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8" r:id="rId3"/>
    <p:sldId id="290" r:id="rId5"/>
    <p:sldId id="327" r:id="rId6"/>
    <p:sldId id="328" r:id="rId7"/>
    <p:sldId id="329" r:id="rId8"/>
    <p:sldId id="375" r:id="rId9"/>
    <p:sldId id="377" r:id="rId10"/>
    <p:sldId id="379" r:id="rId11"/>
    <p:sldId id="271" r:id="rId12"/>
    <p:sldId id="304" r:id="rId13"/>
  </p:sldIdLst>
  <p:sldSz cx="12192000" cy="6858000"/>
  <p:notesSz cx="7103745" cy="10234295"/>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EDC"/>
    <a:srgbClr val="3A88A2"/>
    <a:srgbClr val="9CC3D0"/>
    <a:srgbClr val="94C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p:scale>
          <a:sx n="62" d="100"/>
          <a:sy n="62" d="100"/>
        </p:scale>
        <p:origin x="936" y="1278"/>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6.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5825B8CE-4EA2-44C5-9155-A65FBCB5601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0E6B580-D68F-4541-A400-3CC39AD262A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009F4-C272-4A04-97A1-EF77804FA8C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009F4-C272-4A04-97A1-EF77804FA8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6B580-D68F-4541-A400-3CC39AD262A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descr="7b0a2020202022776f7264617274223a20227b5c2269645c223a32353030323037312c5c227469645c223a31333532367d220a7d0a"/>
          <p:cNvSpPr txBox="1"/>
          <p:nvPr/>
        </p:nvSpPr>
        <p:spPr>
          <a:xfrm>
            <a:off x="2028190" y="1237615"/>
            <a:ext cx="8695690" cy="3117215"/>
          </a:xfrm>
          <a:prstGeom prst="rect">
            <a:avLst/>
          </a:prstGeom>
          <a:noFill/>
        </p:spPr>
        <p:txBody>
          <a:bodyPr wrap="square" rtlCol="0">
            <a:noAutofit/>
          </a:bodyPr>
          <a:p>
            <a:pPr algn="ctr"/>
            <a:r>
              <a:rPr lang="zh-CN" altLang="en-US" sz="44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《美甲基础》</a:t>
            </a:r>
            <a:endParaRPr lang="zh-CN" altLang="en-US" sz="44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endParaRPr lang="zh-CN" altLang="en-US" sz="32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项目六</a:t>
            </a:r>
            <a:r>
              <a:rPr lang="en-US" altLang="zh-CN"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 </a:t>
            </a: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手足部</a:t>
            </a:r>
            <a:r>
              <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rPr>
              <a:t>护理</a:t>
            </a:r>
            <a:endParaRPr lang="zh-CN" altLang="en-US" sz="4000">
              <a:solidFill>
                <a:schemeClr val="tx1"/>
              </a:solidFill>
              <a:effectLst>
                <a:outerShdw blurRad="38100" dist="19050" dir="2700000" algn="tl" rotWithShape="0">
                  <a:schemeClr val="dk1">
                    <a:alpha val="40000"/>
                  </a:schemeClr>
                </a:outerShdw>
              </a:effectLst>
              <a:latin typeface="汉仪程行简" panose="00020600040101010101" charset="-122"/>
              <a:ea typeface="汉仪程行简" panose="00020600040101010101" charset="-122"/>
            </a:endParaRPr>
          </a:p>
          <a:p>
            <a:pPr algn="ctr">
              <a:buClrTx/>
              <a:buSzTx/>
              <a:buFontTx/>
            </a:pPr>
            <a:endParaRPr lang="zh-CN" alt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endParaRPr>
          </a:p>
          <a:p>
            <a:pPr algn="ctr">
              <a:buClrTx/>
              <a:buSzTx/>
              <a:buFontTx/>
            </a:pPr>
            <a:r>
              <a:rPr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任务二</a:t>
            </a:r>
            <a:r>
              <a:rPr lang="en-US"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 </a:t>
            </a:r>
            <a:r>
              <a:rPr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rPr>
              <a:t>水晶延长甲的制作与卸除</a:t>
            </a:r>
            <a:endParaRPr sz="4000" b="1">
              <a:ln w="22225">
                <a:solidFill>
                  <a:schemeClr val="accent2"/>
                </a:solidFill>
                <a:prstDash val="solid"/>
              </a:ln>
              <a:solidFill>
                <a:schemeClr val="accent2">
                  <a:lumMod val="40000"/>
                  <a:lumOff val="60000"/>
                </a:schemeClr>
              </a:solidFill>
              <a:effectLst/>
              <a:latin typeface="汉仪程行简" panose="00020600040101010101" charset="-122"/>
              <a:ea typeface="汉仪程行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组合 11"/>
          <p:cNvGrpSpPr/>
          <p:nvPr/>
        </p:nvGrpSpPr>
        <p:grpSpPr>
          <a:xfrm>
            <a:off x="4951803" y="1208544"/>
            <a:ext cx="2798445" cy="4561260"/>
            <a:chOff x="4236875" y="943449"/>
            <a:chExt cx="2798445" cy="4561260"/>
          </a:xfrm>
        </p:grpSpPr>
        <p:sp>
          <p:nvSpPr>
            <p:cNvPr id="13" name="文本框 12"/>
            <p:cNvSpPr txBox="1"/>
            <p:nvPr/>
          </p:nvSpPr>
          <p:spPr>
            <a:xfrm>
              <a:off x="4236875" y="943449"/>
              <a:ext cx="2798445" cy="2273624"/>
            </a:xfrm>
            <a:prstGeom prst="rect">
              <a:avLst/>
            </a:prstGeom>
            <a:noFill/>
          </p:spPr>
          <p:txBody>
            <a:bodyPr vert="eaVert" wrap="square" rtlCol="0">
              <a:spAutoFit/>
            </a:bodyPr>
            <a:lstStyle/>
            <a:p>
              <a:r>
                <a:rPr lang="zh-CN" altLang="en-US" sz="17000" spc="-300" dirty="0">
                  <a:latin typeface="方正行楷简体" panose="03000509000000000000" pitchFamily="65" charset="-122"/>
                  <a:ea typeface="方正行楷简体" panose="03000509000000000000" pitchFamily="65" charset="-122"/>
                </a:rPr>
                <a:t>谢</a:t>
              </a:r>
              <a:endParaRPr lang="zh-CN" altLang="en-US" sz="17000" spc="-300" dirty="0">
                <a:latin typeface="方正行楷简体" panose="03000509000000000000" pitchFamily="65" charset="-122"/>
                <a:ea typeface="方正行楷简体" panose="03000509000000000000" pitchFamily="65" charset="-122"/>
              </a:endParaRPr>
            </a:p>
          </p:txBody>
        </p:sp>
        <p:sp>
          <p:nvSpPr>
            <p:cNvPr id="14" name="矩形 13"/>
            <p:cNvSpPr/>
            <p:nvPr/>
          </p:nvSpPr>
          <p:spPr>
            <a:xfrm>
              <a:off x="4546671" y="2796275"/>
              <a:ext cx="2364750" cy="2708434"/>
            </a:xfrm>
            <a:prstGeom prst="rect">
              <a:avLst/>
            </a:prstGeom>
          </p:spPr>
          <p:txBody>
            <a:bodyPr wrap="none">
              <a:spAutoFit/>
            </a:bodyPr>
            <a:lstStyle/>
            <a:p>
              <a:r>
                <a:rPr lang="zh-CN" altLang="en-US" sz="17000" dirty="0" smtClean="0">
                  <a:latin typeface="方正行楷简体" panose="03000509000000000000" pitchFamily="65" charset="-122"/>
                  <a:ea typeface="方正行楷简体" panose="03000509000000000000" pitchFamily="65" charset="-122"/>
                </a:rPr>
                <a:t>谢</a:t>
              </a:r>
              <a:endParaRPr lang="zh-CN" altLang="en-US" sz="17000" dirty="0">
                <a:latin typeface="方正行楷简体" panose="03000509000000000000" pitchFamily="65" charset="-122"/>
                <a:ea typeface="方正行楷简体" panose="03000509000000000000" pitchFamily="65" charset="-122"/>
              </a:endParaRPr>
            </a:p>
          </p:txBody>
        </p:sp>
      </p:grpSp>
    </p:spTree>
  </p:cSld>
  <p:clrMapOvr>
    <a:masterClrMapping/>
  </p:clrMapOvr>
  <mc:AlternateContent xmlns:mc="http://schemas.openxmlformats.org/markup-compatibility/2006">
    <mc:Choice xmlns:p14="http://schemas.microsoft.com/office/powerpoint/2010/main" Requires="p14">
      <p:transition p14:dur="10" advClick="0" advTm="0">
        <p:fade/>
      </p:transition>
    </mc:Choice>
    <mc:Fallback>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249684"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1.</a:t>
            </a:r>
            <a:r>
              <a:rPr lang="zh-CN" altLang="en-US" sz="3600" b="1" dirty="0" smtClean="0">
                <a:solidFill>
                  <a:srgbClr val="3A88A2"/>
                </a:solidFill>
                <a:latin typeface="Century Gothic" panose="020B0502020202020204" pitchFamily="34" charset="0"/>
              </a:rPr>
              <a:t>课前准备</a:t>
            </a:r>
            <a:endParaRPr lang="zh-CN" altLang="en-US" sz="3600" b="1" dirty="0" smtClean="0">
              <a:solidFill>
                <a:srgbClr val="3A88A2"/>
              </a:solidFill>
              <a:latin typeface="Century Gothic" panose="020B0502020202020204" pitchFamily="34" charset="0"/>
            </a:endParaRPr>
          </a:p>
        </p:txBody>
      </p:sp>
      <p:sp>
        <p:nvSpPr>
          <p:cNvPr id="1073742854" name="文本框 15"/>
          <p:cNvSpPr txBox="1">
            <a:spLocks noRot="1"/>
          </p:cNvSpPr>
          <p:nvPr>
            <p:custDataLst>
              <p:tags r:id="rId2"/>
            </p:custDataLst>
          </p:nvPr>
        </p:nvSpPr>
        <p:spPr>
          <a:xfrm>
            <a:off x="464820" y="1644650"/>
            <a:ext cx="7208520" cy="4589145"/>
          </a:xfrm>
          <a:prstGeom prst="rect">
            <a:avLst/>
          </a:prstGeom>
          <a:solidFill>
            <a:srgbClr val="FFFFFF"/>
          </a:solidFill>
          <a:ln w="12700" cap="flat" cmpd="dbl">
            <a:solidFill>
              <a:srgbClr val="000000"/>
            </a:solidFill>
            <a:prstDash val="solid"/>
            <a:miter/>
            <a:headEnd type="none" w="med" len="med"/>
            <a:tailEnd type="none" w="med" len="med"/>
          </a:ln>
        </p:spPr>
        <p:txBody>
          <a:bodyPr vert="horz" wrap="square" anchor="t" anchorCtr="0"/>
          <a:p>
            <a:pPr marL="613410" indent="-612775">
              <a:lnSpc>
                <a:spcPct val="150000"/>
              </a:lnSpc>
              <a:spcBef>
                <a:spcPts val="780"/>
              </a:spcBef>
              <a:spcAft>
                <a:spcPts val="780"/>
              </a:spcAft>
            </a:pPr>
            <a:r>
              <a:rPr lang="zh-CN" altLang="en-US" b="1"/>
              <a:t>任务描述  能够在60分钟内完成水晶延长甲的制作。能够在30分钟内完成水晶延长甲的卸除。        </a:t>
            </a:r>
            <a:endParaRPr lang="zh-CN" altLang="en-US" b="1"/>
          </a:p>
          <a:p>
            <a:pPr marL="613410" indent="-612775">
              <a:lnSpc>
                <a:spcPct val="150000"/>
              </a:lnSpc>
              <a:spcBef>
                <a:spcPts val="780"/>
              </a:spcBef>
              <a:spcAft>
                <a:spcPts val="780"/>
              </a:spcAft>
            </a:pPr>
            <a:r>
              <a:rPr lang="zh-CN" altLang="en-US" b="1"/>
              <a:t>用具准备 水晶笔、水晶粉（白、粉）、甲液杯、纸托、砂条、海绵抛、抛光块、粉尘刷、营养油、纸巾、指缘推棒。</a:t>
            </a:r>
            <a:endParaRPr lang="zh-CN" altLang="en-US" b="1"/>
          </a:p>
          <a:p>
            <a:pPr marL="613410" indent="-612775">
              <a:lnSpc>
                <a:spcPct val="150000"/>
              </a:lnSpc>
              <a:spcBef>
                <a:spcPts val="780"/>
              </a:spcBef>
              <a:spcAft>
                <a:spcPts val="780"/>
              </a:spcAft>
            </a:pPr>
            <a:r>
              <a:rPr lang="zh-CN" altLang="en-US" b="1"/>
              <a:t>实训场地 美甲实训室（10套工作台、多媒体大屏、空调）。</a:t>
            </a:r>
            <a:endParaRPr lang="zh-CN" altLang="en-US" b="1"/>
          </a:p>
          <a:p>
            <a:pPr marL="613410" indent="-612775">
              <a:lnSpc>
                <a:spcPct val="150000"/>
              </a:lnSpc>
              <a:spcBef>
                <a:spcPts val="780"/>
              </a:spcBef>
              <a:spcAft>
                <a:spcPts val="780"/>
              </a:spcAft>
            </a:pPr>
            <a:r>
              <a:rPr lang="zh-CN" altLang="en-US" b="1"/>
              <a:t>技能要求 1. 能够熟练地运用工具。</a:t>
            </a:r>
            <a:endParaRPr lang="zh-CN" altLang="en-US" b="1"/>
          </a:p>
          <a:p>
            <a:pPr marL="613410" indent="-612775">
              <a:lnSpc>
                <a:spcPct val="150000"/>
              </a:lnSpc>
              <a:spcBef>
                <a:spcPts val="780"/>
              </a:spcBef>
              <a:spcAft>
                <a:spcPts val="780"/>
              </a:spcAft>
            </a:pPr>
            <a:r>
              <a:rPr lang="zh-CN" altLang="en-US" b="1"/>
              <a:t>         2. 能够熟练地完成水晶延长甲的制作与卸除。</a:t>
            </a:r>
            <a:endParaRPr lang="zh-CN" altLang="en-US" b="1"/>
          </a:p>
        </p:txBody>
      </p:sp>
      <p:pic>
        <p:nvPicPr>
          <p:cNvPr id="2" name="图片 1"/>
          <p:cNvPicPr>
            <a:picLocks noChangeAspect="1"/>
          </p:cNvPicPr>
          <p:nvPr>
            <p:custDataLst>
              <p:tags r:id="rId3"/>
            </p:custDataLst>
          </p:nvPr>
        </p:nvPicPr>
        <p:blipFill>
          <a:blip r:embed="rId4"/>
          <a:stretch>
            <a:fillRect/>
          </a:stretch>
        </p:blipFill>
        <p:spPr>
          <a:xfrm>
            <a:off x="7773035" y="2127885"/>
            <a:ext cx="3589020" cy="24060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2.</a:t>
            </a:r>
            <a:r>
              <a:rPr lang="zh-CN" altLang="en-US" sz="3600" b="1" dirty="0" smtClean="0">
                <a:solidFill>
                  <a:srgbClr val="3A88A2"/>
                </a:solidFill>
                <a:latin typeface="Century Gothic" panose="020B0502020202020204" pitchFamily="34" charset="0"/>
              </a:rPr>
              <a:t>新课导入</a:t>
            </a:r>
            <a:endParaRPr lang="zh-CN" altLang="en-US" sz="3600" b="1" dirty="0" smtClean="0">
              <a:solidFill>
                <a:srgbClr val="3A88A2"/>
              </a:solidFill>
              <a:latin typeface="Century Gothic" panose="020B0502020202020204" pitchFamily="34" charset="0"/>
            </a:endParaRPr>
          </a:p>
        </p:txBody>
      </p:sp>
      <p:sp>
        <p:nvSpPr>
          <p:cNvPr id="3" name="文本框 2"/>
          <p:cNvSpPr txBox="1"/>
          <p:nvPr/>
        </p:nvSpPr>
        <p:spPr>
          <a:xfrm>
            <a:off x="3467735" y="593725"/>
            <a:ext cx="2849880" cy="1064260"/>
          </a:xfrm>
          <a:prstGeom prst="rect">
            <a:avLst/>
          </a:prstGeom>
          <a:noFill/>
        </p:spPr>
        <p:txBody>
          <a:bodyPr wrap="square" rtlCol="0">
            <a:noAutofit/>
          </a:bodyPr>
          <a:p>
            <a:r>
              <a:rPr lang="zh-CN" altLang="en-US" sz="3200" b="1">
                <a:solidFill>
                  <a:schemeClr val="accent1"/>
                </a:solidFill>
                <a:uFillTx/>
              </a:rPr>
              <a:t>  </a:t>
            </a:r>
            <a:endParaRPr lang="zh-CN" altLang="en-US" sz="3200" b="1">
              <a:solidFill>
                <a:schemeClr val="accent1"/>
              </a:solidFill>
              <a:uFillTx/>
            </a:endParaRPr>
          </a:p>
          <a:p>
            <a:endParaRPr lang="zh-CN" altLang="en-US" sz="3200" b="1">
              <a:solidFill>
                <a:schemeClr val="accent1"/>
              </a:solidFill>
              <a:uFillTx/>
            </a:endParaRPr>
          </a:p>
        </p:txBody>
      </p:sp>
      <p:sp>
        <p:nvSpPr>
          <p:cNvPr id="6" name="云形 5"/>
          <p:cNvSpPr/>
          <p:nvPr/>
        </p:nvSpPr>
        <p:spPr>
          <a:xfrm>
            <a:off x="3239135" y="2446655"/>
            <a:ext cx="6212840" cy="28524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什么是水晶延长甲？</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3.</a:t>
            </a:r>
            <a:r>
              <a:rPr lang="zh-CN" altLang="en-US" sz="3600" b="1" dirty="0" smtClean="0">
                <a:solidFill>
                  <a:srgbClr val="3A88A2"/>
                </a:solidFill>
                <a:latin typeface="Century Gothic" panose="020B0502020202020204" pitchFamily="34" charset="0"/>
              </a:rPr>
              <a:t>三维目标</a:t>
            </a:r>
            <a:endParaRPr lang="zh-CN" altLang="en-US" sz="3600" b="1" dirty="0" smtClean="0">
              <a:solidFill>
                <a:srgbClr val="3A88A2"/>
              </a:solidFill>
              <a:latin typeface="Century Gothic" panose="020B0502020202020204" pitchFamily="34" charset="0"/>
            </a:endParaRPr>
          </a:p>
        </p:txBody>
      </p:sp>
      <p:sp>
        <p:nvSpPr>
          <p:cNvPr id="3" name="文本框 2"/>
          <p:cNvSpPr txBox="1"/>
          <p:nvPr/>
        </p:nvSpPr>
        <p:spPr>
          <a:xfrm>
            <a:off x="1023620" y="1329055"/>
            <a:ext cx="10144760" cy="4092575"/>
          </a:xfrm>
          <a:prstGeom prst="rect">
            <a:avLst/>
          </a:prstGeom>
          <a:noFill/>
        </p:spPr>
        <p:txBody>
          <a:bodyPr wrap="square" rtlCol="0">
            <a:spAutoFit/>
            <a:scene3d>
              <a:camera prst="orthographicFront"/>
              <a:lightRig rig="threePt" dir="t"/>
            </a:scene3d>
          </a:bodyPr>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知识目标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1.了解水晶延长甲；</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2.掌握水晶延长甲的操作注意事项；</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能力目标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1.掌握水晶延长甲的操作流程；</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accent1"/>
                </a:solidFill>
                <a:effectLst>
                  <a:outerShdw blurRad="38100" dist="19050" dir="2700000" algn="tl" rotWithShape="0">
                    <a:schemeClr val="dk1">
                      <a:alpha val="40000"/>
                    </a:schemeClr>
                  </a:outerShdw>
                </a:effectLst>
                <a:uFillTx/>
              </a:rPr>
              <a:t>素质目标</a:t>
            </a:r>
            <a:endParaRPr lang="zh-CN" altLang="en-US" sz="2000" b="1">
              <a:solidFill>
                <a:schemeClr val="accent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1..具备一定的语言表达能力和与人沟通能力；</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2.具备良好的卫生习惯与职业道德精神；</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3.具备一定的观察力与快速应变能力；</a:t>
            </a:r>
            <a:endParaRPr lang="zh-CN" altLang="en-US" sz="2000" b="1">
              <a:solidFill>
                <a:schemeClr val="tx1"/>
              </a:solidFill>
              <a:effectLst>
                <a:outerShdw blurRad="38100" dist="19050" dir="2700000" algn="tl" rotWithShape="0">
                  <a:schemeClr val="dk1">
                    <a:alpha val="40000"/>
                  </a:schemeClr>
                </a:outerShdw>
              </a:effectLst>
              <a:uFillTx/>
            </a:endParaRPr>
          </a:p>
          <a:p>
            <a:pPr>
              <a:lnSpc>
                <a:spcPct val="130000"/>
              </a:lnSpc>
              <a:spcBef>
                <a:spcPts val="0"/>
              </a:spcBef>
              <a:spcAft>
                <a:spcPts val="0"/>
              </a:spcAft>
            </a:pPr>
            <a:r>
              <a:rPr lang="zh-CN" altLang="en-US" sz="2000" b="1">
                <a:solidFill>
                  <a:schemeClr val="tx1"/>
                </a:solidFill>
                <a:effectLst>
                  <a:outerShdw blurRad="38100" dist="19050" dir="2700000" algn="tl" rotWithShape="0">
                    <a:schemeClr val="dk1">
                      <a:alpha val="40000"/>
                    </a:schemeClr>
                  </a:outerShdw>
                </a:effectLst>
                <a:uFillTx/>
              </a:rPr>
              <a:t>4.具备较强的创新思维能力与动手实践能力。</a:t>
            </a:r>
            <a:endParaRPr lang="zh-CN" altLang="en-US" sz="2000" b="1">
              <a:solidFill>
                <a:schemeClr val="tx1"/>
              </a:solidFill>
              <a:effectLst>
                <a:outerShdw blurRad="38100" dist="19050" dir="2700000" algn="tl" rotWithShape="0">
                  <a:schemeClr val="dk1">
                    <a:alpha val="40000"/>
                  </a:schemeClr>
                </a:outerShdw>
              </a:effectLst>
              <a:uFillTx/>
            </a:endParaRPr>
          </a:p>
        </p:txBody>
      </p:sp>
      <p:pic>
        <p:nvPicPr>
          <p:cNvPr id="2" name="图片 1"/>
          <p:cNvPicPr>
            <a:picLocks noChangeAspect="1"/>
          </p:cNvPicPr>
          <p:nvPr>
            <p:custDataLst>
              <p:tags r:id="rId2"/>
            </p:custDataLst>
          </p:nvPr>
        </p:nvPicPr>
        <p:blipFill>
          <a:blip r:embed="rId3"/>
          <a:stretch>
            <a:fillRect/>
          </a:stretch>
        </p:blipFill>
        <p:spPr>
          <a:xfrm>
            <a:off x="6797675" y="1750695"/>
            <a:ext cx="3302000" cy="23641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80447"/>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6" name="文本框 5"/>
          <p:cNvSpPr txBox="1"/>
          <p:nvPr/>
        </p:nvSpPr>
        <p:spPr>
          <a:xfrm>
            <a:off x="586105" y="1498600"/>
            <a:ext cx="10614025" cy="3672205"/>
          </a:xfrm>
          <a:prstGeom prst="rect">
            <a:avLst/>
          </a:prstGeom>
          <a:noFill/>
        </p:spPr>
        <p:txBody>
          <a:bodyPr wrap="square" rtlCol="0">
            <a:noAutofit/>
          </a:bodyPr>
          <a:p>
            <a:pPr lvl="0" algn="l">
              <a:lnSpc>
                <a:spcPct val="150000"/>
              </a:lnSpc>
              <a:buClrTx/>
              <a:buSzTx/>
              <a:buFontTx/>
            </a:pPr>
            <a:r>
              <a:rPr lang="zh-CN" altLang="en-US" b="1">
                <a:sym typeface="+mn-ea"/>
              </a:rPr>
              <a:t>一、水晶延长甲的定义</a:t>
            </a:r>
            <a:endParaRPr lang="zh-CN" altLang="en-US" b="1">
              <a:sym typeface="+mn-ea"/>
            </a:endParaRPr>
          </a:p>
          <a:p>
            <a:pPr lvl="0" algn="l">
              <a:lnSpc>
                <a:spcPct val="150000"/>
              </a:lnSpc>
              <a:buClrTx/>
              <a:buSzTx/>
              <a:buFontTx/>
            </a:pPr>
            <a:r>
              <a:rPr lang="zh-CN" altLang="en-US" b="1">
                <a:sym typeface="+mn-ea"/>
              </a:rPr>
              <a:t>水晶延长甲靠的是水晶粉和水晶液等化学物质的引发剂及固化剂产生聚合固化反应，有一定的刺激性气味。水晶延长甲因其晶莹剔透，像水晶一样璀璨而得名。</a:t>
            </a:r>
            <a:endParaRPr lang="zh-CN" altLang="en-US" b="1">
              <a:sym typeface="+mn-ea"/>
            </a:endParaRPr>
          </a:p>
          <a:p>
            <a:pPr lvl="0" algn="l">
              <a:lnSpc>
                <a:spcPct val="150000"/>
              </a:lnSpc>
              <a:buClrTx/>
              <a:buSzTx/>
              <a:buFontTx/>
            </a:pPr>
            <a:r>
              <a:rPr lang="zh-CN" altLang="en-US" b="1">
                <a:sym typeface="+mn-ea"/>
              </a:rPr>
              <a:t>二、水晶延长甲的特点</a:t>
            </a:r>
            <a:endParaRPr lang="zh-CN" altLang="en-US" b="1">
              <a:sym typeface="+mn-ea"/>
            </a:endParaRPr>
          </a:p>
          <a:p>
            <a:pPr lvl="0" algn="l">
              <a:lnSpc>
                <a:spcPct val="150000"/>
              </a:lnSpc>
              <a:buClrTx/>
              <a:buSzTx/>
              <a:buFontTx/>
            </a:pPr>
            <a:r>
              <a:rPr lang="zh-CN" altLang="en-US" b="1">
                <a:sym typeface="+mn-ea"/>
              </a:rPr>
              <a:t>水晶延长甲显得手指修长，典雅大方，同时弥补了手型不美的缺陷，深得欧美女士的喜好。近年来，进入中国市场，更是风靡一时。</a:t>
            </a:r>
            <a:endParaRPr lang="zh-CN" altLang="en-US" b="1">
              <a:sym typeface="+mn-ea"/>
            </a:endParaRPr>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4.</a:t>
            </a:r>
            <a:r>
              <a:rPr lang="zh-CN" altLang="en-US" sz="3600" b="1" dirty="0" smtClean="0">
                <a:solidFill>
                  <a:srgbClr val="3A88A2"/>
                </a:solidFill>
                <a:latin typeface="Century Gothic" panose="020B0502020202020204" pitchFamily="34" charset="0"/>
              </a:rPr>
              <a:t>知识</a:t>
            </a:r>
            <a:r>
              <a:rPr lang="zh-CN" altLang="en-US" sz="3600" b="1" dirty="0" smtClean="0">
                <a:solidFill>
                  <a:srgbClr val="3A88A2"/>
                </a:solidFill>
                <a:latin typeface="Century Gothic" panose="020B0502020202020204" pitchFamily="34" charset="0"/>
              </a:rPr>
              <a:t>准备</a:t>
            </a:r>
            <a:endParaRPr lang="zh-CN" altLang="en-US" sz="3600" b="1" dirty="0" smtClean="0">
              <a:solidFill>
                <a:srgbClr val="3A88A2"/>
              </a:solidFill>
              <a:latin typeface="Century Gothic" panose="020B0502020202020204" pitchFamily="34" charset="0"/>
            </a:endParaRPr>
          </a:p>
        </p:txBody>
      </p:sp>
      <p:sp>
        <p:nvSpPr>
          <p:cNvPr id="100" name="文本框 99"/>
          <p:cNvSpPr txBox="1"/>
          <p:nvPr/>
        </p:nvSpPr>
        <p:spPr>
          <a:xfrm>
            <a:off x="714375" y="1619885"/>
            <a:ext cx="8456930" cy="3412490"/>
          </a:xfrm>
          <a:prstGeom prst="rect">
            <a:avLst/>
          </a:prstGeom>
          <a:noFill/>
          <a:ln w="9525">
            <a:noFill/>
          </a:ln>
        </p:spPr>
        <p:txBody>
          <a:bodyPr wrap="square">
            <a:spAutoFit/>
          </a:bodyPr>
          <a:p>
            <a:pPr indent="0">
              <a:lnSpc>
                <a:spcPct val="120000"/>
              </a:lnSpc>
              <a:spcBef>
                <a:spcPts val="0"/>
              </a:spcBef>
              <a:spcAft>
                <a:spcPts val="0"/>
              </a:spcAft>
            </a:pPr>
            <a:r>
              <a:rPr lang="zh-CN" altLang="en-US" b="1"/>
              <a:t>三、水晶延长甲的操作注意事项</a:t>
            </a:r>
            <a:endParaRPr lang="zh-CN" altLang="en-US" b="1"/>
          </a:p>
          <a:p>
            <a:pPr indent="0">
              <a:lnSpc>
                <a:spcPct val="120000"/>
              </a:lnSpc>
              <a:spcBef>
                <a:spcPts val="0"/>
              </a:spcBef>
              <a:spcAft>
                <a:spcPts val="0"/>
              </a:spcAft>
            </a:pPr>
            <a:r>
              <a:rPr lang="zh-CN" altLang="en-US" b="1"/>
              <a:t>1、指托板是在水晶甲制作的过程中是很关键的步骤，首先要对正，要将指托板的中心线与指甲的关节处对正，这个指托就再也不会歪了，另外，指托板还要与指甲前缘紧密结合，没有缝隙才行，再就是要将指芯与指托板吻合，不能够刚好吻合的就用小剪刀裁剪指托板，直至吻合，遵循以上这3点，上指托板就没有问题了。</a:t>
            </a:r>
            <a:endParaRPr lang="zh-CN" altLang="en-US" b="1"/>
          </a:p>
          <a:p>
            <a:pPr indent="0">
              <a:lnSpc>
                <a:spcPct val="120000"/>
              </a:lnSpc>
              <a:spcBef>
                <a:spcPts val="0"/>
              </a:spcBef>
              <a:spcAft>
                <a:spcPts val="0"/>
              </a:spcAft>
            </a:pPr>
            <a:r>
              <a:rPr lang="zh-CN" altLang="en-US" b="1"/>
              <a:t>2、防止水晶粉起翘，要注意一下三点：</a:t>
            </a:r>
            <a:endParaRPr lang="zh-CN" altLang="en-US" b="1"/>
          </a:p>
          <a:p>
            <a:pPr indent="0">
              <a:lnSpc>
                <a:spcPct val="120000"/>
              </a:lnSpc>
              <a:spcBef>
                <a:spcPts val="0"/>
              </a:spcBef>
              <a:spcAft>
                <a:spcPts val="0"/>
              </a:spcAft>
            </a:pPr>
            <a:r>
              <a:rPr lang="zh-CN" altLang="en-US" b="1"/>
              <a:t>第一：油脂没有去除干净，死皮去的不够干净，刻磨不到位，除尘不净，都会造成起翘。</a:t>
            </a:r>
            <a:endParaRPr lang="zh-CN" altLang="en-US" b="1"/>
          </a:p>
          <a:p>
            <a:pPr indent="0">
              <a:lnSpc>
                <a:spcPct val="120000"/>
              </a:lnSpc>
              <a:spcBef>
                <a:spcPts val="0"/>
              </a:spcBef>
              <a:spcAft>
                <a:spcPts val="0"/>
              </a:spcAft>
            </a:pPr>
            <a:r>
              <a:rPr lang="zh-CN" altLang="en-US" b="1"/>
              <a:t>第二：扑粉，后缘甲粉要薄。</a:t>
            </a:r>
            <a:endParaRPr lang="zh-CN" altLang="en-US" b="1"/>
          </a:p>
          <a:p>
            <a:pPr indent="0">
              <a:lnSpc>
                <a:spcPct val="120000"/>
              </a:lnSpc>
              <a:spcBef>
                <a:spcPts val="0"/>
              </a:spcBef>
              <a:spcAft>
                <a:spcPts val="0"/>
              </a:spcAft>
            </a:pPr>
            <a:r>
              <a:rPr lang="zh-CN" altLang="en-US" b="1"/>
              <a:t>第三：打磨过多也会起翘。</a:t>
            </a:r>
            <a:endParaRPr lang="zh-CN" altLang="en-US" b="1"/>
          </a:p>
        </p:txBody>
      </p:sp>
      <p:pic>
        <p:nvPicPr>
          <p:cNvPr id="2" name="图片 1"/>
          <p:cNvPicPr/>
          <p:nvPr/>
        </p:nvPicPr>
        <p:blipFill>
          <a:blip r:embed="rId2"/>
          <a:stretch>
            <a:fillRect/>
          </a:stretch>
        </p:blipFill>
        <p:spPr>
          <a:xfrm>
            <a:off x="9267190" y="1402080"/>
            <a:ext cx="1958340" cy="2026285"/>
          </a:xfrm>
          <a:prstGeom prst="rect">
            <a:avLst/>
          </a:prstGeom>
          <a:noFill/>
          <a:ln w="9525">
            <a:noFill/>
          </a:ln>
        </p:spPr>
      </p:pic>
      <p:pic>
        <p:nvPicPr>
          <p:cNvPr id="3" name="图片 2"/>
          <p:cNvPicPr/>
          <p:nvPr/>
        </p:nvPicPr>
        <p:blipFill>
          <a:blip r:embed="rId3"/>
          <a:stretch>
            <a:fillRect/>
          </a:stretch>
        </p:blipFill>
        <p:spPr>
          <a:xfrm>
            <a:off x="9006840" y="3418205"/>
            <a:ext cx="2139950" cy="24942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教师2.能够独立正确应用美甲产品与工具，并掌握其使用技巧；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5.</a:t>
            </a:r>
            <a:r>
              <a:rPr lang="zh-CN" altLang="en-US" sz="3600" b="1" dirty="0" smtClean="0">
                <a:solidFill>
                  <a:srgbClr val="3A88A2"/>
                </a:solidFill>
                <a:latin typeface="Century Gothic" panose="020B0502020202020204" pitchFamily="34" charset="0"/>
              </a:rPr>
              <a:t>教师</a:t>
            </a:r>
            <a:r>
              <a:rPr lang="zh-CN" altLang="en-US" sz="3600" b="1" dirty="0" smtClean="0">
                <a:solidFill>
                  <a:srgbClr val="3A88A2"/>
                </a:solidFill>
                <a:latin typeface="Century Gothic" panose="020B0502020202020204" pitchFamily="34" charset="0"/>
              </a:rPr>
              <a:t>示范</a:t>
            </a:r>
            <a:endParaRPr lang="zh-CN" altLang="en-US" sz="3600" b="1" dirty="0" smtClean="0">
              <a:solidFill>
                <a:srgbClr val="3A88A2"/>
              </a:solidFill>
              <a:latin typeface="Century Gothic" panose="020B0502020202020204" pitchFamily="34" charset="0"/>
            </a:endParaRPr>
          </a:p>
        </p:txBody>
      </p:sp>
      <p:sp>
        <p:nvSpPr>
          <p:cNvPr id="2" name="文本框 1" descr="7b0a20202020227461726765744d6f64756c65223a202270726f636573734f6e6c696e65466f6e7473222c0a2020202022776f7264617274223a20227b5c2269645c223a32353032303132362c5c227469645c223a31333439327d220a7d0a"/>
          <p:cNvSpPr txBox="1"/>
          <p:nvPr/>
        </p:nvSpPr>
        <p:spPr>
          <a:xfrm>
            <a:off x="4485640" y="2306955"/>
            <a:ext cx="4876800" cy="768350"/>
          </a:xfrm>
          <a:prstGeom prst="rect">
            <a:avLst/>
          </a:prstGeom>
          <a:noFill/>
        </p:spPr>
        <p:txBody>
          <a:bodyPr wrap="square" rtlCol="0">
            <a:spAutoFit/>
            <a:scene3d>
              <a:camera prst="obliqueBottomLeft"/>
              <a:lightRig rig="glow" dir="t">
                <a:rot lat="0" lon="0" rev="0"/>
              </a:lightRig>
            </a:scene3d>
            <a:sp3d extrusionH="79022">
              <a:extrusionClr>
                <a:srgbClr val="1E2957"/>
              </a:extrusionClr>
              <a:contourClr>
                <a:schemeClr val="tx1"/>
              </a:contourClr>
            </a:sp3d>
          </a:bodyPr>
          <a:p>
            <a:r>
              <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rPr>
              <a:t>教师示范</a:t>
            </a:r>
            <a:r>
              <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rPr>
              <a:t>视频</a:t>
            </a:r>
            <a:endParaRPr lang="zh-CN" altLang="en-US" sz="4400" b="1">
              <a:ln w="11289" cmpd="sng">
                <a:solidFill>
                  <a:schemeClr val="bg1"/>
                </a:solidFill>
                <a:prstDash val="solid"/>
              </a:ln>
              <a:solidFill>
                <a:srgbClr val="EE605D"/>
              </a:solidFill>
              <a:effectLst>
                <a:outerShdw blurRad="6773" dist="25400" dir="8100000" algn="tr" rotWithShape="0">
                  <a:schemeClr val="accent1">
                    <a:lumMod val="50000"/>
                    <a:alpha val="24000"/>
                  </a:schemeClr>
                </a:outerShdw>
              </a:effectLst>
              <a:latin typeface="汉仪锐智W" panose="00020600040101010101" charset="-122"/>
              <a:ea typeface="汉仪锐智W"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
        <p:nvSpPr>
          <p:cNvPr id="8" name="矩形 7"/>
          <p:cNvSpPr/>
          <p:nvPr/>
        </p:nvSpPr>
        <p:spPr>
          <a:xfrm>
            <a:off x="464949" y="479812"/>
            <a:ext cx="11112285" cy="58893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任务描述    1.能够独任务描述    1.能够独立根据不同的美甲造型能够选择适合的美甲工具；</a:t>
            </a:r>
            <a:endParaRPr lang="zh-CN" altLang="en-US"/>
          </a:p>
          <a:p>
            <a:pPr algn="ctr"/>
            <a:r>
              <a:rPr lang="zh-CN" altLang="en-US"/>
              <a:t>教师2.能够独立正确应用美甲产品与工具，并掌握其使用技巧；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3.能够独立完成美甲工具及产品的消毒。立根据不同的美甲造型能够选择适合      </a:t>
            </a:r>
            <a:endParaRPr lang="zh-CN" altLang="en-US"/>
          </a:p>
          <a:p>
            <a:pPr algn="ctr"/>
            <a:r>
              <a:rPr lang="zh-CN" altLang="en-US"/>
              <a:t>图1-2-1-1酒精     图1-2-1-2清洁啫喱水    图1-2-1-3碘酒的美甲工具；</a:t>
            </a:r>
            <a:endParaRPr lang="zh-CN" altLang="en-US"/>
          </a:p>
          <a:p>
            <a:pPr algn="ctr"/>
            <a:r>
              <a:rPr lang="zh-CN" altLang="en-US"/>
              <a:t>2.能够独立正确应用美甲产品与工具，并掌握其使用技巧；</a:t>
            </a:r>
            <a:endParaRPr lang="zh-CN" altLang="en-US"/>
          </a:p>
          <a:p>
            <a:pPr algn="ctr"/>
            <a:r>
              <a:rPr lang="zh-CN" altLang="en-US"/>
              <a:t>3.了解美甲环境卫生的要求；</a:t>
            </a:r>
            <a:endParaRPr lang="zh-CN" altLang="en-US"/>
          </a:p>
          <a:p>
            <a:pPr algn="ctr"/>
            <a:r>
              <a:rPr lang="zh-CN" altLang="en-US"/>
              <a:t>4.能够掌握美甲工具及产品的消毒工作。</a:t>
            </a:r>
            <a:endParaRPr lang="zh-CN" altLang="en-US"/>
          </a:p>
          <a:p>
            <a:pPr algn="ctr"/>
            <a:r>
              <a:rPr lang="zh-CN" altLang="en-US"/>
              <a:t>技能要求    1.具有选择美甲工具的判断能力；</a:t>
            </a:r>
            <a:endParaRPr lang="zh-CN" altLang="en-US"/>
          </a:p>
          <a:p>
            <a:pPr algn="ctr"/>
            <a:r>
              <a:rPr lang="zh-CN" altLang="en-US"/>
              <a:t>2.能够熟练掌握美甲工具的应用技巧；</a:t>
            </a:r>
            <a:endParaRPr lang="zh-CN" altLang="en-US"/>
          </a:p>
          <a:p>
            <a:pPr algn="ctr"/>
            <a:r>
              <a:rPr lang="zh-CN" altLang="en-US"/>
              <a:t>3.能够独立完成美甲工具及产品的消毒。</a:t>
            </a:r>
            <a:endParaRPr lang="zh-CN" altLang="en-US"/>
          </a:p>
        </p:txBody>
      </p:sp>
      <p:sp>
        <p:nvSpPr>
          <p:cNvPr id="18" name="矩形 17"/>
          <p:cNvSpPr/>
          <p:nvPr/>
        </p:nvSpPr>
        <p:spPr>
          <a:xfrm>
            <a:off x="586105" y="600710"/>
            <a:ext cx="4436745" cy="488315"/>
          </a:xfrm>
          <a:prstGeom prst="rect">
            <a:avLst/>
          </a:prstGeom>
        </p:spPr>
        <p:txBody>
          <a:bodyPr wrap="square">
            <a:noAutofit/>
            <a:scene3d>
              <a:camera prst="orthographicFront"/>
              <a:lightRig rig="threePt" dir="t"/>
            </a:scene3d>
            <a:sp3d contourW="12700"/>
          </a:bodyPr>
          <a:lstStyle/>
          <a:p>
            <a:pPr>
              <a:lnSpc>
                <a:spcPct val="120000"/>
              </a:lnSpc>
            </a:pPr>
            <a:r>
              <a:rPr lang="en-US" altLang="zh-CN" sz="3600" b="1" dirty="0" smtClean="0">
                <a:solidFill>
                  <a:srgbClr val="3A88A2"/>
                </a:solidFill>
                <a:latin typeface="Century Gothic" panose="020B0502020202020204" pitchFamily="34" charset="0"/>
              </a:rPr>
              <a:t>6.</a:t>
            </a:r>
            <a:r>
              <a:rPr lang="zh-CN" altLang="en-US" sz="3600" b="1" dirty="0" smtClean="0">
                <a:solidFill>
                  <a:srgbClr val="3A88A2"/>
                </a:solidFill>
                <a:latin typeface="Century Gothic" panose="020B0502020202020204" pitchFamily="34" charset="0"/>
              </a:rPr>
              <a:t>任务评价</a:t>
            </a:r>
            <a:r>
              <a:rPr lang="zh-CN" altLang="en-US" sz="3600" b="1" dirty="0" smtClean="0">
                <a:solidFill>
                  <a:srgbClr val="3A88A2"/>
                </a:solidFill>
                <a:latin typeface="Century Gothic" panose="020B0502020202020204" pitchFamily="34" charset="0"/>
              </a:rPr>
              <a:t>要求</a:t>
            </a:r>
            <a:endParaRPr lang="zh-CN" altLang="en-US" sz="3600" b="1" dirty="0" smtClean="0">
              <a:solidFill>
                <a:srgbClr val="3A88A2"/>
              </a:solidFill>
              <a:latin typeface="Century Gothic" panose="020B0502020202020204" pitchFamily="34" charset="0"/>
            </a:endParaRPr>
          </a:p>
        </p:txBody>
      </p:sp>
      <p:graphicFrame>
        <p:nvGraphicFramePr>
          <p:cNvPr id="3" name="表格 2"/>
          <p:cNvGraphicFramePr/>
          <p:nvPr>
            <p:custDataLst>
              <p:tags r:id="rId2"/>
            </p:custDataLst>
          </p:nvPr>
        </p:nvGraphicFramePr>
        <p:xfrm>
          <a:off x="1659255" y="1297940"/>
          <a:ext cx="8704580" cy="4940935"/>
        </p:xfrm>
        <a:graphic>
          <a:graphicData uri="http://schemas.openxmlformats.org/drawingml/2006/table">
            <a:tbl>
              <a:tblPr/>
              <a:tblGrid>
                <a:gridCol w="1023620"/>
                <a:gridCol w="5372100"/>
                <a:gridCol w="711835"/>
                <a:gridCol w="530225"/>
                <a:gridCol w="551815"/>
                <a:gridCol w="514985"/>
              </a:tblGrid>
              <a:tr h="259080">
                <a:tc rowSpan="2" gridSpan="2">
                  <a:txBody>
                    <a:bodyPr/>
                    <a:p>
                      <a:pPr indent="0" algn="ctr">
                        <a:buNone/>
                      </a:pPr>
                      <a:r>
                        <a:rPr lang="en-US" sz="1200">
                          <a:solidFill>
                            <a:srgbClr val="FFFFFF"/>
                          </a:solidFill>
                        </a:rPr>
                        <a:t>评价标准</a:t>
                      </a:r>
                      <a:endParaRPr lang="en-US" altLang="en-US" sz="1200">
                        <a:solidFill>
                          <a:srgbClr val="FFFFFF"/>
                        </a:solidFill>
                      </a:endParaRPr>
                    </a:p>
                  </a:txBody>
                  <a:tcPr marL="68580" marR="68580" marT="0" marB="0" vert="horz" anchor="ctr" anchorCtr="0">
                    <a:lnL w="19050" cap="rnd">
                      <a:solidFill>
                        <a:srgbClr val="86A3A1"/>
                      </a:solidFill>
                      <a:prstDash val="solid"/>
                    </a:lnL>
                    <a:lnR w="3175">
                      <a:solidFill>
                        <a:srgbClr val="FFFFFF"/>
                      </a:solidFill>
                      <a:prstDash val="dot"/>
                    </a:lnR>
                    <a:lnT w="19050" cap="rnd">
                      <a:solidFill>
                        <a:srgbClr val="86A3A1"/>
                      </a:solidFill>
                      <a:prstDash val="solid"/>
                    </a:lnT>
                    <a:lnB w="19050">
                      <a:solidFill>
                        <a:srgbClr val="86A3A1"/>
                      </a:solidFill>
                      <a:prstDash val="solid"/>
                    </a:lnB>
                    <a:solidFill>
                      <a:srgbClr val="86A3A1"/>
                    </a:solidFill>
                  </a:tcPr>
                </a:tc>
                <a:tc rowSpan="2" hMerge="1">
                  <a:tcPr>
                    <a:lnR w="3175">
                      <a:solidFill>
                        <a:srgbClr val="FFFFFF"/>
                      </a:solidFill>
                      <a:prstDash val="dot"/>
                    </a:lnR>
                    <a:lnT w="19050" cap="rnd">
                      <a:solidFill>
                        <a:srgbClr val="86A3A1"/>
                      </a:solidFill>
                      <a:prstDash val="solid"/>
                    </a:lnT>
                  </a:tcPr>
                </a:tc>
                <a:tc gridSpan="4">
                  <a:txBody>
                    <a:bodyPr/>
                    <a:p>
                      <a:pPr indent="0" algn="ctr">
                        <a:buNone/>
                      </a:pPr>
                      <a:r>
                        <a:rPr lang="en-US" sz="1200">
                          <a:solidFill>
                            <a:srgbClr val="FFFFFF"/>
                          </a:solidFill>
                        </a:rPr>
                        <a:t>得分</a:t>
                      </a:r>
                      <a:endParaRPr lang="en-US" altLang="en-US" sz="1200">
                        <a:solidFill>
                          <a:srgbClr val="FFFFFF"/>
                        </a:solidFill>
                      </a:endParaRPr>
                    </a:p>
                  </a:txBody>
                  <a:tcPr marL="68580" marR="68580" marT="0" marB="0" vert="horz" anchor="ctr" anchorCtr="0">
                    <a:lnL w="3175">
                      <a:solidFill>
                        <a:srgbClr val="FFFFFF"/>
                      </a:solidFill>
                      <a:prstDash val="dot"/>
                    </a:lnL>
                    <a:lnR w="19050">
                      <a:solidFill>
                        <a:srgbClr val="86A3A1"/>
                      </a:solidFill>
                      <a:prstDash val="solid"/>
                    </a:lnR>
                    <a:lnT w="19050" cap="rnd">
                      <a:solidFill>
                        <a:srgbClr val="86A3A1"/>
                      </a:solidFill>
                      <a:prstDash val="solid"/>
                    </a:lnT>
                    <a:lnB w="3175" cap="rnd">
                      <a:solidFill>
                        <a:srgbClr val="FFFFFF"/>
                      </a:solidFill>
                      <a:prstDash val="dot"/>
                    </a:lnB>
                    <a:solidFill>
                      <a:srgbClr val="86A3A1"/>
                    </a:solidFill>
                  </a:tcPr>
                </a:tc>
                <a:tc hMerge="1">
                  <a:tcPr>
                    <a:lnT w="19050" cap="rnd">
                      <a:solidFill>
                        <a:srgbClr val="86A3A1"/>
                      </a:solidFill>
                      <a:prstDash val="solid"/>
                    </a:lnT>
                    <a:lnB w="3175" cap="rnd">
                      <a:solidFill>
                        <a:srgbClr val="FFFFFF"/>
                      </a:solidFill>
                      <a:prstDash val="dot"/>
                    </a:lnB>
                  </a:tcPr>
                </a:tc>
                <a:tc hMerge="1">
                  <a:tcPr>
                    <a:lnT w="19050" cap="rnd">
                      <a:solidFill>
                        <a:srgbClr val="86A3A1"/>
                      </a:solidFill>
                      <a:prstDash val="solid"/>
                    </a:lnT>
                    <a:lnB w="3175" cap="rnd">
                      <a:solidFill>
                        <a:srgbClr val="FFFFFF"/>
                      </a:solidFill>
                      <a:prstDash val="dot"/>
                    </a:lnB>
                  </a:tcPr>
                </a:tc>
                <a:tc hMerge="1">
                  <a:tcPr>
                    <a:lnR w="19050" cap="rnd">
                      <a:solidFill>
                        <a:srgbClr val="86A3A1"/>
                      </a:solidFill>
                      <a:prstDash val="solid"/>
                    </a:lnR>
                    <a:lnT w="19050" cap="rnd">
                      <a:solidFill>
                        <a:srgbClr val="86A3A1"/>
                      </a:solidFill>
                      <a:prstDash val="solid"/>
                    </a:lnT>
                    <a:lnB w="3175" cap="rnd">
                      <a:solidFill>
                        <a:srgbClr val="FFFFFF"/>
                      </a:solidFill>
                      <a:prstDash val="dot"/>
                    </a:lnB>
                  </a:tcPr>
                </a:tc>
              </a:tr>
              <a:tr h="183515">
                <a:tc vMerge="1" gridSpan="2">
                  <a:tcPr>
                    <a:lnL w="19050" cap="rnd">
                      <a:solidFill>
                        <a:srgbClr val="86A3A1"/>
                      </a:solidFill>
                      <a:prstDash val="solid"/>
                    </a:lnL>
                    <a:lnB w="19050" cap="rnd">
                      <a:solidFill>
                        <a:srgbClr val="86A3A1"/>
                      </a:solidFill>
                      <a:prstDash val="solid"/>
                    </a:lnB>
                  </a:tcPr>
                </a:tc>
                <a:tc vMerge="1" hMerge="1">
                  <a:tcPr>
                    <a:lnR w="3175">
                      <a:solidFill>
                        <a:srgbClr val="FFFFFF"/>
                      </a:solidFill>
                      <a:prstDash val="dot"/>
                    </a:lnR>
                    <a:lnB w="19050" cap="rnd">
                      <a:solidFill>
                        <a:srgbClr val="86A3A1"/>
                      </a:solidFill>
                      <a:prstDash val="solid"/>
                    </a:lnB>
                  </a:tcPr>
                </a:tc>
                <a:tc>
                  <a:txBody>
                    <a:bodyPr/>
                    <a:p>
                      <a:pPr indent="0" algn="ctr">
                        <a:buNone/>
                      </a:pPr>
                      <a:r>
                        <a:rPr lang="en-US" sz="1200">
                          <a:solidFill>
                            <a:srgbClr val="FFFFFF"/>
                          </a:solidFill>
                        </a:rPr>
                        <a:t>分值</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学生自评</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学生互评</a:t>
                      </a:r>
                      <a:endParaRPr lang="en-US" altLang="en-US" sz="1200">
                        <a:solidFill>
                          <a:srgbClr val="FFFFFF"/>
                        </a:solidFill>
                      </a:endParaRPr>
                    </a:p>
                  </a:txBody>
                  <a:tcPr marL="68580" marR="68580" marT="0" marB="0" vert="horz" anchor="ctr" anchorCtr="0">
                    <a:lnL w="3175">
                      <a:solidFill>
                        <a:srgbClr val="FFFFFF"/>
                      </a:solidFill>
                      <a:prstDash val="dot"/>
                    </a:lnL>
                    <a:lnR w="3175">
                      <a:solidFill>
                        <a:srgbClr val="FFFFFF"/>
                      </a:solidFill>
                      <a:prstDash val="dot"/>
                    </a:lnR>
                    <a:lnT w="3175">
                      <a:solidFill>
                        <a:srgbClr val="FFFFFF"/>
                      </a:solidFill>
                      <a:prstDash val="dot"/>
                    </a:lnT>
                    <a:lnB w="19050">
                      <a:solidFill>
                        <a:srgbClr val="86A3A1"/>
                      </a:solidFill>
                      <a:prstDash val="solid"/>
                    </a:lnB>
                    <a:solidFill>
                      <a:srgbClr val="86A3A1"/>
                    </a:solidFill>
                  </a:tcPr>
                </a:tc>
                <a:tc>
                  <a:txBody>
                    <a:bodyPr/>
                    <a:p>
                      <a:pPr indent="0" algn="ctr">
                        <a:buNone/>
                      </a:pPr>
                      <a:r>
                        <a:rPr lang="en-US" sz="1200">
                          <a:solidFill>
                            <a:srgbClr val="FFFFFF"/>
                          </a:solidFill>
                        </a:rPr>
                        <a:t>教师评定</a:t>
                      </a:r>
                      <a:endParaRPr lang="en-US" altLang="en-US" sz="1200">
                        <a:solidFill>
                          <a:srgbClr val="FFFFFF"/>
                        </a:solidFill>
                      </a:endParaRPr>
                    </a:p>
                  </a:txBody>
                  <a:tcPr marL="68580" marR="68580" marT="0" marB="0" vert="horz" anchor="ctr" anchorCtr="0">
                    <a:lnL w="3175">
                      <a:solidFill>
                        <a:srgbClr val="FFFFFF"/>
                      </a:solidFill>
                      <a:prstDash val="dot"/>
                    </a:lnL>
                    <a:lnR w="19050" cap="rnd">
                      <a:solidFill>
                        <a:srgbClr val="86A3A1"/>
                      </a:solidFill>
                      <a:prstDash val="solid"/>
                    </a:lnR>
                    <a:lnT w="3175">
                      <a:solidFill>
                        <a:srgbClr val="FFFFFF"/>
                      </a:solidFill>
                      <a:prstDash val="dot"/>
                    </a:lnT>
                    <a:lnB w="19050">
                      <a:solidFill>
                        <a:srgbClr val="86A3A1"/>
                      </a:solidFill>
                      <a:prstDash val="solid"/>
                    </a:lnB>
                    <a:solidFill>
                      <a:srgbClr val="86A3A1"/>
                    </a:solidFill>
                  </a:tcPr>
                </a:tc>
              </a:tr>
              <a:tr h="344170">
                <a:tc rowSpan="3">
                  <a:txBody>
                    <a:bodyPr/>
                    <a:p>
                      <a:pPr indent="0">
                        <a:buNone/>
                      </a:pPr>
                      <a:r>
                        <a:rPr lang="en-US" sz="1200">
                          <a:solidFill>
                            <a:srgbClr val="404040"/>
                          </a:solidFill>
                        </a:rPr>
                        <a:t> 准备工作 </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准备物品是否齐全</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19050">
                      <a:solidFill>
                        <a:srgbClr val="86A3A1"/>
                      </a:solidFill>
                      <a:prstDash val="solid"/>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19050">
                      <a:solidFill>
                        <a:srgbClr val="86A3A1"/>
                      </a:solidFill>
                      <a:prstDash val="solid"/>
                    </a:lnT>
                    <a:lnB w="3175">
                      <a:solidFill>
                        <a:srgbClr val="86A3A1"/>
                      </a:solidFill>
                      <a:prstDash val="dot"/>
                    </a:lnB>
                    <a:solidFill>
                      <a:srgbClr val="FFFFFF"/>
                    </a:solidFill>
                  </a:tcPr>
                </a:tc>
              </a:tr>
              <a:tr h="28892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准备物品是否干净整洁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84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操作者仪容仪表（头发整齐、是否穿着实训服和佩戴工牌）</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67030">
                <a:tc>
                  <a:txBody>
                    <a:bodyPr/>
                    <a:p>
                      <a:pPr indent="0">
                        <a:buNone/>
                      </a:pPr>
                      <a:r>
                        <a:rPr lang="en-US" sz="1200">
                          <a:solidFill>
                            <a:srgbClr val="404040"/>
                          </a:solidFill>
                        </a:rPr>
                        <a:t>时间限制</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是否在规定时间内完成此任务</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70205">
                <a:tc>
                  <a:txBody>
                    <a:bodyPr/>
                    <a:p>
                      <a:pPr indent="0">
                        <a:buNone/>
                      </a:pPr>
                      <a:r>
                        <a:rPr lang="en-US" sz="1200">
                          <a:solidFill>
                            <a:srgbClr val="404040"/>
                          </a:solidFill>
                        </a:rPr>
                        <a:t>礼仪素养</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在操作中与顾客是否交流顺畅，动作规范轻揉、美甲台物品是否整洁</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02895">
                <a:tc rowSpan="3">
                  <a:txBody>
                    <a:bodyPr/>
                    <a:p>
                      <a:pPr indent="0">
                        <a:buNone/>
                      </a:pPr>
                      <a:r>
                        <a:rPr lang="en-US" sz="1200">
                          <a:solidFill>
                            <a:srgbClr val="404040"/>
                          </a:solidFill>
                        </a:rPr>
                        <a:t>技能操作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zh-CN" altLang="en-US" sz="1200">
                          <a:solidFill>
                            <a:srgbClr val="404040"/>
                          </a:solidFill>
                        </a:rPr>
                        <a:t>操作</a:t>
                      </a:r>
                      <a:r>
                        <a:rPr lang="en-US" sz="1200">
                          <a:solidFill>
                            <a:srgbClr val="404040"/>
                          </a:solidFill>
                        </a:rPr>
                        <a:t>手法是否正确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6400">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操作时是否流畅</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401320">
                <a:tc vMerge="1">
                  <a:tcPr>
                    <a:lnL w="19050" cap="rnd">
                      <a:solidFill>
                        <a:srgbClr val="86A3A1"/>
                      </a:solidFill>
                      <a:prstDash val="solid"/>
                    </a:lnL>
                    <a:lnR w="3175">
                      <a:solidFill>
                        <a:srgbClr val="86A3A1"/>
                      </a:solidFill>
                      <a:prstDash val="dot"/>
                    </a:lnR>
                    <a:lnB w="3175">
                      <a:solidFill>
                        <a:srgbClr val="86A3A1"/>
                      </a:solidFill>
                      <a:prstDash val="dot"/>
                    </a:lnB>
                  </a:tcPr>
                </a:tc>
                <a:tc>
                  <a:txBody>
                    <a:bodyPr/>
                    <a:p>
                      <a:pPr indent="0">
                        <a:buNone/>
                      </a:pPr>
                      <a:r>
                        <a:rPr lang="en-US" sz="1200">
                          <a:solidFill>
                            <a:srgbClr val="404040"/>
                          </a:solidFill>
                        </a:rPr>
                        <a:t>消毒手法是否准确</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5600">
                <a:tc rowSpan="3">
                  <a:txBody>
                    <a:bodyPr/>
                    <a:p>
                      <a:pPr indent="0">
                        <a:buNone/>
                      </a:pPr>
                      <a:r>
                        <a:rPr lang="en-US" sz="1200">
                          <a:solidFill>
                            <a:srgbClr val="404040"/>
                          </a:solidFill>
                        </a:rPr>
                        <a:t>整理工作</a:t>
                      </a:r>
                      <a:endParaRPr lang="en-US" altLang="en-US" sz="1200">
                        <a:solidFill>
                          <a:srgbClr val="404040"/>
                        </a:solidFill>
                      </a:endParaRPr>
                    </a:p>
                  </a:txBody>
                  <a:tcPr marL="68580" marR="68580" marT="0" marB="0" vert="horz" anchor="ctr" anchorCtr="0">
                    <a:lnL w="19050" cap="rnd">
                      <a:solidFill>
                        <a:srgbClr val="86A3A1"/>
                      </a:solidFill>
                      <a:prstDash val="solid"/>
                    </a:lnL>
                    <a:lnR w="3175">
                      <a:solidFill>
                        <a:srgbClr val="86A3A1"/>
                      </a:solidFill>
                      <a:prstDash val="dot"/>
                    </a:lnR>
                    <a:lnT w="3175">
                      <a:solidFill>
                        <a:srgbClr val="86A3A1"/>
                      </a:solidFill>
                      <a:prstDash val="dot"/>
                    </a:lnT>
                    <a:lnB w="19050">
                      <a:solidFill>
                        <a:srgbClr val="86A3A1"/>
                      </a:solidFill>
                      <a:prstDash val="solid"/>
                    </a:lnB>
                    <a:solidFill>
                      <a:srgbClr val="FFFFFF"/>
                    </a:solidFill>
                  </a:tcPr>
                </a:tc>
                <a:tc>
                  <a:txBody>
                    <a:bodyPr/>
                    <a:p>
                      <a:pPr indent="0">
                        <a:buNone/>
                      </a:pPr>
                      <a:r>
                        <a:rPr lang="en-US" sz="1200">
                          <a:solidFill>
                            <a:srgbClr val="404040"/>
                          </a:solidFill>
                        </a:rPr>
                        <a:t>工具整理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3695">
                <a:tc vMerge="1">
                  <a:tcPr>
                    <a:lnL w="19050" cap="rnd">
                      <a:solidFill>
                        <a:srgbClr val="86A3A1"/>
                      </a:solidFill>
                      <a:prstDash val="solid"/>
                    </a:lnL>
                    <a:lnR w="3175">
                      <a:solidFill>
                        <a:srgbClr val="86A3A1"/>
                      </a:solidFill>
                      <a:prstDash val="dot"/>
                    </a:lnR>
                  </a:tcPr>
                </a:tc>
                <a:tc>
                  <a:txBody>
                    <a:bodyPr/>
                    <a:p>
                      <a:pPr indent="0">
                        <a:buNone/>
                      </a:pPr>
                      <a:r>
                        <a:rPr lang="en-US" sz="1200">
                          <a:solidFill>
                            <a:srgbClr val="404040"/>
                          </a:solidFill>
                        </a:rPr>
                        <a:t>卫生清理</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lgn="ctr">
                        <a:buNone/>
                      </a:pPr>
                      <a:r>
                        <a:rPr lang="en-US" sz="1200">
                          <a:solidFill>
                            <a:srgbClr val="404040"/>
                          </a:solidFill>
                        </a:rPr>
                        <a:t>5</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3175">
                      <a:solidFill>
                        <a:srgbClr val="86A3A1"/>
                      </a:solidFill>
                      <a:prstDash val="dot"/>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3175">
                      <a:solidFill>
                        <a:srgbClr val="86A3A1"/>
                      </a:solidFill>
                      <a:prstDash val="dot"/>
                    </a:lnB>
                    <a:solidFill>
                      <a:srgbClr val="FFFFFF"/>
                    </a:solidFill>
                  </a:tcPr>
                </a:tc>
              </a:tr>
              <a:tr h="354965">
                <a:tc vMerge="1">
                  <a:tcPr>
                    <a:lnL w="19050" cap="rnd">
                      <a:solidFill>
                        <a:srgbClr val="86A3A1"/>
                      </a:solidFill>
                      <a:prstDash val="solid"/>
                    </a:lnL>
                    <a:lnR w="3175">
                      <a:solidFill>
                        <a:srgbClr val="86A3A1"/>
                      </a:solidFill>
                      <a:prstDash val="dot"/>
                    </a:lnR>
                    <a:lnB w="19050" cap="rnd">
                      <a:solidFill>
                        <a:srgbClr val="86A3A1"/>
                      </a:solidFill>
                      <a:prstDash val="solid"/>
                    </a:lnB>
                  </a:tcPr>
                </a:tc>
                <a:tc>
                  <a:txBody>
                    <a:bodyPr/>
                    <a:p>
                      <a:pPr indent="0">
                        <a:buNone/>
                      </a:pPr>
                      <a:r>
                        <a:rPr lang="en-US" sz="1200">
                          <a:solidFill>
                            <a:srgbClr val="404040"/>
                          </a:solidFill>
                        </a:rPr>
                        <a:t>安全检查</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lgn="ctr">
                        <a:buNone/>
                      </a:pPr>
                      <a:r>
                        <a:rPr lang="en-US" sz="1200">
                          <a:solidFill>
                            <a:srgbClr val="404040"/>
                          </a:solidFill>
                        </a:rPr>
                        <a:t>10</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r>
                        <a:rPr lang="en-US" sz="1200">
                          <a:solidFill>
                            <a:srgbClr val="404040"/>
                          </a:solidFill>
                        </a:rPr>
                        <a:t> </a:t>
                      </a:r>
                      <a:endParaRPr lang="en-US" altLang="en-US" sz="1200">
                        <a:solidFill>
                          <a:srgbClr val="404040"/>
                        </a:solidFill>
                      </a:endParaRPr>
                    </a:p>
                  </a:txBody>
                  <a:tcPr marL="68580" marR="68580" marT="0" marB="0" vert="horz" anchor="ctr" anchorCtr="0">
                    <a:lnL w="3175">
                      <a:solidFill>
                        <a:srgbClr val="86A3A1"/>
                      </a:solidFill>
                      <a:prstDash val="dot"/>
                    </a:lnL>
                    <a:lnR w="3175">
                      <a:solidFill>
                        <a:srgbClr val="86A3A1"/>
                      </a:solidFill>
                      <a:prstDash val="dot"/>
                    </a:lnR>
                    <a:lnT w="3175">
                      <a:solidFill>
                        <a:srgbClr val="86A3A1"/>
                      </a:solidFill>
                      <a:prstDash val="dot"/>
                    </a:lnT>
                    <a:lnB w="19050" cap="rnd">
                      <a:solidFill>
                        <a:srgbClr val="86A3A1"/>
                      </a:solidFill>
                      <a:prstDash val="solid"/>
                    </a:lnB>
                    <a:solidFill>
                      <a:srgbClr val="FFFFFF"/>
                    </a:solidFill>
                  </a:tcPr>
                </a:tc>
                <a:tc>
                  <a:txBody>
                    <a:bodyPr/>
                    <a:p>
                      <a:pPr indent="0">
                        <a:buNone/>
                      </a:pPr>
                      <a:endParaRPr lang="en-US" altLang="en-US" sz="1200">
                        <a:solidFill>
                          <a:srgbClr val="404040"/>
                        </a:solidFill>
                      </a:endParaRPr>
                    </a:p>
                  </a:txBody>
                  <a:tcPr marL="68580" marR="68580" marT="0" marB="0" vert="horz" anchor="ctr" anchorCtr="0">
                    <a:lnL w="3175">
                      <a:solidFill>
                        <a:srgbClr val="86A3A1"/>
                      </a:solidFill>
                      <a:prstDash val="dot"/>
                    </a:lnL>
                    <a:lnR w="19050" cap="rnd">
                      <a:solidFill>
                        <a:srgbClr val="86A3A1"/>
                      </a:solidFill>
                      <a:prstDash val="solid"/>
                    </a:lnR>
                    <a:lnT w="3175">
                      <a:solidFill>
                        <a:srgbClr val="86A3A1"/>
                      </a:solidFill>
                      <a:prstDash val="dot"/>
                    </a:lnT>
                    <a:lnB w="19050" cap="rnd">
                      <a:solidFill>
                        <a:srgbClr val="86A3A1"/>
                      </a:solidFill>
                      <a:prstDash val="solid"/>
                    </a:lnB>
                    <a:solidFill>
                      <a:srgbClr val="FFFFF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0" advTm="0">
        <p:fade/>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62200" y="1795145"/>
            <a:ext cx="7865745" cy="3294380"/>
          </a:xfrm>
          <a:prstGeom prst="rect">
            <a:avLst/>
          </a:prstGeom>
          <a:solidFill>
            <a:srgbClr val="3A88A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67970"/>
            <a:r>
              <a:rPr sz="2400">
                <a:solidFill>
                  <a:schemeClr val="tx1"/>
                </a:solidFill>
                <a:effectLst>
                  <a:outerShdw blurRad="38100" dist="19050" dir="2700000" algn="tl" rotWithShape="0">
                    <a:schemeClr val="dk1">
                      <a:alpha val="40000"/>
                    </a:schemeClr>
                  </a:outerShdw>
                </a:effectLst>
                <a:sym typeface="+mn-ea"/>
              </a:rPr>
              <a:t>1.整理笔记</a:t>
            </a:r>
            <a:endParaRPr sz="2400">
              <a:solidFill>
                <a:schemeClr val="tx1"/>
              </a:solidFill>
              <a:effectLst>
                <a:outerShdw blurRad="38100" dist="19050" dir="2700000" algn="tl" rotWithShape="0">
                  <a:schemeClr val="dk1">
                    <a:alpha val="40000"/>
                  </a:schemeClr>
                </a:outerShdw>
              </a:effectLst>
              <a:sym typeface="+mn-ea"/>
            </a:endParaRPr>
          </a:p>
          <a:p>
            <a:pPr indent="267970"/>
            <a:r>
              <a:rPr sz="2400">
                <a:solidFill>
                  <a:schemeClr val="tx1"/>
                </a:solidFill>
                <a:effectLst>
                  <a:outerShdw blurRad="38100" dist="19050" dir="2700000" algn="tl" rotWithShape="0">
                    <a:schemeClr val="dk1">
                      <a:alpha val="40000"/>
                    </a:schemeClr>
                  </a:outerShdw>
                </a:effectLst>
                <a:sym typeface="+mn-ea"/>
              </a:rPr>
              <a:t>2.为自己的家人做一次</a:t>
            </a:r>
            <a:r>
              <a:rPr lang="zh-CN" sz="2400">
                <a:solidFill>
                  <a:schemeClr val="tx1"/>
                </a:solidFill>
                <a:effectLst>
                  <a:outerShdw blurRad="38100" dist="19050" dir="2700000" algn="tl" rotWithShape="0">
                    <a:schemeClr val="dk1">
                      <a:alpha val="40000"/>
                    </a:schemeClr>
                  </a:outerShdw>
                </a:effectLst>
                <a:sym typeface="+mn-ea"/>
              </a:rPr>
              <a:t>水晶延长甲</a:t>
            </a:r>
            <a:r>
              <a:rPr sz="2400">
                <a:solidFill>
                  <a:schemeClr val="tx1"/>
                </a:solidFill>
                <a:effectLst>
                  <a:outerShdw blurRad="38100" dist="19050" dir="2700000" algn="tl" rotWithShape="0">
                    <a:schemeClr val="dk1">
                      <a:alpha val="40000"/>
                    </a:schemeClr>
                  </a:outerShdw>
                </a:effectLst>
                <a:sym typeface="+mn-ea"/>
              </a:rPr>
              <a:t>，图片记录（一步一图）</a:t>
            </a:r>
            <a:endParaRPr sz="2400">
              <a:solidFill>
                <a:schemeClr val="tx1"/>
              </a:solidFill>
              <a:effectLst>
                <a:outerShdw blurRad="38100" dist="19050" dir="2700000" algn="tl" rotWithShape="0">
                  <a:schemeClr val="dk1">
                    <a:alpha val="40000"/>
                  </a:schemeClr>
                </a:outerShdw>
              </a:effectLst>
              <a:sym typeface="+mn-ea"/>
            </a:endParaRPr>
          </a:p>
          <a:p>
            <a:pPr indent="267970"/>
            <a:r>
              <a:rPr sz="2400">
                <a:solidFill>
                  <a:schemeClr val="tx1"/>
                </a:solidFill>
                <a:effectLst>
                  <a:outerShdw blurRad="38100" dist="19050" dir="2700000" algn="tl" rotWithShape="0">
                    <a:schemeClr val="dk1">
                      <a:alpha val="40000"/>
                    </a:schemeClr>
                  </a:outerShdw>
                </a:effectLst>
                <a:sym typeface="+mn-ea"/>
              </a:rPr>
              <a:t>3.预习</a:t>
            </a:r>
            <a:r>
              <a:rPr lang="zh-CN" sz="2400">
                <a:solidFill>
                  <a:schemeClr val="tx1"/>
                </a:solidFill>
                <a:effectLst>
                  <a:outerShdw blurRad="38100" dist="19050" dir="2700000" algn="tl" rotWithShape="0">
                    <a:schemeClr val="dk1">
                      <a:alpha val="40000"/>
                    </a:schemeClr>
                  </a:outerShdw>
                </a:effectLst>
                <a:sym typeface="+mn-ea"/>
              </a:rPr>
              <a:t>光疗延长甲</a:t>
            </a:r>
            <a:endParaRPr sz="2400">
              <a:solidFill>
                <a:schemeClr val="tx1"/>
              </a:solidFill>
              <a:effectLst>
                <a:outerShdw blurRad="38100" dist="19050" dir="2700000" algn="tl" rotWithShape="0">
                  <a:schemeClr val="dk1">
                    <a:alpha val="40000"/>
                  </a:schemeClr>
                </a:outerShdw>
              </a:effectLst>
              <a:sym typeface="+mn-ea"/>
            </a:endParaRPr>
          </a:p>
        </p:txBody>
      </p:sp>
      <p:sp>
        <p:nvSpPr>
          <p:cNvPr id="6" name="L 形 5"/>
          <p:cNvSpPr/>
          <p:nvPr/>
        </p:nvSpPr>
        <p:spPr>
          <a:xfrm flipV="1">
            <a:off x="2127885" y="1586230"/>
            <a:ext cx="577215" cy="577215"/>
          </a:xfrm>
          <a:prstGeom prst="corner">
            <a:avLst>
              <a:gd name="adj1" fmla="val 25694"/>
              <a:gd name="adj2" fmla="val 25694"/>
            </a:avLst>
          </a:prstGeom>
          <a:solidFill>
            <a:srgbClr val="3A8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16977" y="278969"/>
            <a:ext cx="11747716" cy="6385302"/>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91845" y="718820"/>
            <a:ext cx="6096000" cy="755650"/>
          </a:xfrm>
          <a:prstGeom prst="rect">
            <a:avLst/>
          </a:prstGeom>
          <a:noFill/>
        </p:spPr>
        <p:txBody>
          <a:bodyPr wrap="square" rtlCol="0" anchor="t">
            <a:spAutoFit/>
          </a:bodyPr>
          <a:p>
            <a:pPr>
              <a:lnSpc>
                <a:spcPct val="120000"/>
              </a:lnSpc>
            </a:pPr>
            <a:r>
              <a:rPr lang="en-US" altLang="zh-CN" sz="3600" b="1" dirty="0" smtClean="0">
                <a:solidFill>
                  <a:srgbClr val="3A88A2"/>
                </a:solidFill>
                <a:latin typeface="Century Gothic" panose="020B0502020202020204" pitchFamily="34" charset="0"/>
                <a:sym typeface="+mn-ea"/>
              </a:rPr>
              <a:t>7.</a:t>
            </a:r>
            <a:r>
              <a:rPr lang="zh-CN" altLang="en-US" sz="3600" b="1" dirty="0" smtClean="0">
                <a:solidFill>
                  <a:srgbClr val="3A88A2"/>
                </a:solidFill>
                <a:latin typeface="Century Gothic" panose="020B0502020202020204" pitchFamily="34" charset="0"/>
                <a:sym typeface="+mn-ea"/>
              </a:rPr>
              <a:t>课后作业</a:t>
            </a:r>
            <a:endParaRPr lang="zh-CN" altLang="en-US" sz="3600" b="1" dirty="0" smtClean="0">
              <a:solidFill>
                <a:srgbClr val="3A88A2"/>
              </a:solidFill>
              <a:latin typeface="Century Gothic" panose="020B0502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advClick="0" advTm="0">
        <p:cover/>
      </p:transition>
    </mc:Choice>
    <mc:Fallback>
      <p:transition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tags/tag1.xml><?xml version="1.0" encoding="utf-8"?>
<p:tagLst xmlns:p="http://schemas.openxmlformats.org/presentationml/2006/main">
  <p:tag name="KSO_WM_UNIT_PLACING_PICTURE_USER_VIEWPORT" val="{&quot;height&quot;:10800,&quot;width&quot;:1920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18856456-09a1-4ea4-a083-b07fdffa00f1}"/>
  <p:tag name="TABLE_ENDDRAG_ORIGIN_RECT" val="638*341"/>
  <p:tag name="TABLE_ENDDRAG_RECT" val="130*133*638*341"/>
  <p:tag name="TABLE_EMPHASIZE_COLOR" val="8823713"/>
  <p:tag name="TABLE_SKINIDX" val="0"/>
  <p:tag name="TABLE_COLORIDX" val="21"/>
  <p:tag name="TABLE_COLOR_RGB" val="0x000000*0xFFFFFF*0x212121*0xFFFFFF*0x86A3A1*0x7FA694*0xA8CEB0*0xCCE6CD*0xC8E1DD*0xE5F1EF"/>
</p:tagLst>
</file>

<file path=ppt/tags/tag6.xml><?xml version="1.0" encoding="utf-8"?>
<p:tagLst xmlns:p="http://schemas.openxmlformats.org/presentationml/2006/main">
  <p:tag name="ISPRING_PRESENTATION_TITLE" val="PowerPoint 演示文稿"/>
  <p:tag name="KSO_WPP_MARK_KEY" val="a504f49e-ac10-4453-86a3-fcad32180ab6"/>
  <p:tag name="COMMONDATA" val="eyJjb3VudCI6NiwiaGRpZCI6IjFlOTE5NmE4Y2UyNTdkNGZlMjQ3NmJlNGExZmRjNTVlIiwidXNlckNvdW50Ijox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3483</Words>
  <Application>WPS 演示</Application>
  <PresentationFormat>宽屏</PresentationFormat>
  <Paragraphs>322</Paragraphs>
  <Slides>10</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汉仪程行简</vt:lpstr>
      <vt:lpstr>Century Gothic</vt:lpstr>
      <vt:lpstr>Cambria</vt:lpstr>
      <vt:lpstr>Times New Roman</vt:lpstr>
      <vt:lpstr>汉仪锐智W</vt:lpstr>
      <vt:lpstr>方正行楷简体</vt:lpstr>
      <vt:lpstr>Arial Unicode MS</vt:lpstr>
      <vt:lpstr>微软雅黑</vt:lpstr>
      <vt:lpstr>Calibri Light</vt:lpstr>
      <vt:lpstr>Calibri</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Hh</cp:lastModifiedBy>
  <cp:revision>26</cp:revision>
  <dcterms:created xsi:type="dcterms:W3CDTF">2017-08-02T12:30:00Z</dcterms:created>
  <dcterms:modified xsi:type="dcterms:W3CDTF">2023-01-29T02:56:32Z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KSOTemplateUUID">
    <vt:lpwstr>v1.0_mb_bJpDjT/fn6e318oQL+6hig==</vt:lpwstr>
  </property>
  <property fmtid="{D5CDD505-2E9C-101B-9397-08002B2CF9AE}" pid="4" name="ICV">
    <vt:lpwstr>31A378A7EA934607BE538C3ED9AC20B1</vt:lpwstr>
  </property>
</Properties>
</file>