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8" r:id="rId3"/>
    <p:sldId id="290" r:id="rId5"/>
    <p:sldId id="327" r:id="rId6"/>
    <p:sldId id="328" r:id="rId7"/>
    <p:sldId id="329" r:id="rId8"/>
    <p:sldId id="330" r:id="rId9"/>
    <p:sldId id="375" r:id="rId10"/>
    <p:sldId id="376" r:id="rId11"/>
    <p:sldId id="377" r:id="rId12"/>
    <p:sldId id="379" r:id="rId13"/>
    <p:sldId id="380" r:id="rId14"/>
    <p:sldId id="372" r:id="rId15"/>
    <p:sldId id="271" r:id="rId16"/>
    <p:sldId id="304" r:id="rId17"/>
  </p:sldIdLst>
  <p:sldSz cx="12192000" cy="6858000"/>
  <p:notesSz cx="7103745" cy="10234295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EDC"/>
    <a:srgbClr val="3A88A2"/>
    <a:srgbClr val="9CC3D0"/>
    <a:srgbClr val="94C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3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7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B8CE-4EA2-44C5-9155-A65FBCB560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6B580-D68F-4541-A400-3CC39AD262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09F4-C272-4A04-97A1-EF77804FA8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6B580-D68F-4541-A400-3CC39AD26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09F4-C272-4A04-97A1-EF77804FA8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 descr="7b0a2020202022776f7264617274223a20227b5c2269645c223a32353030323037312c5c227469645c223a31333532367d220a7d0a"/>
          <p:cNvSpPr txBox="1"/>
          <p:nvPr/>
        </p:nvSpPr>
        <p:spPr>
          <a:xfrm>
            <a:off x="2028190" y="1237615"/>
            <a:ext cx="8695690" cy="3117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</a:rPr>
              <a:t>《美甲基础》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程行简" panose="00020600040101010101" charset="-122"/>
              <a:ea typeface="汉仪程行简" panose="0002060004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程行简" panose="00020600040101010101" charset="-122"/>
              <a:ea typeface="汉仪程行简" panose="00020600040101010101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</a:rPr>
              <a:t>项目三</a:t>
            </a:r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</a:rPr>
              <a:t> </a:t>
            </a:r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</a:rPr>
              <a:t>手足部</a:t>
            </a:r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</a:rPr>
              <a:t>护理</a:t>
            </a:r>
            <a:endParaRPr lang="zh-CN" altLang="en-US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程行简" panose="00020600040101010101" charset="-122"/>
              <a:ea typeface="汉仪程行简" panose="0002060004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汉仪程行简" panose="00020600040101010101" charset="-122"/>
              <a:ea typeface="汉仪程行简" panose="00020600040101010101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程行简" panose="00020600040101010101" charset="-122"/>
                <a:ea typeface="汉仪程行简" panose="00020600040101010101" charset="-122"/>
              </a:rPr>
              <a:t>任务二</a:t>
            </a:r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程行简" panose="00020600040101010101" charset="-122"/>
                <a:ea typeface="汉仪程行简" panose="00020600040101010101" charset="-122"/>
              </a:rPr>
              <a:t> </a:t>
            </a:r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程行简" panose="00020600040101010101" charset="-122"/>
                <a:ea typeface="汉仪程行简" panose="00020600040101010101" charset="-122"/>
              </a:rPr>
              <a:t>足部</a:t>
            </a:r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程行简" panose="00020600040101010101" charset="-122"/>
                <a:ea typeface="汉仪程行简" panose="00020600040101010101" charset="-122"/>
              </a:rPr>
              <a:t>皮肤护理</a:t>
            </a:r>
            <a:endParaRPr lang="zh-CN" alt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汉仪程行简" panose="00020600040101010101" charset="-122"/>
              <a:ea typeface="汉仪程行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4949" y="479812"/>
            <a:ext cx="11112285" cy="5889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任务描述    1.能够独任务描述    1.能够独立根据不同的美甲造型能够选择适合的美甲工具；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教师2.能够独立正确应用美甲产品与工具，并掌握其使用技巧；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3.能够独立完成美甲工具及产品的消毒。立根据不同的美甲造型能够选择适合      </a:t>
            </a:r>
            <a:endParaRPr lang="zh-CN" altLang="en-US"/>
          </a:p>
          <a:p>
            <a:pPr algn="ctr"/>
            <a:r>
              <a:rPr lang="zh-CN" altLang="en-US"/>
              <a:t>图1-2-1-1酒精     图1-2-1-2清洁啫喱水    图1-2-1-3碘酒的美甲工具；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6105" y="600710"/>
            <a:ext cx="4436745" cy="48831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6.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任务评价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要求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659255" y="1297940"/>
          <a:ext cx="8704580" cy="4940935"/>
        </p:xfrm>
        <a:graphic>
          <a:graphicData uri="http://schemas.openxmlformats.org/drawingml/2006/table">
            <a:tbl>
              <a:tblPr/>
              <a:tblGrid>
                <a:gridCol w="1023620"/>
                <a:gridCol w="5372100"/>
                <a:gridCol w="711835"/>
                <a:gridCol w="530225"/>
                <a:gridCol w="551815"/>
                <a:gridCol w="514985"/>
              </a:tblGrid>
              <a:tr h="259080"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</a:rPr>
                        <a:t>评价标准</a:t>
                      </a:r>
                      <a:endParaRPr lang="en-US" altLang="en-US" sz="120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solidFill>
                      <a:srgbClr val="86A3A1"/>
                    </a:solidFill>
                  </a:tcPr>
                </a:tc>
                <a:tc rowSpan="2" hMerge="1">
                  <a:tcPr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</a:rPr>
                        <a:t>得分</a:t>
                      </a:r>
                      <a:endParaRPr lang="en-US" altLang="en-US" sz="120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FFFFFF"/>
                      </a:solidFill>
                      <a:prstDash val="dot"/>
                    </a:lnL>
                    <a:lnR w="19050">
                      <a:solidFill>
                        <a:srgbClr val="86A3A1"/>
                      </a:solidFill>
                      <a:prstDash val="solid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  <a:solidFill>
                      <a:srgbClr val="86A3A1"/>
                    </a:solidFill>
                  </a:tcPr>
                </a:tc>
                <a:tc hMerge="1">
                  <a:tcP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</a:tcPr>
                </a:tc>
                <a:tc hMerge="1">
                  <a:tcP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</a:tcPr>
                </a:tc>
                <a:tc hMerge="1">
                  <a:tcPr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</a:tcPr>
                </a:tc>
              </a:tr>
              <a:tr h="183515">
                <a:tc vMerge="1" gridSpan="2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B w="19050" cap="rnd">
                      <a:solidFill>
                        <a:srgbClr val="86A3A1"/>
                      </a:solidFill>
                      <a:prstDash val="solid"/>
                    </a:lnB>
                  </a:tcPr>
                </a:tc>
                <a:tc vMerge="1" hMerge="1">
                  <a:tcPr>
                    <a:lnR w="3175">
                      <a:solidFill>
                        <a:srgbClr val="FFFFFF"/>
                      </a:solidFill>
                      <a:prstDash val="dot"/>
                    </a:lnR>
                    <a:lnB w="19050" cap="rnd">
                      <a:solidFill>
                        <a:srgbClr val="86A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</a:rPr>
                        <a:t>分值</a:t>
                      </a:r>
                      <a:endParaRPr lang="en-US" altLang="en-US" sz="120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solidFill>
                      <a:srgbClr val="86A3A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</a:rPr>
                        <a:t>学生自评</a:t>
                      </a:r>
                      <a:endParaRPr lang="en-US" altLang="en-US" sz="120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solidFill>
                      <a:srgbClr val="86A3A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</a:rPr>
                        <a:t>学生互评</a:t>
                      </a:r>
                      <a:endParaRPr lang="en-US" altLang="en-US" sz="120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solidFill>
                      <a:srgbClr val="86A3A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</a:rPr>
                        <a:t>教师评定</a:t>
                      </a:r>
                      <a:endParaRPr lang="en-US" altLang="en-US" sz="120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solidFill>
                      <a:srgbClr val="86A3A1"/>
                    </a:solidFill>
                  </a:tcPr>
                </a:tc>
              </a:tr>
              <a:tr h="34417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准备工作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准备物品是否齐全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288925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准备物品是否干净整洁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5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70840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B w="3175">
                      <a:solidFill>
                        <a:srgbClr val="86A3A1"/>
                      </a:solidFill>
                      <a:prstDash val="dot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操作者仪容仪表（头发整齐、是否穿着实训服和佩戴工牌）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670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时间限制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是否在规定时间内完成此任务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702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礼仪素养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在操作中与顾客是否交流顺畅，动作规范轻揉、美甲台物品是否整洁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5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02895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技能操作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按摩手法是否正确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406400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操作时是否流畅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401320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消毒手法是否准确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400050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B w="3175">
                      <a:solidFill>
                        <a:srgbClr val="86A3A1"/>
                      </a:solidFill>
                      <a:prstDash val="dot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按摩穴位是否准确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5560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整理工作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工具整理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5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53695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卫生清理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5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54965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B w="19050" cap="rnd">
                      <a:solidFill>
                        <a:srgbClr val="86A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安全检查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4949" y="479812"/>
            <a:ext cx="11112285" cy="5889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任务描述    1.能够独任务描述    1.能够独立根据不同的美甲造型能够选择适合的美甲工具；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教师2.能够独立正确应用美甲产品与工具，并掌握其使用技巧；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3.能够独立完成美甲工具及产品的消毒。立根据不同的美甲造型能够选择适合      </a:t>
            </a:r>
            <a:endParaRPr lang="zh-CN" altLang="en-US"/>
          </a:p>
          <a:p>
            <a:pPr algn="ctr"/>
            <a:r>
              <a:rPr lang="zh-CN" altLang="en-US"/>
              <a:t>图1-2-1-1酒精     图1-2-1-2清洁啫喱水    图1-2-1-3碘酒的美甲工具；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6105" y="600710"/>
            <a:ext cx="4436745" cy="48831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5.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学生练习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659255" y="1297940"/>
          <a:ext cx="8189595" cy="4758690"/>
        </p:xfrm>
        <a:graphic>
          <a:graphicData uri="http://schemas.openxmlformats.org/drawingml/2006/table">
            <a:tbl>
              <a:tblPr/>
              <a:tblGrid>
                <a:gridCol w="1023620"/>
                <a:gridCol w="5372100"/>
                <a:gridCol w="1793875"/>
              </a:tblGrid>
              <a:tr h="259080"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</a:rPr>
                        <a:t>评价标准</a:t>
                      </a:r>
                      <a:endParaRPr lang="en-US" altLang="en-US" sz="120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solidFill>
                      <a:srgbClr val="86A3A1"/>
                    </a:solidFill>
                  </a:tcPr>
                </a:tc>
                <a:tc rowSpan="2" hMerge="1">
                  <a:tcPr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</a:rPr>
                        <a:t>得分</a:t>
                      </a:r>
                      <a:endParaRPr lang="en-US" altLang="en-US" sz="120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19050" cap="rnd">
                      <a:solidFill>
                        <a:srgbClr val="86A3A1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  <a:solidFill>
                      <a:srgbClr val="86A3A1"/>
                    </a:solidFill>
                  </a:tcPr>
                </a:tc>
              </a:tr>
              <a:tr h="183515">
                <a:tc vMerge="1" gridSpan="2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B w="19050" cap="rnd">
                      <a:solidFill>
                        <a:srgbClr val="86A3A1"/>
                      </a:solidFill>
                      <a:prstDash val="solid"/>
                    </a:lnB>
                  </a:tcPr>
                </a:tc>
                <a:tc vMerge="1" hMerge="1">
                  <a:tcPr>
                    <a:lnR w="3175">
                      <a:solidFill>
                        <a:srgbClr val="FFFFFF"/>
                      </a:solidFill>
                      <a:prstDash val="dot"/>
                    </a:lnR>
                    <a:lnB w="19050" cap="rnd">
                      <a:solidFill>
                        <a:srgbClr val="86A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</a:rPr>
                        <a:t>分值</a:t>
                      </a:r>
                      <a:endParaRPr lang="en-US" altLang="en-US" sz="120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solidFill>
                      <a:srgbClr val="86A3A1"/>
                    </a:solidFill>
                  </a:tcPr>
                </a:tc>
              </a:tr>
              <a:tr h="34417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 准备工作 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准备物品是否齐全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19050">
                      <a:solidFill>
                        <a:srgbClr val="86A3A1"/>
                      </a:solidFill>
                      <a:prstDash val="solid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288925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准备物品是否干净整洁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5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70840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B w="3175">
                      <a:solidFill>
                        <a:srgbClr val="86A3A1"/>
                      </a:solidFill>
                      <a:prstDash val="dot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操作者仪容仪表（头发整齐、是否穿着实训服和佩戴工牌）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670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时间限制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是否在规定时间内完成此任务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702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礼仪素养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在操作中与顾客是否交流顺畅，动作规范轻揉、美甲台物品是否整洁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5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02895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技能操作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按摩手法是否正确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406400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操作时是否流畅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401320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消毒手法是否准确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400050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B w="3175">
                      <a:solidFill>
                        <a:srgbClr val="86A3A1"/>
                      </a:solidFill>
                      <a:prstDash val="dot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按摩穴位是否准确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5560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整理工作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19050">
                      <a:solidFill>
                        <a:srgbClr val="86A3A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工具整理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5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53695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卫生清理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5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3175">
                      <a:solidFill>
                        <a:srgbClr val="86A3A1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354965">
                <a:tc vMerge="1">
                  <a:tcPr>
                    <a:lnL w="19050" cap="rnd">
                      <a:solidFill>
                        <a:srgbClr val="86A3A1"/>
                      </a:solidFill>
                      <a:prstDash val="solid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B w="19050" cap="rnd">
                      <a:solidFill>
                        <a:srgbClr val="86A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安全检查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3175">
                      <a:solidFill>
                        <a:srgbClr val="86A3A1"/>
                      </a:solidFill>
                      <a:prstDash val="dot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en-US" sz="120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0" marB="0" vert="horz" anchor="ctr" anchorCtr="0">
                    <a:lnL w="3175">
                      <a:solidFill>
                        <a:srgbClr val="86A3A1"/>
                      </a:solidFill>
                      <a:prstDash val="dot"/>
                    </a:lnL>
                    <a:lnR w="19050" cap="rnd">
                      <a:solidFill>
                        <a:srgbClr val="86A3A1"/>
                      </a:solidFill>
                      <a:prstDash val="solid"/>
                    </a:lnR>
                    <a:lnT w="3175">
                      <a:solidFill>
                        <a:srgbClr val="86A3A1"/>
                      </a:solidFill>
                      <a:prstDash val="dot"/>
                    </a:lnT>
                    <a:lnB w="19050" cap="rnd">
                      <a:solidFill>
                        <a:srgbClr val="86A3A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4949" y="480447"/>
            <a:ext cx="11112285" cy="5889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任务描述    1.能够独任务描述    1.能够独立根据不同的美甲造型能够选择适合的美甲工具；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3.能够独立完成美甲工具及产品的消毒。立根据不同的美甲造型能够选择适合      </a:t>
            </a:r>
            <a:endParaRPr lang="zh-CN" altLang="en-US"/>
          </a:p>
          <a:p>
            <a:pPr algn="ctr"/>
            <a:r>
              <a:rPr lang="zh-CN" altLang="en-US"/>
              <a:t>图1-2-1-1酒精     图1-2-1-2清洁啫喱水    图1-2-1-3碘酒的美甲工具；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6105" y="600710"/>
            <a:ext cx="4436745" cy="48831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5.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课堂小结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65885" y="2170430"/>
            <a:ext cx="91217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267970"/>
            <a:r>
              <a:rPr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本项目主要主要介绍了</a:t>
            </a:r>
            <a:r>
              <a:rPr 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足</a:t>
            </a:r>
            <a:r>
              <a:rPr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部基础护理的规范操作程序，</a:t>
            </a:r>
            <a:r>
              <a:rPr 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足</a:t>
            </a:r>
            <a:r>
              <a:rPr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部穴位的按摩，</a:t>
            </a:r>
            <a:r>
              <a:rPr 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足</a:t>
            </a:r>
            <a:r>
              <a:rPr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部皮肤深层护理等方面的知识。</a:t>
            </a:r>
            <a:r>
              <a:rPr 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足</a:t>
            </a:r>
            <a:r>
              <a:rPr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部护理是美甲师的基本工作，也是美甲店里提供的最常见的服务。</a:t>
            </a:r>
            <a:endParaRPr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L 形 5"/>
          <p:cNvSpPr/>
          <p:nvPr>
            <p:custDataLst>
              <p:tags r:id="rId2"/>
            </p:custDataLst>
          </p:nvPr>
        </p:nvSpPr>
        <p:spPr>
          <a:xfrm flipV="1">
            <a:off x="1060450" y="1620520"/>
            <a:ext cx="786130" cy="549910"/>
          </a:xfrm>
          <a:prstGeom prst="corner">
            <a:avLst>
              <a:gd name="adj1" fmla="val 25694"/>
              <a:gd name="adj2" fmla="val 25694"/>
            </a:avLst>
          </a:prstGeom>
          <a:solidFill>
            <a:srgbClr val="3A8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240790" y="1978660"/>
            <a:ext cx="9246870" cy="2525395"/>
          </a:xfrm>
          <a:prstGeom prst="rect">
            <a:avLst/>
          </a:prstGeom>
          <a:solidFill>
            <a:srgbClr val="3A88A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267970"/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62200" y="1795145"/>
            <a:ext cx="7865745" cy="3294380"/>
          </a:xfrm>
          <a:prstGeom prst="rect">
            <a:avLst/>
          </a:prstGeom>
          <a:solidFill>
            <a:srgbClr val="3A88A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7970"/>
            <a:r>
              <a:rPr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1.整理笔记</a:t>
            </a:r>
            <a:endParaRPr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indent="267970"/>
            <a:r>
              <a:rPr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2.为自己的家人做一次</a:t>
            </a:r>
            <a:r>
              <a:rPr 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足</a:t>
            </a:r>
            <a:r>
              <a:rPr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部护理，图片记录（一步一图）</a:t>
            </a:r>
            <a:endParaRPr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indent="267970"/>
            <a:r>
              <a:rPr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3.预习足部护理</a:t>
            </a:r>
            <a:endParaRPr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6" name="L 形 5"/>
          <p:cNvSpPr/>
          <p:nvPr/>
        </p:nvSpPr>
        <p:spPr>
          <a:xfrm flipV="1">
            <a:off x="2127885" y="1586230"/>
            <a:ext cx="577215" cy="577215"/>
          </a:xfrm>
          <a:prstGeom prst="corner">
            <a:avLst>
              <a:gd name="adj1" fmla="val 25694"/>
              <a:gd name="adj2" fmla="val 25694"/>
            </a:avLst>
          </a:prstGeom>
          <a:solidFill>
            <a:srgbClr val="3A8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6977" y="278969"/>
            <a:ext cx="11747716" cy="6385302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91845" y="718820"/>
            <a:ext cx="609600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  <a:sym typeface="+mn-ea"/>
              </a:rPr>
              <a:t>6.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  <a:sym typeface="+mn-ea"/>
              </a:rPr>
              <a:t>课后作业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cover/>
      </p:transition>
    </mc:Choice>
    <mc:Fallback>
      <p:transition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951803" y="1208544"/>
            <a:ext cx="2798445" cy="4561260"/>
            <a:chOff x="4236875" y="943449"/>
            <a:chExt cx="2798445" cy="4561260"/>
          </a:xfrm>
        </p:grpSpPr>
        <p:sp>
          <p:nvSpPr>
            <p:cNvPr id="13" name="文本框 12"/>
            <p:cNvSpPr txBox="1"/>
            <p:nvPr/>
          </p:nvSpPr>
          <p:spPr>
            <a:xfrm>
              <a:off x="4236875" y="943449"/>
              <a:ext cx="2798445" cy="227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7000" spc="-300" dirty="0">
                  <a:latin typeface="方正行楷简体" panose="03000509000000000000" pitchFamily="65" charset="-122"/>
                  <a:ea typeface="方正行楷简体" panose="03000509000000000000" pitchFamily="65" charset="-122"/>
                </a:rPr>
                <a:t>谢</a:t>
              </a:r>
              <a:endParaRPr lang="zh-CN" altLang="en-US" sz="17000" spc="-300" dirty="0">
                <a:latin typeface="方正行楷简体" panose="03000509000000000000" pitchFamily="65" charset="-122"/>
                <a:ea typeface="方正行楷简体" panose="03000509000000000000" pitchFamily="65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546671" y="2796275"/>
              <a:ext cx="2364750" cy="2708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7000" dirty="0" smtClean="0">
                  <a:latin typeface="方正行楷简体" panose="03000509000000000000" pitchFamily="65" charset="-122"/>
                  <a:ea typeface="方正行楷简体" panose="03000509000000000000" pitchFamily="65" charset="-122"/>
                </a:rPr>
                <a:t>谢</a:t>
              </a:r>
              <a:endParaRPr lang="zh-CN" altLang="en-US" sz="17000" dirty="0">
                <a:latin typeface="方正行楷简体" panose="03000509000000000000" pitchFamily="65" charset="-122"/>
                <a:ea typeface="方正行楷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4949" y="480447"/>
            <a:ext cx="11112285" cy="5889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任务描述    1.能够独任务描述    1.能够独立根据不同的美甲造型能够选择适合的美甲工具；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6105" y="600710"/>
            <a:ext cx="4436745" cy="48831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1.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课前准备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3742854" name="文本框 15"/>
          <p:cNvSpPr txBox="1">
            <a:spLocks noRot="1"/>
          </p:cNvSpPr>
          <p:nvPr>
            <p:custDataLst>
              <p:tags r:id="rId2"/>
            </p:custDataLst>
          </p:nvPr>
        </p:nvSpPr>
        <p:spPr>
          <a:xfrm>
            <a:off x="771525" y="1644650"/>
            <a:ext cx="6502400" cy="4212590"/>
          </a:xfrm>
          <a:prstGeom prst="rect">
            <a:avLst/>
          </a:prstGeom>
          <a:solidFill>
            <a:srgbClr val="FFFFFF"/>
          </a:solidFill>
          <a:ln w="12700" cap="flat" cmpd="dbl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 anchorCtr="0"/>
          <a:p>
            <a:pPr marL="613410" indent="-612775">
              <a:lnSpc>
                <a:spcPct val="150000"/>
              </a:lnSpc>
              <a:spcBef>
                <a:spcPts val="780"/>
              </a:spcBef>
              <a:spcAft>
                <a:spcPts val="780"/>
              </a:spcAft>
            </a:pPr>
            <a:r>
              <a:rPr lang="zh-CN" altLang="en-US" b="1"/>
              <a:t>任务描述  </a:t>
            </a:r>
            <a:endParaRPr lang="zh-CN" altLang="en-US" b="1"/>
          </a:p>
          <a:p>
            <a:pPr marL="613410" indent="-612775">
              <a:lnSpc>
                <a:spcPct val="15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US" altLang="zh-CN" b="1"/>
              <a:t>       </a:t>
            </a:r>
            <a:r>
              <a:rPr lang="zh-CN" altLang="en-US" b="1"/>
              <a:t>能够30分钟内为顾客完成足部护理。           </a:t>
            </a:r>
            <a:endParaRPr lang="zh-CN" altLang="en-US" b="1"/>
          </a:p>
          <a:p>
            <a:pPr marL="613410" indent="-612775">
              <a:lnSpc>
                <a:spcPct val="150000"/>
              </a:lnSpc>
              <a:spcBef>
                <a:spcPts val="780"/>
              </a:spcBef>
              <a:spcAft>
                <a:spcPts val="780"/>
              </a:spcAft>
            </a:pPr>
            <a:r>
              <a:rPr lang="zh-CN" altLang="en-US" b="1"/>
              <a:t>用具准备 </a:t>
            </a:r>
            <a:endParaRPr lang="zh-CN" altLang="en-US" b="1"/>
          </a:p>
          <a:p>
            <a:pPr marL="613410" indent="-612775">
              <a:lnSpc>
                <a:spcPct val="15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US" altLang="zh-CN" b="1"/>
              <a:t>       </a:t>
            </a:r>
            <a:r>
              <a:rPr lang="zh-CN" altLang="en-US" b="1"/>
              <a:t>足部清洁霜、毛巾、保鲜膜、磨砂膏、按摩乳、足霜等。</a:t>
            </a:r>
            <a:endParaRPr lang="zh-CN" altLang="en-US" b="1"/>
          </a:p>
          <a:p>
            <a:pPr marL="613410" indent="-612775">
              <a:lnSpc>
                <a:spcPct val="150000"/>
              </a:lnSpc>
              <a:spcBef>
                <a:spcPts val="780"/>
              </a:spcBef>
              <a:spcAft>
                <a:spcPts val="780"/>
              </a:spcAft>
            </a:pPr>
            <a:r>
              <a:rPr lang="zh-CN" altLang="en-US" b="1"/>
              <a:t>实训场地 </a:t>
            </a:r>
            <a:endParaRPr lang="zh-CN" altLang="en-US" b="1"/>
          </a:p>
          <a:p>
            <a:pPr marL="613410" indent="-612775">
              <a:lnSpc>
                <a:spcPct val="15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US" altLang="zh-CN" b="1"/>
              <a:t>        </a:t>
            </a:r>
            <a:r>
              <a:rPr lang="zh-CN" altLang="en-US" b="1"/>
              <a:t>美甲实训室（10套工作台、多媒体大屏、</a:t>
            </a:r>
            <a:endParaRPr lang="zh-CN" altLang="en-US" b="1"/>
          </a:p>
          <a:p>
            <a:endParaRPr lang="zh-CN" altLang="en-US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830" y="1967865"/>
            <a:ext cx="4037330" cy="2903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4949" y="480447"/>
            <a:ext cx="11112285" cy="5889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任务描述    1.能够独任务描述    1.能够独立根据不同的美甲造型能够选择适合的美甲工具；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6105" y="600710"/>
            <a:ext cx="4436745" cy="48831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2.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新课导入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67735" y="593725"/>
            <a:ext cx="2849880" cy="1064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solidFill>
                  <a:schemeClr val="accent1"/>
                </a:solidFill>
                <a:uFillTx/>
              </a:rPr>
              <a:t>  </a:t>
            </a:r>
            <a:endParaRPr lang="zh-CN" altLang="en-US" sz="3200" b="1">
              <a:solidFill>
                <a:schemeClr val="accent1"/>
              </a:solidFill>
              <a:uFillTx/>
            </a:endParaRPr>
          </a:p>
          <a:p>
            <a:endParaRPr lang="zh-CN" altLang="en-US" sz="3200" b="1">
              <a:solidFill>
                <a:schemeClr val="accent1"/>
              </a:solidFill>
              <a:uFillTx/>
            </a:endParaRPr>
          </a:p>
        </p:txBody>
      </p:sp>
      <p:sp>
        <p:nvSpPr>
          <p:cNvPr id="6" name="云形 5"/>
          <p:cNvSpPr/>
          <p:nvPr/>
        </p:nvSpPr>
        <p:spPr>
          <a:xfrm>
            <a:off x="3368040" y="2776855"/>
            <a:ext cx="4746625" cy="16884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为什么要进行足部护理？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4949" y="480447"/>
            <a:ext cx="11112285" cy="5889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任务描述    1.能够独任务描述    1.能够独立根据不同的美甲造型能够选择适合的美甲工具；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6105" y="600710"/>
            <a:ext cx="4436745" cy="48831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3.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三维目标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3620" y="1329055"/>
            <a:ext cx="10144760" cy="48926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知识目标</a:t>
            </a:r>
            <a:endParaRPr lang="zh-CN" altLang="en-US" sz="2000" b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1.了解贴足部护理的重要性；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2.掌握足部按摩的作用；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3.掌握足部护理中产品特点。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能力目标</a:t>
            </a:r>
            <a:endParaRPr lang="zh-CN" altLang="en-US" sz="2000" b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1.掌握足部护理的操作流程；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2.掌握护理基础手法。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素质目标</a:t>
            </a:r>
            <a:endParaRPr lang="zh-CN" altLang="en-US" sz="2000" b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1..具备一定的语言表达能力和与人沟通能力；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2.具备良好的卫生习惯与职业道德精神；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3.具备一定的观察力与快速应变能力；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4.具备较强的创新思维能力与动手实践能力。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25" y="1184910"/>
            <a:ext cx="4745355" cy="3916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4949" y="480447"/>
            <a:ext cx="11112285" cy="5889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任务描述    1.能够独任务描述    1.能够独立根据不同的美甲造型能够选择适合的美甲工具；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3.能够独立完成美甲工具及产品的消毒。立根据不同的美甲造型能够选择适合      </a:t>
            </a:r>
            <a:endParaRPr lang="zh-CN" altLang="en-US"/>
          </a:p>
          <a:p>
            <a:pPr algn="ctr"/>
            <a:r>
              <a:rPr lang="zh-CN" altLang="en-US"/>
              <a:t>图1-2-1-1酒精     图1-2-1-2清洁啫喱水    图1-2-1-3碘酒的美甲工具；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6105" y="600710"/>
            <a:ext cx="4436745" cy="48831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4.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知识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准备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6105" y="1498600"/>
            <a:ext cx="1061402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/>
              <a:t>一、足部护理的重要性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/>
              <a:t>足部是人的第二心脏，所以一定要注重脚部的护理及保养，也需要有足够的耐心。护理也是美容的一部分，如果忽视足部的护理，足部皮肤会干燥起皱，脱皮老化，足部离心脏较远，循环较弱，人体中血液、淋巴循环代谢产物很容易因为重力沉淀于脚部。沉淀物会使循环受阻，从而使身体某些部位产生异常。因此，重视足部护理尤为重要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 b="1"/>
              <a:t>二、足部护理的作用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/>
              <a:t>人的脚底有很多穴位，经常按摩可以延缓人体衰老，达到美容养颜、排毒防癌的效果。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4949" y="479812"/>
            <a:ext cx="11112285" cy="5889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任务描述    1.能够独任务描述    1.能够独立根据不同的美甲造型能够选择适合的美甲工具；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3.能够独立完成美甲工具及产品的消毒。立根据不同的美甲造型能够选择适合      </a:t>
            </a:r>
            <a:endParaRPr lang="zh-CN" altLang="en-US"/>
          </a:p>
          <a:p>
            <a:pPr algn="ctr"/>
            <a:r>
              <a:rPr lang="zh-CN" altLang="en-US"/>
              <a:t>图1-2-1-1酒精     图1-2-1-2清洁啫喱水    图1-2-1-3碘酒的美甲工具；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6105" y="600710"/>
            <a:ext cx="4436745" cy="48831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4.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知识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准备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6005" y="1513840"/>
            <a:ext cx="97542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/>
              <a:t>三、足部护理产品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/>
              <a:t>足部清洁霜：用于清洁足部，促进血液循环，常见的有泡沫型和微泡型两种，可根据顾客需求进行选择。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足部角质啫喱：用于去除老化角质，改善足部粗糙现象，滋润皮肤，市面上有面霜型和颗粒状两种，美甲店多用颗粒状。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足部按摩霜：具有调气和血，促进血液循环，延缓衰老的功效。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足膜：足膜的名称不同，功效也不一样，可以根据顾客的需求进行选择。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足霜：具有滋润、保湿、防干裂的功效。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4949" y="479812"/>
            <a:ext cx="11112285" cy="5889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任务描述    1.能够独任务描述    1.能够独立根据不同的美甲造型能够选择适合的美甲工具；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3.能够独立完成美甲工具及产品的消毒。立根据不同的美甲造型能够选择适合      </a:t>
            </a:r>
            <a:endParaRPr lang="zh-CN" altLang="en-US"/>
          </a:p>
          <a:p>
            <a:pPr algn="ctr"/>
            <a:r>
              <a:rPr lang="zh-CN" altLang="en-US"/>
              <a:t>图1-2-1-1酒精     图1-2-1-2清洁啫喱水    图1-2-1-3碘酒的美甲工具；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6105" y="600710"/>
            <a:ext cx="4436745" cy="48831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4.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知识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准备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14375" y="1619885"/>
            <a:ext cx="8456930" cy="4131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100" b="1">
                <a:latin typeface="Cambria" panose="02040503050406030204" charset="0"/>
                <a:ea typeface="宋体" panose="02010600030101010101" pitchFamily="2" charset="-122"/>
              </a:rPr>
              <a:t>四、足部护理基础手法</a:t>
            </a:r>
            <a:endParaRPr lang="zh-CN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t>（1）</a:t>
            </a:r>
            <a:r>
              <a:rPr b="1"/>
              <a:t>按法</a:t>
            </a:r>
            <a:r>
              <a:t>。按法是足部按摩护理中最常见的手法之一，在足部按摩中，按法是指用拇指的指端或螺纹面着力于足部穴位上，逐渐用力下按，用力要由轻到重，使刺激充分到达足部肌肉组织的深层，使人有酸、麻、重、胀、走窜等感觉，持续  数秒钟，渐渐放松，如此反复操作。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t>注意：操作时用力不要过猛，不要滑动，应持续有力。需要加强刺激时，可用双手拇指重叠施术。按法经常和揉法结合使用，称为按揉法。按法适用于足部各穴。</a:t>
            </a:r>
            <a:r>
              <a:rPr lang="en-US" b="0">
                <a:latin typeface="宋体" panose="02010600030101010101" pitchFamily="2" charset="-122"/>
              </a:rPr>
              <a:t>（2）</a:t>
            </a:r>
            <a:r>
              <a:rPr lang="en-US" b="1">
                <a:latin typeface="宋体" panose="02010600030101010101" pitchFamily="2" charset="-122"/>
              </a:rPr>
              <a:t>点法</a:t>
            </a:r>
            <a:r>
              <a:rPr lang="en-US">
                <a:latin typeface="宋体" panose="02010600030101010101" pitchFamily="2" charset="-122"/>
              </a:rPr>
              <a:t>。在足部按摩护理中，点法指用拇指指端或屈指骨突部着力于足部穴位上，逐渐用力下按，用力要由轻到重，使刺激充分到达肌肉组织的深层，使人有酸、麻、重、胀、走窜等感觉，持续数秒钟，渐渐放松，如此反复操作。</a:t>
            </a:r>
            <a:endParaRPr lang="en-US">
              <a:latin typeface="宋体" panose="02010600030101010101" pitchFamily="2" charset="-122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宋体" panose="02010600030101010101" pitchFamily="2" charset="-122"/>
              </a:rPr>
              <a:t>注意：操作时用力不要过猛，不要滑动，应持续有力。点法接触面积小，刺激量大。点法常与按法结合使用，称为点按法。点法适用于足部各穴。</a:t>
            </a:r>
            <a:r>
              <a:rPr lang="en-US" b="0">
                <a:latin typeface="宋体" panose="02010600030101010101" pitchFamily="2" charset="-122"/>
              </a:rPr>
              <a:t>        </a:t>
            </a:r>
            <a:endParaRPr lang="en-US" altLang="en-US" b="0"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9267190" y="1402080"/>
            <a:ext cx="1958340" cy="2026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9006840" y="3418205"/>
            <a:ext cx="2139950" cy="2494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4949" y="479812"/>
            <a:ext cx="11112285" cy="5889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任务描述    1.能够独任务描述    1.能够独立根据不同的美甲造型能够选择适合的美甲工具；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3.能够独立完成美甲工具及产品的消毒。立根据不同的美甲造型能够选择适合      </a:t>
            </a:r>
            <a:endParaRPr lang="zh-CN" altLang="en-US"/>
          </a:p>
          <a:p>
            <a:pPr algn="ctr"/>
            <a:r>
              <a:rPr lang="zh-CN" altLang="en-US"/>
              <a:t>图1-2-1-1酒精     图1-2-1-2清洁啫喱水    图1-2-1-3碘酒的美甲工具；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6105" y="600710"/>
            <a:ext cx="4436745" cy="48831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4.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知识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准备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143635" y="1471295"/>
            <a:ext cx="7844155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50000"/>
              </a:lnSpc>
            </a:pPr>
            <a:r>
              <a:rPr lang="zh-CN" b="1"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b="1">
                <a:latin typeface="Times New Roman" panose="02020603050405020304" charset="0"/>
              </a:rPr>
              <a:t>3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</a:rPr>
              <a:t>）</a:t>
            </a:r>
            <a:r>
              <a:rPr lang="zh-CN" b="1">
                <a:ea typeface="宋体" panose="02010600030101010101" pitchFamily="2" charset="-122"/>
              </a:rPr>
              <a:t>揉法。</a:t>
            </a:r>
            <a:r>
              <a:rPr lang="zh-CN" b="0">
                <a:ea typeface="宋体" panose="02010600030101010101" pitchFamily="2" charset="-122"/>
              </a:rPr>
              <a:t>揉法是用拇指螺纹面于足部一定的穴位或部位上，带动腕和掌指做轻柔缓和的皮下运动。</a:t>
            </a:r>
            <a:endParaRPr lang="zh-CN" b="0">
              <a:ea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zh-CN" b="0">
                <a:latin typeface="Times New Roman" panose="02020603050405020304" charset="0"/>
                <a:ea typeface="宋体" panose="02010600030101010101" pitchFamily="2" charset="-122"/>
              </a:rPr>
              <a:t>注意：</a:t>
            </a:r>
            <a:r>
              <a:rPr lang="zh-CN" b="0">
                <a:ea typeface="宋体" panose="02010600030101010101" pitchFamily="2" charset="-122"/>
              </a:rPr>
              <a:t>压力要轻柔，动作要协调而有节律。本法多与按法结合使用，适用于手部的各个部位。</a:t>
            </a:r>
            <a:r>
              <a:rPr lang="en-US" b="0">
                <a:latin typeface="宋体" panose="02010600030101010101" pitchFamily="2" charset="-122"/>
              </a:rPr>
              <a:t>         </a:t>
            </a:r>
            <a:endParaRPr lang="en-US" altLang="en-US" b="0"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9222105" y="1471295"/>
            <a:ext cx="174371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9039860" y="3822065"/>
            <a:ext cx="2108200" cy="1261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1143635" y="3329940"/>
            <a:ext cx="78441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>
              <a:lnSpc>
                <a:spcPct val="150000"/>
              </a:lnSpc>
              <a:buClrTx/>
              <a:buSzTx/>
              <a:buFontTx/>
            </a:pPr>
            <a:r>
              <a:rPr lang="zh-CN" b="1">
                <a:latin typeface="Times New Roman" panose="02020603050405020304" charset="0"/>
                <a:ea typeface="宋体" panose="02010600030101010101" pitchFamily="2" charset="-122"/>
              </a:rPr>
              <a:t>（4）捏法。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>
                <a:latin typeface="Times New Roman" panose="02020603050405020304" charset="0"/>
                <a:ea typeface="宋体" panose="02010600030101010101" pitchFamily="2" charset="-122"/>
              </a:rPr>
              <a:t>足</a:t>
            </a:r>
            <a:r>
              <a:rPr lang="zh-CN" b="0">
                <a:latin typeface="Times New Roman" panose="02020603050405020304" charset="0"/>
                <a:ea typeface="宋体" panose="02010600030101010101" pitchFamily="2" charset="-122"/>
              </a:rPr>
              <a:t>部按摩常用三指捏。三指捏是用大拇指、食指和中指捏住肢体的某两个穴位，相对用力挤压。</a:t>
            </a:r>
            <a:endParaRPr lang="zh-CN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  <a:buClrTx/>
              <a:buSzTx/>
              <a:buFontTx/>
            </a:pPr>
            <a:r>
              <a:rPr lang="zh-CN" b="0">
                <a:latin typeface="Times New Roman" panose="02020603050405020304" charset="0"/>
                <a:ea typeface="宋体" panose="02010600030101010101" pitchFamily="2" charset="-122"/>
              </a:rPr>
              <a:t>注意：在做相对用力挤压动作时，要有节律性，力量要均匀、逐渐加大。与拿法结合使用，称为拿捏法。  </a:t>
            </a:r>
            <a:endParaRPr lang="zh-CN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4949" y="479812"/>
            <a:ext cx="11112285" cy="5889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任务描述    1.能够独任务描述    1.能够独立根据不同的美甲造型能够选择适合的美甲工具；</a:t>
            </a:r>
            <a:endParaRPr lang="zh-CN" altLang="en-US"/>
          </a:p>
          <a:p>
            <a:pPr algn="ctr"/>
            <a:r>
              <a:rPr lang="zh-CN" altLang="en-US"/>
              <a:t>教师2.能够独立正确应用美甲产品与工具，并掌握其使用技巧；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3.能够独立完成美甲工具及产品的消毒。立根据不同的美甲造型能够选择适合      </a:t>
            </a:r>
            <a:endParaRPr lang="zh-CN" altLang="en-US"/>
          </a:p>
          <a:p>
            <a:pPr algn="ctr"/>
            <a:r>
              <a:rPr lang="zh-CN" altLang="en-US"/>
              <a:t>图1-2-1-1酒精     图1-2-1-2清洁啫喱水    图1-2-1-3碘酒的美甲工具；</a:t>
            </a:r>
            <a:endParaRPr lang="zh-CN" altLang="en-US"/>
          </a:p>
          <a:p>
            <a:pPr algn="ctr"/>
            <a:r>
              <a:rPr lang="zh-CN" altLang="en-US"/>
              <a:t>2.能够独立正确应用美甲产品与工具，并掌握其使用技巧；</a:t>
            </a:r>
            <a:endParaRPr lang="zh-CN" altLang="en-US"/>
          </a:p>
          <a:p>
            <a:pPr algn="ctr"/>
            <a:r>
              <a:rPr lang="zh-CN" altLang="en-US"/>
              <a:t>3.了解美甲环境卫生的要求；</a:t>
            </a:r>
            <a:endParaRPr lang="zh-CN" altLang="en-US"/>
          </a:p>
          <a:p>
            <a:pPr algn="ctr"/>
            <a:r>
              <a:rPr lang="zh-CN" altLang="en-US"/>
              <a:t>4.能够掌握美甲工具及产品的消毒工作。</a:t>
            </a:r>
            <a:endParaRPr lang="zh-CN" altLang="en-US"/>
          </a:p>
          <a:p>
            <a:pPr algn="ctr"/>
            <a:r>
              <a:rPr lang="zh-CN" altLang="en-US"/>
              <a:t>技能要求    1.具有选择美甲工具的判断能力；</a:t>
            </a:r>
            <a:endParaRPr lang="zh-CN" altLang="en-US"/>
          </a:p>
          <a:p>
            <a:pPr algn="ctr"/>
            <a:r>
              <a:rPr lang="zh-CN" altLang="en-US"/>
              <a:t>2.能够熟练掌握美甲工具的应用技巧；</a:t>
            </a:r>
            <a:endParaRPr lang="zh-CN" altLang="en-US"/>
          </a:p>
          <a:p>
            <a:pPr algn="ctr"/>
            <a:r>
              <a:rPr lang="zh-CN" altLang="en-US"/>
              <a:t>3.能够独立完成美甲工具及产品的消毒。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6105" y="600710"/>
            <a:ext cx="4436745" cy="48831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5.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教师</a:t>
            </a:r>
            <a:r>
              <a:rPr lang="zh-CN" altLang="en-US" sz="3600" b="1" dirty="0" smtClean="0">
                <a:solidFill>
                  <a:srgbClr val="3A88A2"/>
                </a:solidFill>
                <a:latin typeface="Century Gothic" panose="020B0502020202020204" pitchFamily="34" charset="0"/>
              </a:rPr>
              <a:t>示范</a:t>
            </a:r>
            <a:endParaRPr lang="zh-CN" altLang="en-US" sz="3600" b="1" dirty="0" smtClean="0">
              <a:solidFill>
                <a:srgbClr val="3A8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文本框 1" descr="7b0a20202020227461726765744d6f64756c65223a202270726f636573734f6e6c696e65466f6e7473222c0a2020202022776f7264617274223a20227b5c2269645c223a32353032303132362c5c227469645c223a31333439327d220a7d0a"/>
          <p:cNvSpPr txBox="1"/>
          <p:nvPr/>
        </p:nvSpPr>
        <p:spPr>
          <a:xfrm>
            <a:off x="4485640" y="2306955"/>
            <a:ext cx="487680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glow" dir="t">
                <a:rot lat="0" lon="0" rev="0"/>
              </a:lightRig>
            </a:scene3d>
            <a:sp3d extrusionH="79022">
              <a:extrusionClr>
                <a:srgbClr val="1E2957"/>
              </a:extrusionClr>
              <a:contourClr>
                <a:schemeClr val="tx1"/>
              </a:contourClr>
            </a:sp3d>
          </a:bodyPr>
          <a:p>
            <a:r>
              <a:rPr lang="zh-CN" altLang="en-US" sz="4400" b="1">
                <a:ln w="11289" cmpd="sng">
                  <a:solidFill>
                    <a:schemeClr val="bg1"/>
                  </a:solidFill>
                  <a:prstDash val="solid"/>
                </a:ln>
                <a:solidFill>
                  <a:srgbClr val="EE605D"/>
                </a:solidFill>
                <a:effectLst>
                  <a:outerShdw blurRad="6773" dist="25400" dir="8100000" algn="tr" rotWithShape="0">
                    <a:schemeClr val="accent1">
                      <a:lumMod val="50000"/>
                      <a:alpha val="24000"/>
                    </a:schemeClr>
                  </a:outerShdw>
                </a:effectLst>
                <a:latin typeface="汉仪锐智W" panose="00020600040101010101" charset="-122"/>
                <a:ea typeface="汉仪锐智W" panose="00020600040101010101" charset="-122"/>
              </a:rPr>
              <a:t>教师示范</a:t>
            </a:r>
            <a:r>
              <a:rPr lang="zh-CN" altLang="en-US" sz="4400" b="1">
                <a:ln w="11289" cmpd="sng">
                  <a:solidFill>
                    <a:schemeClr val="bg1"/>
                  </a:solidFill>
                  <a:prstDash val="solid"/>
                </a:ln>
                <a:solidFill>
                  <a:srgbClr val="EE605D"/>
                </a:solidFill>
                <a:effectLst>
                  <a:outerShdw blurRad="6773" dist="25400" dir="8100000" algn="tr" rotWithShape="0">
                    <a:schemeClr val="accent1">
                      <a:lumMod val="50000"/>
                      <a:alpha val="24000"/>
                    </a:schemeClr>
                  </a:outerShdw>
                </a:effectLst>
                <a:latin typeface="汉仪锐智W" panose="00020600040101010101" charset="-122"/>
                <a:ea typeface="汉仪锐智W" panose="00020600040101010101" charset="-122"/>
              </a:rPr>
              <a:t>视频</a:t>
            </a:r>
            <a:endParaRPr lang="zh-CN" altLang="en-US" sz="4400" b="1">
              <a:ln w="11289" cmpd="sng">
                <a:solidFill>
                  <a:schemeClr val="bg1"/>
                </a:solidFill>
                <a:prstDash val="solid"/>
              </a:ln>
              <a:solidFill>
                <a:srgbClr val="EE605D"/>
              </a:solidFill>
              <a:effectLst>
                <a:outerShdw blurRad="6773" dist="25400" dir="8100000" algn="tr" rotWithShape="0">
                  <a:schemeClr val="accent1">
                    <a:lumMod val="50000"/>
                    <a:alpha val="24000"/>
                  </a:schemeClr>
                </a:outerShdw>
              </a:effectLst>
              <a:latin typeface="汉仪锐智W" panose="00020600040101010101" charset="-122"/>
              <a:ea typeface="汉仪锐智W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ABLE_BEAUTIFY" val="smartTable{18856456-09a1-4ea4-a083-b07fdffa00f1}"/>
  <p:tag name="TABLE_ENDDRAG_ORIGIN_RECT" val="638*341"/>
  <p:tag name="TABLE_ENDDRAG_RECT" val="130*133*638*341"/>
  <p:tag name="TABLE_EMPHASIZE_COLOR" val="8823713"/>
  <p:tag name="TABLE_SKINIDX" val="0"/>
  <p:tag name="TABLE_COLORIDX" val="21"/>
  <p:tag name="TABLE_COLOR_RGB" val="0x000000*0xFFFFFF*0x212121*0xFFFFFF*0x86A3A1*0x7FA694*0xA8CEB0*0xCCE6CD*0xC8E1DD*0xE5F1EF"/>
</p:tagLst>
</file>

<file path=ppt/tags/tag4.xml><?xml version="1.0" encoding="utf-8"?>
<p:tagLst xmlns:p="http://schemas.openxmlformats.org/presentationml/2006/main">
  <p:tag name="KSO_WM_UNIT_TABLE_BEAUTIFY" val="smartTable{18856456-09a1-4ea4-a083-b07fdffa00f1}"/>
  <p:tag name="TABLE_ENDDRAG_ORIGIN_RECT" val="638*341"/>
  <p:tag name="TABLE_ENDDRAG_RECT" val="130*133*638*341"/>
  <p:tag name="TABLE_EMPHASIZE_COLOR" val="8823713"/>
  <p:tag name="TABLE_SKINIDX" val="0"/>
  <p:tag name="TABLE_COLORIDX" val="21"/>
  <p:tag name="TABLE_COLOR_RGB" val="0x000000*0xFFFFFF*0x212121*0xFFFFFF*0x86A3A1*0x7FA694*0xA8CEB0*0xCCE6CD*0xC8E1DD*0xE5F1EF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ISPRING_PRESENTATION_TITLE" val="PowerPoint 演示文稿"/>
  <p:tag name="KSO_WPP_MARK_KEY" val="a504f49e-ac10-4453-86a3-fcad32180ab6"/>
  <p:tag name="COMMONDATA" val="eyJjb3VudCI6NywiaGRpZCI6IjFlOTE5NmE4Y2UyNTdkNGZlMjQ3NmJlNGExZmRjNTVlIiwidXNlckNvdW50Ijoy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5791</Words>
  <Application>WPS 演示</Application>
  <PresentationFormat>宽屏</PresentationFormat>
  <Paragraphs>504</Paragraphs>
  <Slides>14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汉仪程行简</vt:lpstr>
      <vt:lpstr>Century Gothic</vt:lpstr>
      <vt:lpstr>Cambria</vt:lpstr>
      <vt:lpstr>Times New Roman</vt:lpstr>
      <vt:lpstr>汉仪锐智W</vt:lpstr>
      <vt:lpstr>方正行楷简体</vt:lpstr>
      <vt:lpstr>Arial Unicode MS</vt:lpstr>
      <vt:lpstr>微软雅黑</vt:lpstr>
      <vt:lpstr>Calibri Light</vt:lpstr>
      <vt:lpstr>Calibri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Hh</cp:lastModifiedBy>
  <cp:revision>27</cp:revision>
  <dcterms:created xsi:type="dcterms:W3CDTF">2017-08-02T12:30:00Z</dcterms:created>
  <dcterms:modified xsi:type="dcterms:W3CDTF">2023-01-27T11:36:39Z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KSOTemplateUUID">
    <vt:lpwstr>v1.0_mb_bJpDjT/fn6e318oQL+6hig==</vt:lpwstr>
  </property>
  <property fmtid="{D5CDD505-2E9C-101B-9397-08002B2CF9AE}" pid="4" name="ICV">
    <vt:lpwstr>31A378A7EA934607BE538C3ED9AC20B1</vt:lpwstr>
  </property>
</Properties>
</file>