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88" r:id="rId3"/>
    <p:sldId id="290" r:id="rId5"/>
    <p:sldId id="327" r:id="rId6"/>
    <p:sldId id="328" r:id="rId7"/>
    <p:sldId id="329" r:id="rId8"/>
    <p:sldId id="330" r:id="rId9"/>
    <p:sldId id="375" r:id="rId10"/>
    <p:sldId id="376" r:id="rId11"/>
    <p:sldId id="377" r:id="rId12"/>
    <p:sldId id="379" r:id="rId13"/>
    <p:sldId id="380" r:id="rId14"/>
    <p:sldId id="372" r:id="rId15"/>
    <p:sldId id="271" r:id="rId16"/>
    <p:sldId id="304" r:id="rId17"/>
  </p:sldIdLst>
  <p:sldSz cx="12192000" cy="6858000"/>
  <p:notesSz cx="7103745" cy="10234295"/>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DEDC"/>
    <a:srgbClr val="3A88A2"/>
    <a:srgbClr val="9CC3D0"/>
    <a:srgbClr val="94C3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snapToGrid="0">
      <p:cViewPr>
        <p:scale>
          <a:sx n="62" d="100"/>
          <a:sy n="62" d="100"/>
        </p:scale>
        <p:origin x="936" y="1278"/>
      </p:cViewPr>
      <p:guideLst/>
    </p:cSldViewPr>
  </p:slideViewPr>
  <p:notesTextViewPr>
    <p:cViewPr>
      <p:scale>
        <a:sx n="1" d="1"/>
        <a:sy n="1" d="1"/>
      </p:scale>
      <p:origin x="0" y="0"/>
    </p:cViewPr>
  </p:notesTextViewPr>
  <p:sorterViewPr>
    <p:cViewPr>
      <p:scale>
        <a:sx n="54" d="100"/>
        <a:sy n="54"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ags" Target="tags/tag13.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5825B8CE-4EA2-44C5-9155-A65FBCB5601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A0E6B580-D68F-4541-A400-3CC39AD262A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1009F4-C272-4A04-97A1-EF77804FA8C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E6B580-D68F-4541-A400-3CC39AD262A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1009F4-C272-4A04-97A1-EF77804FA8C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1.xml"/><Relationship Id="rId2" Type="http://schemas.openxmlformats.org/officeDocument/2006/relationships/image" Target="../media/image1.jpe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3.xml"/><Relationship Id="rId2" Type="http://schemas.openxmlformats.org/officeDocument/2006/relationships/tags" Target="../tags/tag9.xml"/><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3.xml"/><Relationship Id="rId2" Type="http://schemas.openxmlformats.org/officeDocument/2006/relationships/tags" Target="../tags/tag10.xml"/><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1.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3.xml"/><Relationship Id="rId4" Type="http://schemas.openxmlformats.org/officeDocument/2006/relationships/image" Target="../media/image2.png"/><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tags" Target="../tags/tag7.xml"/><Relationship Id="rId7" Type="http://schemas.openxmlformats.org/officeDocument/2006/relationships/image" Target="../media/image5.png"/><Relationship Id="rId6" Type="http://schemas.openxmlformats.org/officeDocument/2006/relationships/tags" Target="../tags/tag6.xml"/><Relationship Id="rId5" Type="http://schemas.openxmlformats.org/officeDocument/2006/relationships/image" Target="../media/image4.png"/><Relationship Id="rId4" Type="http://schemas.openxmlformats.org/officeDocument/2006/relationships/tags" Target="../tags/tag5.xml"/><Relationship Id="rId3" Type="http://schemas.openxmlformats.org/officeDocument/2006/relationships/image" Target="../media/image3.png"/><Relationship Id="rId2" Type="http://schemas.openxmlformats.org/officeDocument/2006/relationships/tags" Target="../tags/tag4.xml"/><Relationship Id="rId11" Type="http://schemas.openxmlformats.org/officeDocument/2006/relationships/notesSlide" Target="../notesSlides/notesSlide3.xml"/><Relationship Id="rId10" Type="http://schemas.openxmlformats.org/officeDocument/2006/relationships/slideLayout" Target="../slideLayouts/slideLayout13.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3.xml"/><Relationship Id="rId3" Type="http://schemas.openxmlformats.org/officeDocument/2006/relationships/image" Target="../media/image7.png"/><Relationship Id="rId2" Type="http://schemas.openxmlformats.org/officeDocument/2006/relationships/tags" Target="../tags/tag8.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3.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3.xml"/><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文本框 1" descr="7b0a2020202022776f7264617274223a20227b5c2269645c223a32353030323037312c5c227469645c223a31333532367d220a7d0a"/>
          <p:cNvSpPr txBox="1"/>
          <p:nvPr/>
        </p:nvSpPr>
        <p:spPr>
          <a:xfrm>
            <a:off x="2028190" y="1237615"/>
            <a:ext cx="8695690" cy="3117215"/>
          </a:xfrm>
          <a:prstGeom prst="rect">
            <a:avLst/>
          </a:prstGeom>
          <a:noFill/>
        </p:spPr>
        <p:txBody>
          <a:bodyPr wrap="square" rtlCol="0">
            <a:noAutofit/>
          </a:bodyPr>
          <a:p>
            <a:pPr algn="ctr"/>
            <a:r>
              <a:rPr lang="zh-CN" altLang="en-US" sz="4400">
                <a:solidFill>
                  <a:schemeClr val="tx1"/>
                </a:solidFill>
                <a:effectLst>
                  <a:outerShdw blurRad="38100" dist="19050" dir="2700000" algn="tl" rotWithShape="0">
                    <a:schemeClr val="dk1">
                      <a:alpha val="40000"/>
                    </a:schemeClr>
                  </a:outerShdw>
                </a:effectLst>
                <a:latin typeface="汉仪程行简" panose="00020600040101010101" charset="-122"/>
                <a:ea typeface="汉仪程行简" panose="00020600040101010101" charset="-122"/>
              </a:rPr>
              <a:t>《美甲基础》</a:t>
            </a:r>
            <a:endParaRPr lang="zh-CN" altLang="en-US" sz="4400">
              <a:solidFill>
                <a:schemeClr val="tx1"/>
              </a:solidFill>
              <a:effectLst>
                <a:outerShdw blurRad="38100" dist="19050" dir="2700000" algn="tl" rotWithShape="0">
                  <a:schemeClr val="dk1">
                    <a:alpha val="40000"/>
                  </a:schemeClr>
                </a:outerShdw>
              </a:effectLst>
              <a:latin typeface="汉仪程行简" panose="00020600040101010101" charset="-122"/>
              <a:ea typeface="汉仪程行简" panose="00020600040101010101" charset="-122"/>
            </a:endParaRPr>
          </a:p>
          <a:p>
            <a:pPr algn="ctr">
              <a:buClrTx/>
              <a:buSzTx/>
              <a:buFontTx/>
            </a:pPr>
            <a:endParaRPr lang="zh-CN" altLang="en-US" sz="3200">
              <a:solidFill>
                <a:schemeClr val="tx1"/>
              </a:solidFill>
              <a:effectLst>
                <a:outerShdw blurRad="38100" dist="19050" dir="2700000" algn="tl" rotWithShape="0">
                  <a:schemeClr val="dk1">
                    <a:alpha val="40000"/>
                  </a:schemeClr>
                </a:outerShdw>
              </a:effectLst>
              <a:latin typeface="汉仪程行简" panose="00020600040101010101" charset="-122"/>
              <a:ea typeface="汉仪程行简" panose="00020600040101010101" charset="-122"/>
            </a:endParaRPr>
          </a:p>
          <a:p>
            <a:pPr algn="ctr">
              <a:buClrTx/>
              <a:buSzTx/>
              <a:buFontTx/>
            </a:pPr>
            <a:r>
              <a:rPr lang="zh-CN" altLang="en-US" sz="4000">
                <a:solidFill>
                  <a:schemeClr val="tx1"/>
                </a:solidFill>
                <a:effectLst>
                  <a:outerShdw blurRad="38100" dist="19050" dir="2700000" algn="tl" rotWithShape="0">
                    <a:schemeClr val="dk1">
                      <a:alpha val="40000"/>
                    </a:schemeClr>
                  </a:outerShdw>
                </a:effectLst>
                <a:latin typeface="汉仪程行简" panose="00020600040101010101" charset="-122"/>
                <a:ea typeface="汉仪程行简" panose="00020600040101010101" charset="-122"/>
              </a:rPr>
              <a:t>项目三</a:t>
            </a:r>
            <a:r>
              <a:rPr lang="en-US" altLang="zh-CN" sz="4000">
                <a:solidFill>
                  <a:schemeClr val="tx1"/>
                </a:solidFill>
                <a:effectLst>
                  <a:outerShdw blurRad="38100" dist="19050" dir="2700000" algn="tl" rotWithShape="0">
                    <a:schemeClr val="dk1">
                      <a:alpha val="40000"/>
                    </a:schemeClr>
                  </a:outerShdw>
                </a:effectLst>
                <a:latin typeface="汉仪程行简" panose="00020600040101010101" charset="-122"/>
                <a:ea typeface="汉仪程行简" panose="00020600040101010101" charset="-122"/>
              </a:rPr>
              <a:t> </a:t>
            </a:r>
            <a:r>
              <a:rPr lang="zh-CN" altLang="en-US" sz="4000">
                <a:solidFill>
                  <a:schemeClr val="tx1"/>
                </a:solidFill>
                <a:effectLst>
                  <a:outerShdw blurRad="38100" dist="19050" dir="2700000" algn="tl" rotWithShape="0">
                    <a:schemeClr val="dk1">
                      <a:alpha val="40000"/>
                    </a:schemeClr>
                  </a:outerShdw>
                </a:effectLst>
                <a:latin typeface="汉仪程行简" panose="00020600040101010101" charset="-122"/>
                <a:ea typeface="汉仪程行简" panose="00020600040101010101" charset="-122"/>
              </a:rPr>
              <a:t>手足部</a:t>
            </a:r>
            <a:r>
              <a:rPr lang="zh-CN" altLang="en-US" sz="4000">
                <a:solidFill>
                  <a:schemeClr val="tx1"/>
                </a:solidFill>
                <a:effectLst>
                  <a:outerShdw blurRad="38100" dist="19050" dir="2700000" algn="tl" rotWithShape="0">
                    <a:schemeClr val="dk1">
                      <a:alpha val="40000"/>
                    </a:schemeClr>
                  </a:outerShdw>
                </a:effectLst>
                <a:latin typeface="汉仪程行简" panose="00020600040101010101" charset="-122"/>
                <a:ea typeface="汉仪程行简" panose="00020600040101010101" charset="-122"/>
              </a:rPr>
              <a:t>护理</a:t>
            </a:r>
            <a:endParaRPr lang="zh-CN" altLang="en-US" sz="4000">
              <a:solidFill>
                <a:schemeClr val="tx1"/>
              </a:solidFill>
              <a:effectLst>
                <a:outerShdw blurRad="38100" dist="19050" dir="2700000" algn="tl" rotWithShape="0">
                  <a:schemeClr val="dk1">
                    <a:alpha val="40000"/>
                  </a:schemeClr>
                </a:outerShdw>
              </a:effectLst>
              <a:latin typeface="汉仪程行简" panose="00020600040101010101" charset="-122"/>
              <a:ea typeface="汉仪程行简" panose="00020600040101010101" charset="-122"/>
            </a:endParaRPr>
          </a:p>
          <a:p>
            <a:pPr algn="ctr">
              <a:buClrTx/>
              <a:buSzTx/>
              <a:buFontTx/>
            </a:pPr>
            <a:endParaRPr lang="zh-CN" altLang="en-US" sz="4000" b="1">
              <a:ln w="22225">
                <a:solidFill>
                  <a:schemeClr val="accent2"/>
                </a:solidFill>
                <a:prstDash val="solid"/>
              </a:ln>
              <a:solidFill>
                <a:schemeClr val="accent2">
                  <a:lumMod val="40000"/>
                  <a:lumOff val="60000"/>
                </a:schemeClr>
              </a:solidFill>
              <a:effectLst/>
              <a:latin typeface="汉仪程行简" panose="00020600040101010101" charset="-122"/>
              <a:ea typeface="汉仪程行简" panose="00020600040101010101" charset="-122"/>
            </a:endParaRPr>
          </a:p>
          <a:p>
            <a:pPr algn="ctr">
              <a:buClrTx/>
              <a:buSzTx/>
              <a:buFontTx/>
            </a:pPr>
            <a:r>
              <a:rPr lang="zh-CN" altLang="en-US" sz="4000" b="1">
                <a:ln w="22225">
                  <a:solidFill>
                    <a:schemeClr val="accent2"/>
                  </a:solidFill>
                  <a:prstDash val="solid"/>
                </a:ln>
                <a:solidFill>
                  <a:schemeClr val="accent2">
                    <a:lumMod val="40000"/>
                    <a:lumOff val="60000"/>
                  </a:schemeClr>
                </a:solidFill>
                <a:effectLst/>
                <a:latin typeface="汉仪程行简" panose="00020600040101010101" charset="-122"/>
                <a:ea typeface="汉仪程行简" panose="00020600040101010101" charset="-122"/>
              </a:rPr>
              <a:t>任务一</a:t>
            </a:r>
            <a:r>
              <a:rPr lang="en-US" altLang="zh-CN" sz="4000" b="1">
                <a:ln w="22225">
                  <a:solidFill>
                    <a:schemeClr val="accent2"/>
                  </a:solidFill>
                  <a:prstDash val="solid"/>
                </a:ln>
                <a:solidFill>
                  <a:schemeClr val="accent2">
                    <a:lumMod val="40000"/>
                    <a:lumOff val="60000"/>
                  </a:schemeClr>
                </a:solidFill>
                <a:effectLst/>
                <a:latin typeface="汉仪程行简" panose="00020600040101010101" charset="-122"/>
                <a:ea typeface="汉仪程行简" panose="00020600040101010101" charset="-122"/>
              </a:rPr>
              <a:t> </a:t>
            </a:r>
            <a:r>
              <a:rPr lang="zh-CN" altLang="en-US" sz="4000" b="1">
                <a:ln w="22225">
                  <a:solidFill>
                    <a:schemeClr val="accent2"/>
                  </a:solidFill>
                  <a:prstDash val="solid"/>
                </a:ln>
                <a:solidFill>
                  <a:schemeClr val="accent2">
                    <a:lumMod val="40000"/>
                    <a:lumOff val="60000"/>
                  </a:schemeClr>
                </a:solidFill>
                <a:effectLst/>
                <a:latin typeface="汉仪程行简" panose="00020600040101010101" charset="-122"/>
                <a:ea typeface="汉仪程行简" panose="00020600040101010101" charset="-122"/>
              </a:rPr>
              <a:t>手部</a:t>
            </a:r>
            <a:r>
              <a:rPr lang="zh-CN" altLang="en-US" sz="4000" b="1">
                <a:ln w="22225">
                  <a:solidFill>
                    <a:schemeClr val="accent2"/>
                  </a:solidFill>
                  <a:prstDash val="solid"/>
                </a:ln>
                <a:solidFill>
                  <a:schemeClr val="accent2">
                    <a:lumMod val="40000"/>
                    <a:lumOff val="60000"/>
                  </a:schemeClr>
                </a:solidFill>
                <a:effectLst/>
                <a:latin typeface="汉仪程行简" panose="00020600040101010101" charset="-122"/>
                <a:ea typeface="汉仪程行简" panose="00020600040101010101" charset="-122"/>
              </a:rPr>
              <a:t>皮肤护理</a:t>
            </a:r>
            <a:endParaRPr lang="zh-CN" altLang="en-US" sz="4000" b="1">
              <a:ln w="22225">
                <a:solidFill>
                  <a:schemeClr val="accent2"/>
                </a:solidFill>
                <a:prstDash val="solid"/>
              </a:ln>
              <a:solidFill>
                <a:schemeClr val="accent2">
                  <a:lumMod val="40000"/>
                  <a:lumOff val="60000"/>
                </a:schemeClr>
              </a:solidFill>
              <a:effectLst/>
              <a:latin typeface="汉仪程行简" panose="00020600040101010101" charset="-122"/>
              <a:ea typeface="汉仪程行简" panose="00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10" advClick="0" advTm="0">
        <p:fade/>
      </p:transition>
    </mc:Choice>
    <mc:Fallback>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8" name="矩形 7"/>
          <p:cNvSpPr/>
          <p:nvPr/>
        </p:nvSpPr>
        <p:spPr>
          <a:xfrm>
            <a:off x="464949" y="479812"/>
            <a:ext cx="11112285" cy="58893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任务描述    1.能够独任务描述    1.能够独立根据不同的美甲造型能够选择适合的美甲工具；</a:t>
            </a:r>
            <a:endParaRPr lang="zh-CN" altLang="en-US"/>
          </a:p>
          <a:p>
            <a:pPr algn="ctr"/>
            <a:r>
              <a:rPr lang="zh-CN" altLang="en-US"/>
              <a:t>教师2.能够独立正确应用美甲产品与工具，并掌握其使用技巧；</a:t>
            </a:r>
            <a:endParaRPr lang="zh-CN" altLang="en-US"/>
          </a:p>
          <a:p>
            <a:pPr algn="ctr"/>
            <a:r>
              <a:rPr lang="zh-CN" altLang="en-US"/>
              <a:t>3.了解美甲环境卫生的要求；</a:t>
            </a:r>
            <a:endParaRPr lang="zh-CN" altLang="en-US"/>
          </a:p>
          <a:p>
            <a:pPr algn="ctr"/>
            <a:r>
              <a:rPr lang="zh-CN" altLang="en-US"/>
              <a:t>4.能够掌握美甲工具及产品的消毒工作。</a:t>
            </a:r>
            <a:endParaRPr lang="zh-CN" altLang="en-US"/>
          </a:p>
          <a:p>
            <a:pPr algn="ctr"/>
            <a:r>
              <a:rPr lang="zh-CN" altLang="en-US"/>
              <a:t>技能要求    1.具有选择美甲工具的判断能力；</a:t>
            </a:r>
            <a:endParaRPr lang="zh-CN" altLang="en-US"/>
          </a:p>
          <a:p>
            <a:pPr algn="ctr"/>
            <a:r>
              <a:rPr lang="zh-CN" altLang="en-US"/>
              <a:t>2.能够熟练掌握美甲工具的应用技巧；</a:t>
            </a:r>
            <a:endParaRPr lang="zh-CN" altLang="en-US"/>
          </a:p>
          <a:p>
            <a:pPr algn="ctr"/>
            <a:r>
              <a:rPr lang="zh-CN" altLang="en-US"/>
              <a:t>3.能够独立完成美甲工具及产品的消毒。立根据不同的美甲造型能够选择适合      </a:t>
            </a:r>
            <a:endParaRPr lang="zh-CN" altLang="en-US"/>
          </a:p>
          <a:p>
            <a:pPr algn="ctr"/>
            <a:r>
              <a:rPr lang="zh-CN" altLang="en-US"/>
              <a:t>图1-2-1-1酒精     图1-2-1-2清洁啫喱水    图1-2-1-3碘酒的美甲工具；</a:t>
            </a:r>
            <a:endParaRPr lang="zh-CN" altLang="en-US"/>
          </a:p>
          <a:p>
            <a:pPr algn="ctr"/>
            <a:r>
              <a:rPr lang="zh-CN" altLang="en-US"/>
              <a:t>2.能够独立正确应用美甲产品与工具，并掌握其使用技巧；</a:t>
            </a:r>
            <a:endParaRPr lang="zh-CN" altLang="en-US"/>
          </a:p>
          <a:p>
            <a:pPr algn="ctr"/>
            <a:r>
              <a:rPr lang="zh-CN" altLang="en-US"/>
              <a:t>3.了解美甲环境卫生的要求；</a:t>
            </a:r>
            <a:endParaRPr lang="zh-CN" altLang="en-US"/>
          </a:p>
          <a:p>
            <a:pPr algn="ctr"/>
            <a:r>
              <a:rPr lang="zh-CN" altLang="en-US"/>
              <a:t>4.能够掌握美甲工具及产品的消毒工作。</a:t>
            </a:r>
            <a:endParaRPr lang="zh-CN" altLang="en-US"/>
          </a:p>
          <a:p>
            <a:pPr algn="ctr"/>
            <a:r>
              <a:rPr lang="zh-CN" altLang="en-US"/>
              <a:t>技能要求    1.具有选择美甲工具的判断能力；</a:t>
            </a:r>
            <a:endParaRPr lang="zh-CN" altLang="en-US"/>
          </a:p>
          <a:p>
            <a:pPr algn="ctr"/>
            <a:r>
              <a:rPr lang="zh-CN" altLang="en-US"/>
              <a:t>2.能够熟练掌握美甲工具的应用技巧；</a:t>
            </a:r>
            <a:endParaRPr lang="zh-CN" altLang="en-US"/>
          </a:p>
          <a:p>
            <a:pPr algn="ctr"/>
            <a:r>
              <a:rPr lang="zh-CN" altLang="en-US"/>
              <a:t>3.能够独立完成美甲工具及产品的消毒。</a:t>
            </a:r>
            <a:endParaRPr lang="zh-CN" altLang="en-US"/>
          </a:p>
        </p:txBody>
      </p:sp>
      <p:sp>
        <p:nvSpPr>
          <p:cNvPr id="18" name="矩形 17"/>
          <p:cNvSpPr/>
          <p:nvPr/>
        </p:nvSpPr>
        <p:spPr>
          <a:xfrm>
            <a:off x="586105" y="600710"/>
            <a:ext cx="4436745" cy="488315"/>
          </a:xfrm>
          <a:prstGeom prst="rect">
            <a:avLst/>
          </a:prstGeom>
        </p:spPr>
        <p:txBody>
          <a:bodyPr wrap="square">
            <a:noAutofit/>
            <a:scene3d>
              <a:camera prst="orthographicFront"/>
              <a:lightRig rig="threePt" dir="t"/>
            </a:scene3d>
            <a:sp3d contourW="12700"/>
          </a:bodyPr>
          <a:lstStyle/>
          <a:p>
            <a:pPr>
              <a:lnSpc>
                <a:spcPct val="120000"/>
              </a:lnSpc>
            </a:pPr>
            <a:r>
              <a:rPr lang="en-US" altLang="zh-CN" sz="3600" b="1" dirty="0" smtClean="0">
                <a:solidFill>
                  <a:srgbClr val="3A88A2"/>
                </a:solidFill>
                <a:latin typeface="Century Gothic" panose="020B0502020202020204" pitchFamily="34" charset="0"/>
              </a:rPr>
              <a:t>6.</a:t>
            </a:r>
            <a:r>
              <a:rPr lang="zh-CN" altLang="en-US" sz="3600" b="1" dirty="0" smtClean="0">
                <a:solidFill>
                  <a:srgbClr val="3A88A2"/>
                </a:solidFill>
                <a:latin typeface="Century Gothic" panose="020B0502020202020204" pitchFamily="34" charset="0"/>
              </a:rPr>
              <a:t>任务评价</a:t>
            </a:r>
            <a:r>
              <a:rPr lang="zh-CN" altLang="en-US" sz="3600" b="1" dirty="0" smtClean="0">
                <a:solidFill>
                  <a:srgbClr val="3A88A2"/>
                </a:solidFill>
                <a:latin typeface="Century Gothic" panose="020B0502020202020204" pitchFamily="34" charset="0"/>
              </a:rPr>
              <a:t>要求</a:t>
            </a:r>
            <a:endParaRPr lang="zh-CN" altLang="en-US" sz="3600" b="1" dirty="0" smtClean="0">
              <a:solidFill>
                <a:srgbClr val="3A88A2"/>
              </a:solidFill>
              <a:latin typeface="Century Gothic" panose="020B0502020202020204" pitchFamily="34" charset="0"/>
            </a:endParaRPr>
          </a:p>
        </p:txBody>
      </p:sp>
      <p:graphicFrame>
        <p:nvGraphicFramePr>
          <p:cNvPr id="3" name="表格 2"/>
          <p:cNvGraphicFramePr/>
          <p:nvPr>
            <p:custDataLst>
              <p:tags r:id="rId2"/>
            </p:custDataLst>
          </p:nvPr>
        </p:nvGraphicFramePr>
        <p:xfrm>
          <a:off x="1659255" y="1297940"/>
          <a:ext cx="8704580" cy="4940935"/>
        </p:xfrm>
        <a:graphic>
          <a:graphicData uri="http://schemas.openxmlformats.org/drawingml/2006/table">
            <a:tbl>
              <a:tblPr/>
              <a:tblGrid>
                <a:gridCol w="1023620"/>
                <a:gridCol w="5372100"/>
                <a:gridCol w="711835"/>
                <a:gridCol w="530225"/>
                <a:gridCol w="551815"/>
                <a:gridCol w="514985"/>
              </a:tblGrid>
              <a:tr h="259080">
                <a:tc rowSpan="2" gridSpan="2">
                  <a:txBody>
                    <a:bodyPr/>
                    <a:p>
                      <a:pPr indent="0" algn="ctr">
                        <a:buNone/>
                      </a:pPr>
                      <a:r>
                        <a:rPr lang="en-US" sz="1200">
                          <a:solidFill>
                            <a:srgbClr val="FFFFFF"/>
                          </a:solidFill>
                        </a:rPr>
                        <a:t>评价标准</a:t>
                      </a:r>
                      <a:endParaRPr lang="en-US" altLang="en-US" sz="1200">
                        <a:solidFill>
                          <a:srgbClr val="FFFFFF"/>
                        </a:solidFill>
                      </a:endParaRPr>
                    </a:p>
                  </a:txBody>
                  <a:tcPr marL="68580" marR="68580" marT="0" marB="0" vert="horz" anchor="ctr" anchorCtr="0">
                    <a:lnL w="19050" cap="rnd">
                      <a:solidFill>
                        <a:srgbClr val="86A3A1"/>
                      </a:solidFill>
                      <a:prstDash val="solid"/>
                    </a:lnL>
                    <a:lnR w="3175">
                      <a:solidFill>
                        <a:srgbClr val="FFFFFF"/>
                      </a:solidFill>
                      <a:prstDash val="dot"/>
                    </a:lnR>
                    <a:lnT w="19050" cap="rnd">
                      <a:solidFill>
                        <a:srgbClr val="86A3A1"/>
                      </a:solidFill>
                      <a:prstDash val="solid"/>
                    </a:lnT>
                    <a:lnB w="19050">
                      <a:solidFill>
                        <a:srgbClr val="86A3A1"/>
                      </a:solidFill>
                      <a:prstDash val="solid"/>
                    </a:lnB>
                    <a:solidFill>
                      <a:srgbClr val="86A3A1"/>
                    </a:solidFill>
                  </a:tcPr>
                </a:tc>
                <a:tc rowSpan="2" hMerge="1">
                  <a:tcPr>
                    <a:lnR w="3175">
                      <a:solidFill>
                        <a:srgbClr val="FFFFFF"/>
                      </a:solidFill>
                      <a:prstDash val="dot"/>
                    </a:lnR>
                    <a:lnT w="19050" cap="rnd">
                      <a:solidFill>
                        <a:srgbClr val="86A3A1"/>
                      </a:solidFill>
                      <a:prstDash val="solid"/>
                    </a:lnT>
                  </a:tcPr>
                </a:tc>
                <a:tc gridSpan="4">
                  <a:txBody>
                    <a:bodyPr/>
                    <a:p>
                      <a:pPr indent="0" algn="ctr">
                        <a:buNone/>
                      </a:pPr>
                      <a:r>
                        <a:rPr lang="en-US" sz="1200">
                          <a:solidFill>
                            <a:srgbClr val="FFFFFF"/>
                          </a:solidFill>
                        </a:rPr>
                        <a:t>得分</a:t>
                      </a:r>
                      <a:endParaRPr lang="en-US" altLang="en-US" sz="1200">
                        <a:solidFill>
                          <a:srgbClr val="FFFFFF"/>
                        </a:solidFill>
                      </a:endParaRPr>
                    </a:p>
                  </a:txBody>
                  <a:tcPr marL="68580" marR="68580" marT="0" marB="0" vert="horz" anchor="ctr" anchorCtr="0">
                    <a:lnL w="3175">
                      <a:solidFill>
                        <a:srgbClr val="FFFFFF"/>
                      </a:solidFill>
                      <a:prstDash val="dot"/>
                    </a:lnL>
                    <a:lnR w="19050">
                      <a:solidFill>
                        <a:srgbClr val="86A3A1"/>
                      </a:solidFill>
                      <a:prstDash val="solid"/>
                    </a:lnR>
                    <a:lnT w="19050" cap="rnd">
                      <a:solidFill>
                        <a:srgbClr val="86A3A1"/>
                      </a:solidFill>
                      <a:prstDash val="solid"/>
                    </a:lnT>
                    <a:lnB w="3175" cap="rnd">
                      <a:solidFill>
                        <a:srgbClr val="FFFFFF"/>
                      </a:solidFill>
                      <a:prstDash val="dot"/>
                    </a:lnB>
                    <a:solidFill>
                      <a:srgbClr val="86A3A1"/>
                    </a:solidFill>
                  </a:tcPr>
                </a:tc>
                <a:tc hMerge="1">
                  <a:tcPr>
                    <a:lnT w="19050" cap="rnd">
                      <a:solidFill>
                        <a:srgbClr val="86A3A1"/>
                      </a:solidFill>
                      <a:prstDash val="solid"/>
                    </a:lnT>
                    <a:lnB w="3175" cap="rnd">
                      <a:solidFill>
                        <a:srgbClr val="FFFFFF"/>
                      </a:solidFill>
                      <a:prstDash val="dot"/>
                    </a:lnB>
                  </a:tcPr>
                </a:tc>
                <a:tc hMerge="1">
                  <a:tcPr>
                    <a:lnT w="19050" cap="rnd">
                      <a:solidFill>
                        <a:srgbClr val="86A3A1"/>
                      </a:solidFill>
                      <a:prstDash val="solid"/>
                    </a:lnT>
                    <a:lnB w="3175" cap="rnd">
                      <a:solidFill>
                        <a:srgbClr val="FFFFFF"/>
                      </a:solidFill>
                      <a:prstDash val="dot"/>
                    </a:lnB>
                  </a:tcPr>
                </a:tc>
                <a:tc hMerge="1">
                  <a:tcPr>
                    <a:lnR w="19050" cap="rnd">
                      <a:solidFill>
                        <a:srgbClr val="86A3A1"/>
                      </a:solidFill>
                      <a:prstDash val="solid"/>
                    </a:lnR>
                    <a:lnT w="19050" cap="rnd">
                      <a:solidFill>
                        <a:srgbClr val="86A3A1"/>
                      </a:solidFill>
                      <a:prstDash val="solid"/>
                    </a:lnT>
                    <a:lnB w="3175" cap="rnd">
                      <a:solidFill>
                        <a:srgbClr val="FFFFFF"/>
                      </a:solidFill>
                      <a:prstDash val="dot"/>
                    </a:lnB>
                  </a:tcPr>
                </a:tc>
              </a:tr>
              <a:tr h="183515">
                <a:tc vMerge="1" gridSpan="2">
                  <a:tcPr>
                    <a:lnL w="19050" cap="rnd">
                      <a:solidFill>
                        <a:srgbClr val="86A3A1"/>
                      </a:solidFill>
                      <a:prstDash val="solid"/>
                    </a:lnL>
                    <a:lnB w="19050" cap="rnd">
                      <a:solidFill>
                        <a:srgbClr val="86A3A1"/>
                      </a:solidFill>
                      <a:prstDash val="solid"/>
                    </a:lnB>
                  </a:tcPr>
                </a:tc>
                <a:tc vMerge="1" hMerge="1">
                  <a:tcPr>
                    <a:lnR w="3175">
                      <a:solidFill>
                        <a:srgbClr val="FFFFFF"/>
                      </a:solidFill>
                      <a:prstDash val="dot"/>
                    </a:lnR>
                    <a:lnB w="19050" cap="rnd">
                      <a:solidFill>
                        <a:srgbClr val="86A3A1"/>
                      </a:solidFill>
                      <a:prstDash val="solid"/>
                    </a:lnB>
                  </a:tcPr>
                </a:tc>
                <a:tc>
                  <a:txBody>
                    <a:bodyPr/>
                    <a:p>
                      <a:pPr indent="0" algn="ctr">
                        <a:buNone/>
                      </a:pPr>
                      <a:r>
                        <a:rPr lang="en-US" sz="1200">
                          <a:solidFill>
                            <a:srgbClr val="FFFFFF"/>
                          </a:solidFill>
                        </a:rPr>
                        <a:t>分值</a:t>
                      </a:r>
                      <a:endParaRPr lang="en-US" altLang="en-US" sz="1200">
                        <a:solidFill>
                          <a:srgbClr val="FFFFFF"/>
                        </a:solidFill>
                      </a:endParaRPr>
                    </a:p>
                  </a:txBody>
                  <a:tcPr marL="68580" marR="68580" marT="0" marB="0" vert="horz" anchor="ctr" anchorCtr="0">
                    <a:lnL w="3175">
                      <a:solidFill>
                        <a:srgbClr val="FFFFFF"/>
                      </a:solidFill>
                      <a:prstDash val="dot"/>
                    </a:lnL>
                    <a:lnR w="3175">
                      <a:solidFill>
                        <a:srgbClr val="FFFFFF"/>
                      </a:solidFill>
                      <a:prstDash val="dot"/>
                    </a:lnR>
                    <a:lnT w="3175">
                      <a:solidFill>
                        <a:srgbClr val="FFFFFF"/>
                      </a:solidFill>
                      <a:prstDash val="dot"/>
                    </a:lnT>
                    <a:lnB w="19050">
                      <a:solidFill>
                        <a:srgbClr val="86A3A1"/>
                      </a:solidFill>
                      <a:prstDash val="solid"/>
                    </a:lnB>
                    <a:solidFill>
                      <a:srgbClr val="86A3A1"/>
                    </a:solidFill>
                  </a:tcPr>
                </a:tc>
                <a:tc>
                  <a:txBody>
                    <a:bodyPr/>
                    <a:p>
                      <a:pPr indent="0" algn="ctr">
                        <a:buNone/>
                      </a:pPr>
                      <a:r>
                        <a:rPr lang="en-US" sz="1200">
                          <a:solidFill>
                            <a:srgbClr val="FFFFFF"/>
                          </a:solidFill>
                        </a:rPr>
                        <a:t>学生自评</a:t>
                      </a:r>
                      <a:endParaRPr lang="en-US" altLang="en-US" sz="1200">
                        <a:solidFill>
                          <a:srgbClr val="FFFFFF"/>
                        </a:solidFill>
                      </a:endParaRPr>
                    </a:p>
                  </a:txBody>
                  <a:tcPr marL="68580" marR="68580" marT="0" marB="0" vert="horz" anchor="ctr" anchorCtr="0">
                    <a:lnL w="3175">
                      <a:solidFill>
                        <a:srgbClr val="FFFFFF"/>
                      </a:solidFill>
                      <a:prstDash val="dot"/>
                    </a:lnL>
                    <a:lnR w="3175">
                      <a:solidFill>
                        <a:srgbClr val="FFFFFF"/>
                      </a:solidFill>
                      <a:prstDash val="dot"/>
                    </a:lnR>
                    <a:lnT w="3175">
                      <a:solidFill>
                        <a:srgbClr val="FFFFFF"/>
                      </a:solidFill>
                      <a:prstDash val="dot"/>
                    </a:lnT>
                    <a:lnB w="19050">
                      <a:solidFill>
                        <a:srgbClr val="86A3A1"/>
                      </a:solidFill>
                      <a:prstDash val="solid"/>
                    </a:lnB>
                    <a:solidFill>
                      <a:srgbClr val="86A3A1"/>
                    </a:solidFill>
                  </a:tcPr>
                </a:tc>
                <a:tc>
                  <a:txBody>
                    <a:bodyPr/>
                    <a:p>
                      <a:pPr indent="0" algn="ctr">
                        <a:buNone/>
                      </a:pPr>
                      <a:r>
                        <a:rPr lang="en-US" sz="1200">
                          <a:solidFill>
                            <a:srgbClr val="FFFFFF"/>
                          </a:solidFill>
                        </a:rPr>
                        <a:t>学生互评</a:t>
                      </a:r>
                      <a:endParaRPr lang="en-US" altLang="en-US" sz="1200">
                        <a:solidFill>
                          <a:srgbClr val="FFFFFF"/>
                        </a:solidFill>
                      </a:endParaRPr>
                    </a:p>
                  </a:txBody>
                  <a:tcPr marL="68580" marR="68580" marT="0" marB="0" vert="horz" anchor="ctr" anchorCtr="0">
                    <a:lnL w="3175">
                      <a:solidFill>
                        <a:srgbClr val="FFFFFF"/>
                      </a:solidFill>
                      <a:prstDash val="dot"/>
                    </a:lnL>
                    <a:lnR w="3175">
                      <a:solidFill>
                        <a:srgbClr val="FFFFFF"/>
                      </a:solidFill>
                      <a:prstDash val="dot"/>
                    </a:lnR>
                    <a:lnT w="3175">
                      <a:solidFill>
                        <a:srgbClr val="FFFFFF"/>
                      </a:solidFill>
                      <a:prstDash val="dot"/>
                    </a:lnT>
                    <a:lnB w="19050">
                      <a:solidFill>
                        <a:srgbClr val="86A3A1"/>
                      </a:solidFill>
                      <a:prstDash val="solid"/>
                    </a:lnB>
                    <a:solidFill>
                      <a:srgbClr val="86A3A1"/>
                    </a:solidFill>
                  </a:tcPr>
                </a:tc>
                <a:tc>
                  <a:txBody>
                    <a:bodyPr/>
                    <a:p>
                      <a:pPr indent="0" algn="ctr">
                        <a:buNone/>
                      </a:pPr>
                      <a:r>
                        <a:rPr lang="en-US" sz="1200">
                          <a:solidFill>
                            <a:srgbClr val="FFFFFF"/>
                          </a:solidFill>
                        </a:rPr>
                        <a:t>教师评定</a:t>
                      </a:r>
                      <a:endParaRPr lang="en-US" altLang="en-US" sz="1200">
                        <a:solidFill>
                          <a:srgbClr val="FFFFFF"/>
                        </a:solidFill>
                      </a:endParaRPr>
                    </a:p>
                  </a:txBody>
                  <a:tcPr marL="68580" marR="68580" marT="0" marB="0" vert="horz" anchor="ctr" anchorCtr="0">
                    <a:lnL w="3175">
                      <a:solidFill>
                        <a:srgbClr val="FFFFFF"/>
                      </a:solidFill>
                      <a:prstDash val="dot"/>
                    </a:lnL>
                    <a:lnR w="19050" cap="rnd">
                      <a:solidFill>
                        <a:srgbClr val="86A3A1"/>
                      </a:solidFill>
                      <a:prstDash val="solid"/>
                    </a:lnR>
                    <a:lnT w="3175">
                      <a:solidFill>
                        <a:srgbClr val="FFFFFF"/>
                      </a:solidFill>
                      <a:prstDash val="dot"/>
                    </a:lnT>
                    <a:lnB w="19050">
                      <a:solidFill>
                        <a:srgbClr val="86A3A1"/>
                      </a:solidFill>
                      <a:prstDash val="solid"/>
                    </a:lnB>
                    <a:solidFill>
                      <a:srgbClr val="86A3A1"/>
                    </a:solidFill>
                  </a:tcPr>
                </a:tc>
              </a:tr>
              <a:tr h="344170">
                <a:tc rowSpan="3">
                  <a:txBody>
                    <a:bodyPr/>
                    <a:p>
                      <a:pPr indent="0">
                        <a:buNone/>
                      </a:pPr>
                      <a:r>
                        <a:rPr lang="en-US" sz="1200">
                          <a:solidFill>
                            <a:srgbClr val="404040"/>
                          </a:solidFill>
                        </a:rPr>
                        <a:t> 准备工作 </a:t>
                      </a:r>
                      <a:endParaRPr lang="en-US" altLang="en-US" sz="1200">
                        <a:solidFill>
                          <a:srgbClr val="404040"/>
                        </a:solidFill>
                      </a:endParaRPr>
                    </a:p>
                  </a:txBody>
                  <a:tcPr marL="68580" marR="68580" marT="0" marB="0" vert="horz" anchor="ctr" anchorCtr="0">
                    <a:lnL w="19050" cap="rnd">
                      <a:solidFill>
                        <a:srgbClr val="86A3A1"/>
                      </a:solidFill>
                      <a:prstDash val="solid"/>
                    </a:lnL>
                    <a:lnR w="3175">
                      <a:solidFill>
                        <a:srgbClr val="86A3A1"/>
                      </a:solidFill>
                      <a:prstDash val="dot"/>
                    </a:lnR>
                    <a:lnT w="19050">
                      <a:solidFill>
                        <a:srgbClr val="86A3A1"/>
                      </a:solidFill>
                      <a:prstDash val="solid"/>
                    </a:lnT>
                    <a:lnB w="3175">
                      <a:solidFill>
                        <a:srgbClr val="86A3A1"/>
                      </a:solidFill>
                      <a:prstDash val="dot"/>
                    </a:lnB>
                    <a:solidFill>
                      <a:srgbClr val="FFFFFF"/>
                    </a:solidFill>
                  </a:tcPr>
                </a:tc>
                <a:tc>
                  <a:txBody>
                    <a:bodyPr/>
                    <a:p>
                      <a:pPr indent="0">
                        <a:buNone/>
                      </a:pPr>
                      <a:r>
                        <a:rPr lang="en-US" sz="1200">
                          <a:solidFill>
                            <a:srgbClr val="404040"/>
                          </a:solidFill>
                        </a:rPr>
                        <a:t>准备物品是否齐全</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19050">
                      <a:solidFill>
                        <a:srgbClr val="86A3A1"/>
                      </a:solidFill>
                      <a:prstDash val="solid"/>
                    </a:lnT>
                    <a:lnB w="3175">
                      <a:solidFill>
                        <a:srgbClr val="86A3A1"/>
                      </a:solidFill>
                      <a:prstDash val="dot"/>
                    </a:lnB>
                    <a:solidFill>
                      <a:srgbClr val="FFFFFF"/>
                    </a:solidFill>
                  </a:tcPr>
                </a:tc>
                <a:tc>
                  <a:txBody>
                    <a:bodyPr/>
                    <a:p>
                      <a:pPr indent="0" algn="ctr">
                        <a:buNone/>
                      </a:pPr>
                      <a:r>
                        <a:rPr lang="en-US" sz="1200">
                          <a:solidFill>
                            <a:srgbClr val="404040"/>
                          </a:solidFill>
                        </a:rPr>
                        <a:t>10</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19050">
                      <a:solidFill>
                        <a:srgbClr val="86A3A1"/>
                      </a:solidFill>
                      <a:prstDash val="solid"/>
                    </a:lnT>
                    <a:lnB w="3175">
                      <a:solidFill>
                        <a:srgbClr val="86A3A1"/>
                      </a:solidFill>
                      <a:prstDash val="dot"/>
                    </a:lnB>
                    <a:solidFill>
                      <a:srgbClr val="FFFFFF"/>
                    </a:solidFill>
                  </a:tcPr>
                </a:tc>
                <a:tc>
                  <a:txBody>
                    <a:bodyPr/>
                    <a:p>
                      <a:pPr indent="0">
                        <a:buNone/>
                      </a:pPr>
                      <a:r>
                        <a:rPr lang="en-US" sz="1200">
                          <a:solidFill>
                            <a:srgbClr val="404040"/>
                          </a:solidFill>
                        </a:rPr>
                        <a:t> </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19050">
                      <a:solidFill>
                        <a:srgbClr val="86A3A1"/>
                      </a:solidFill>
                      <a:prstDash val="solid"/>
                    </a:lnT>
                    <a:lnB w="3175">
                      <a:solidFill>
                        <a:srgbClr val="86A3A1"/>
                      </a:solidFill>
                      <a:prstDash val="dot"/>
                    </a:lnB>
                    <a:solidFill>
                      <a:srgbClr val="FFFFFF"/>
                    </a:solidFill>
                  </a:tcPr>
                </a:tc>
                <a:tc>
                  <a:txBody>
                    <a:bodyPr/>
                    <a:p>
                      <a:pPr indent="0">
                        <a:buNone/>
                      </a:pPr>
                      <a:r>
                        <a:rPr lang="en-US" sz="1200">
                          <a:solidFill>
                            <a:srgbClr val="404040"/>
                          </a:solidFill>
                        </a:rPr>
                        <a:t> </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19050">
                      <a:solidFill>
                        <a:srgbClr val="86A3A1"/>
                      </a:solidFill>
                      <a:prstDash val="solid"/>
                    </a:lnT>
                    <a:lnB w="3175">
                      <a:solidFill>
                        <a:srgbClr val="86A3A1"/>
                      </a:solidFill>
                      <a:prstDash val="dot"/>
                    </a:lnB>
                    <a:solidFill>
                      <a:srgbClr val="FFFFFF"/>
                    </a:solidFill>
                  </a:tcPr>
                </a:tc>
                <a:tc>
                  <a:txBody>
                    <a:bodyPr/>
                    <a:p>
                      <a:pPr indent="0">
                        <a:buNone/>
                      </a:pPr>
                      <a:r>
                        <a:rPr lang="en-US" sz="1200">
                          <a:solidFill>
                            <a:srgbClr val="404040"/>
                          </a:solidFill>
                        </a:rPr>
                        <a:t> </a:t>
                      </a:r>
                      <a:endParaRPr lang="en-US" altLang="en-US" sz="1200">
                        <a:solidFill>
                          <a:srgbClr val="404040"/>
                        </a:solidFill>
                      </a:endParaRPr>
                    </a:p>
                  </a:txBody>
                  <a:tcPr marL="68580" marR="68580" marT="0" marB="0" vert="horz" anchor="ctr" anchorCtr="0">
                    <a:lnL w="3175">
                      <a:solidFill>
                        <a:srgbClr val="86A3A1"/>
                      </a:solidFill>
                      <a:prstDash val="dot"/>
                    </a:lnL>
                    <a:lnR w="19050" cap="rnd">
                      <a:solidFill>
                        <a:srgbClr val="86A3A1"/>
                      </a:solidFill>
                      <a:prstDash val="solid"/>
                    </a:lnR>
                    <a:lnT w="19050">
                      <a:solidFill>
                        <a:srgbClr val="86A3A1"/>
                      </a:solidFill>
                      <a:prstDash val="solid"/>
                    </a:lnT>
                    <a:lnB w="3175">
                      <a:solidFill>
                        <a:srgbClr val="86A3A1"/>
                      </a:solidFill>
                      <a:prstDash val="dot"/>
                    </a:lnB>
                    <a:solidFill>
                      <a:srgbClr val="FFFFFF"/>
                    </a:solidFill>
                  </a:tcPr>
                </a:tc>
              </a:tr>
              <a:tr h="288925">
                <a:tc vMerge="1">
                  <a:tcPr>
                    <a:lnL w="19050" cap="rnd">
                      <a:solidFill>
                        <a:srgbClr val="86A3A1"/>
                      </a:solidFill>
                      <a:prstDash val="solid"/>
                    </a:lnL>
                    <a:lnR w="3175">
                      <a:solidFill>
                        <a:srgbClr val="86A3A1"/>
                      </a:solidFill>
                      <a:prstDash val="dot"/>
                    </a:lnR>
                  </a:tcPr>
                </a:tc>
                <a:tc>
                  <a:txBody>
                    <a:bodyPr/>
                    <a:p>
                      <a:pPr indent="0">
                        <a:buNone/>
                      </a:pPr>
                      <a:r>
                        <a:rPr lang="en-US" sz="1200">
                          <a:solidFill>
                            <a:srgbClr val="404040"/>
                          </a:solidFill>
                        </a:rPr>
                        <a:t>准备物品是否干净整洁</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lgn="ctr">
                        <a:buNone/>
                      </a:pPr>
                      <a:r>
                        <a:rPr lang="en-US" sz="1200">
                          <a:solidFill>
                            <a:srgbClr val="404040"/>
                          </a:solidFill>
                        </a:rPr>
                        <a:t>5</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buNone/>
                      </a:pPr>
                      <a:r>
                        <a:rPr lang="en-US" sz="1200">
                          <a:solidFill>
                            <a:srgbClr val="404040"/>
                          </a:solidFill>
                        </a:rPr>
                        <a:t> </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buNone/>
                      </a:pPr>
                      <a:r>
                        <a:rPr lang="en-US" sz="1200">
                          <a:solidFill>
                            <a:srgbClr val="404040"/>
                          </a:solidFill>
                        </a:rPr>
                        <a:t> </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buNone/>
                      </a:pPr>
                      <a:r>
                        <a:rPr lang="en-US" sz="1200">
                          <a:solidFill>
                            <a:srgbClr val="404040"/>
                          </a:solidFill>
                        </a:rPr>
                        <a:t> </a:t>
                      </a:r>
                      <a:endParaRPr lang="en-US" altLang="en-US" sz="1200">
                        <a:solidFill>
                          <a:srgbClr val="404040"/>
                        </a:solidFill>
                      </a:endParaRPr>
                    </a:p>
                  </a:txBody>
                  <a:tcPr marL="68580" marR="68580" marT="0" marB="0" vert="horz" anchor="ctr" anchorCtr="0">
                    <a:lnL w="3175">
                      <a:solidFill>
                        <a:srgbClr val="86A3A1"/>
                      </a:solidFill>
                      <a:prstDash val="dot"/>
                    </a:lnL>
                    <a:lnR w="19050" cap="rnd">
                      <a:solidFill>
                        <a:srgbClr val="86A3A1"/>
                      </a:solidFill>
                      <a:prstDash val="solid"/>
                    </a:lnR>
                    <a:lnT w="3175">
                      <a:solidFill>
                        <a:srgbClr val="86A3A1"/>
                      </a:solidFill>
                      <a:prstDash val="dot"/>
                    </a:lnT>
                    <a:lnB w="3175">
                      <a:solidFill>
                        <a:srgbClr val="86A3A1"/>
                      </a:solidFill>
                      <a:prstDash val="dot"/>
                    </a:lnB>
                    <a:solidFill>
                      <a:srgbClr val="FFFFFF"/>
                    </a:solidFill>
                  </a:tcPr>
                </a:tc>
              </a:tr>
              <a:tr h="370840">
                <a:tc vMerge="1">
                  <a:tcPr>
                    <a:lnL w="19050" cap="rnd">
                      <a:solidFill>
                        <a:srgbClr val="86A3A1"/>
                      </a:solidFill>
                      <a:prstDash val="solid"/>
                    </a:lnL>
                    <a:lnR w="3175">
                      <a:solidFill>
                        <a:srgbClr val="86A3A1"/>
                      </a:solidFill>
                      <a:prstDash val="dot"/>
                    </a:lnR>
                    <a:lnB w="3175">
                      <a:solidFill>
                        <a:srgbClr val="86A3A1"/>
                      </a:solidFill>
                      <a:prstDash val="dot"/>
                    </a:lnB>
                  </a:tcPr>
                </a:tc>
                <a:tc>
                  <a:txBody>
                    <a:bodyPr/>
                    <a:p>
                      <a:pPr indent="0">
                        <a:buNone/>
                      </a:pPr>
                      <a:r>
                        <a:rPr lang="en-US" sz="1200">
                          <a:solidFill>
                            <a:srgbClr val="404040"/>
                          </a:solidFill>
                        </a:rPr>
                        <a:t>操作者仪容仪表（头发整齐、是否穿着实训服和佩戴工牌）</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lgn="ctr">
                        <a:buNone/>
                      </a:pPr>
                      <a:r>
                        <a:rPr lang="en-US" sz="1200">
                          <a:solidFill>
                            <a:srgbClr val="404040"/>
                          </a:solidFill>
                        </a:rPr>
                        <a:t>10</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buNone/>
                      </a:pPr>
                      <a:r>
                        <a:rPr lang="en-US" sz="1200">
                          <a:solidFill>
                            <a:srgbClr val="404040"/>
                          </a:solidFill>
                        </a:rPr>
                        <a:t> </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buNone/>
                      </a:pPr>
                      <a:r>
                        <a:rPr lang="en-US" sz="1200">
                          <a:solidFill>
                            <a:srgbClr val="404040"/>
                          </a:solidFill>
                        </a:rPr>
                        <a:t> </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buNone/>
                      </a:pPr>
                      <a:r>
                        <a:rPr lang="en-US" sz="1200">
                          <a:solidFill>
                            <a:srgbClr val="404040"/>
                          </a:solidFill>
                        </a:rPr>
                        <a:t> </a:t>
                      </a:r>
                      <a:endParaRPr lang="en-US" altLang="en-US" sz="1200">
                        <a:solidFill>
                          <a:srgbClr val="404040"/>
                        </a:solidFill>
                      </a:endParaRPr>
                    </a:p>
                  </a:txBody>
                  <a:tcPr marL="68580" marR="68580" marT="0" marB="0" vert="horz" anchor="ctr" anchorCtr="0">
                    <a:lnL w="3175">
                      <a:solidFill>
                        <a:srgbClr val="86A3A1"/>
                      </a:solidFill>
                      <a:prstDash val="dot"/>
                    </a:lnL>
                    <a:lnR w="19050" cap="rnd">
                      <a:solidFill>
                        <a:srgbClr val="86A3A1"/>
                      </a:solidFill>
                      <a:prstDash val="solid"/>
                    </a:lnR>
                    <a:lnT w="3175">
                      <a:solidFill>
                        <a:srgbClr val="86A3A1"/>
                      </a:solidFill>
                      <a:prstDash val="dot"/>
                    </a:lnT>
                    <a:lnB w="3175">
                      <a:solidFill>
                        <a:srgbClr val="86A3A1"/>
                      </a:solidFill>
                      <a:prstDash val="dot"/>
                    </a:lnB>
                    <a:solidFill>
                      <a:srgbClr val="FFFFFF"/>
                    </a:solidFill>
                  </a:tcPr>
                </a:tc>
              </a:tr>
              <a:tr h="367030">
                <a:tc>
                  <a:txBody>
                    <a:bodyPr/>
                    <a:p>
                      <a:pPr indent="0">
                        <a:buNone/>
                      </a:pPr>
                      <a:r>
                        <a:rPr lang="en-US" sz="1200">
                          <a:solidFill>
                            <a:srgbClr val="404040"/>
                          </a:solidFill>
                        </a:rPr>
                        <a:t>时间限制</a:t>
                      </a:r>
                      <a:endParaRPr lang="en-US" altLang="en-US" sz="1200">
                        <a:solidFill>
                          <a:srgbClr val="404040"/>
                        </a:solidFill>
                      </a:endParaRPr>
                    </a:p>
                  </a:txBody>
                  <a:tcPr marL="68580" marR="68580" marT="0" marB="0" vert="horz" anchor="ctr" anchorCtr="0">
                    <a:lnL w="19050" cap="rnd">
                      <a:solidFill>
                        <a:srgbClr val="86A3A1"/>
                      </a:solidFill>
                      <a:prstDash val="solid"/>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buNone/>
                      </a:pPr>
                      <a:r>
                        <a:rPr lang="en-US" sz="1200">
                          <a:solidFill>
                            <a:srgbClr val="404040"/>
                          </a:solidFill>
                        </a:rPr>
                        <a:t>是否在规定时间内完成此任务</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lgn="ctr">
                        <a:buNone/>
                      </a:pPr>
                      <a:r>
                        <a:rPr lang="en-US" sz="1200">
                          <a:solidFill>
                            <a:srgbClr val="404040"/>
                          </a:solidFill>
                        </a:rPr>
                        <a:t>10</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buNone/>
                      </a:pPr>
                      <a:r>
                        <a:rPr lang="en-US" sz="1200">
                          <a:solidFill>
                            <a:srgbClr val="404040"/>
                          </a:solidFill>
                        </a:rPr>
                        <a:t> </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buNone/>
                      </a:pPr>
                      <a:r>
                        <a:rPr lang="en-US" sz="1200">
                          <a:solidFill>
                            <a:srgbClr val="404040"/>
                          </a:solidFill>
                        </a:rPr>
                        <a:t> </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buNone/>
                      </a:pPr>
                      <a:r>
                        <a:rPr lang="en-US" sz="1200">
                          <a:solidFill>
                            <a:srgbClr val="404040"/>
                          </a:solidFill>
                        </a:rPr>
                        <a:t> </a:t>
                      </a:r>
                      <a:endParaRPr lang="en-US" altLang="en-US" sz="1200">
                        <a:solidFill>
                          <a:srgbClr val="404040"/>
                        </a:solidFill>
                      </a:endParaRPr>
                    </a:p>
                  </a:txBody>
                  <a:tcPr marL="68580" marR="68580" marT="0" marB="0" vert="horz" anchor="ctr" anchorCtr="0">
                    <a:lnL w="3175">
                      <a:solidFill>
                        <a:srgbClr val="86A3A1"/>
                      </a:solidFill>
                      <a:prstDash val="dot"/>
                    </a:lnL>
                    <a:lnR w="19050" cap="rnd">
                      <a:solidFill>
                        <a:srgbClr val="86A3A1"/>
                      </a:solidFill>
                      <a:prstDash val="solid"/>
                    </a:lnR>
                    <a:lnT w="3175">
                      <a:solidFill>
                        <a:srgbClr val="86A3A1"/>
                      </a:solidFill>
                      <a:prstDash val="dot"/>
                    </a:lnT>
                    <a:lnB w="3175">
                      <a:solidFill>
                        <a:srgbClr val="86A3A1"/>
                      </a:solidFill>
                      <a:prstDash val="dot"/>
                    </a:lnB>
                    <a:solidFill>
                      <a:srgbClr val="FFFFFF"/>
                    </a:solidFill>
                  </a:tcPr>
                </a:tc>
              </a:tr>
              <a:tr h="370205">
                <a:tc>
                  <a:txBody>
                    <a:bodyPr/>
                    <a:p>
                      <a:pPr indent="0">
                        <a:buNone/>
                      </a:pPr>
                      <a:r>
                        <a:rPr lang="en-US" sz="1200">
                          <a:solidFill>
                            <a:srgbClr val="404040"/>
                          </a:solidFill>
                        </a:rPr>
                        <a:t>礼仪素养</a:t>
                      </a:r>
                      <a:endParaRPr lang="en-US" altLang="en-US" sz="1200">
                        <a:solidFill>
                          <a:srgbClr val="404040"/>
                        </a:solidFill>
                      </a:endParaRPr>
                    </a:p>
                  </a:txBody>
                  <a:tcPr marL="68580" marR="68580" marT="0" marB="0" vert="horz" anchor="ctr" anchorCtr="0">
                    <a:lnL w="19050" cap="rnd">
                      <a:solidFill>
                        <a:srgbClr val="86A3A1"/>
                      </a:solidFill>
                      <a:prstDash val="solid"/>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buNone/>
                      </a:pPr>
                      <a:r>
                        <a:rPr lang="en-US" sz="1200">
                          <a:solidFill>
                            <a:srgbClr val="404040"/>
                          </a:solidFill>
                        </a:rPr>
                        <a:t>在操作中与顾客是否交流顺畅，动作规范轻揉、美甲台物品是否整洁</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lgn="ctr">
                        <a:buNone/>
                      </a:pPr>
                      <a:r>
                        <a:rPr lang="en-US" sz="1200">
                          <a:solidFill>
                            <a:srgbClr val="404040"/>
                          </a:solidFill>
                        </a:rPr>
                        <a:t>5</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buNone/>
                      </a:pPr>
                      <a:r>
                        <a:rPr lang="en-US" sz="1200">
                          <a:solidFill>
                            <a:srgbClr val="404040"/>
                          </a:solidFill>
                        </a:rPr>
                        <a:t> </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buNone/>
                      </a:pPr>
                      <a:r>
                        <a:rPr lang="en-US" sz="1200">
                          <a:solidFill>
                            <a:srgbClr val="404040"/>
                          </a:solidFill>
                        </a:rPr>
                        <a:t> </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buNone/>
                      </a:pPr>
                      <a:r>
                        <a:rPr lang="en-US" sz="1200">
                          <a:solidFill>
                            <a:srgbClr val="404040"/>
                          </a:solidFill>
                        </a:rPr>
                        <a:t> </a:t>
                      </a:r>
                      <a:endParaRPr lang="en-US" altLang="en-US" sz="1200">
                        <a:solidFill>
                          <a:srgbClr val="404040"/>
                        </a:solidFill>
                      </a:endParaRPr>
                    </a:p>
                  </a:txBody>
                  <a:tcPr marL="68580" marR="68580" marT="0" marB="0" vert="horz" anchor="ctr" anchorCtr="0">
                    <a:lnL w="3175">
                      <a:solidFill>
                        <a:srgbClr val="86A3A1"/>
                      </a:solidFill>
                      <a:prstDash val="dot"/>
                    </a:lnL>
                    <a:lnR w="19050" cap="rnd">
                      <a:solidFill>
                        <a:srgbClr val="86A3A1"/>
                      </a:solidFill>
                      <a:prstDash val="solid"/>
                    </a:lnR>
                    <a:lnT w="3175">
                      <a:solidFill>
                        <a:srgbClr val="86A3A1"/>
                      </a:solidFill>
                      <a:prstDash val="dot"/>
                    </a:lnT>
                    <a:lnB w="3175">
                      <a:solidFill>
                        <a:srgbClr val="86A3A1"/>
                      </a:solidFill>
                      <a:prstDash val="dot"/>
                    </a:lnB>
                    <a:solidFill>
                      <a:srgbClr val="FFFFFF"/>
                    </a:solidFill>
                  </a:tcPr>
                </a:tc>
              </a:tr>
              <a:tr h="302895">
                <a:tc rowSpan="4">
                  <a:txBody>
                    <a:bodyPr/>
                    <a:p>
                      <a:pPr indent="0">
                        <a:buNone/>
                      </a:pPr>
                      <a:r>
                        <a:rPr lang="en-US" sz="1200">
                          <a:solidFill>
                            <a:srgbClr val="404040"/>
                          </a:solidFill>
                        </a:rPr>
                        <a:t>技能操作</a:t>
                      </a:r>
                      <a:endParaRPr lang="en-US" altLang="en-US" sz="1200">
                        <a:solidFill>
                          <a:srgbClr val="404040"/>
                        </a:solidFill>
                      </a:endParaRPr>
                    </a:p>
                  </a:txBody>
                  <a:tcPr marL="68580" marR="68580" marT="0" marB="0" vert="horz" anchor="ctr" anchorCtr="0">
                    <a:lnL w="19050" cap="rnd">
                      <a:solidFill>
                        <a:srgbClr val="86A3A1"/>
                      </a:solidFill>
                      <a:prstDash val="solid"/>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buNone/>
                      </a:pPr>
                      <a:r>
                        <a:rPr lang="en-US" sz="1200">
                          <a:solidFill>
                            <a:srgbClr val="404040"/>
                          </a:solidFill>
                        </a:rPr>
                        <a:t>按摩手法是否正确</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lgn="ctr">
                        <a:buNone/>
                      </a:pPr>
                      <a:r>
                        <a:rPr lang="en-US" sz="1200">
                          <a:solidFill>
                            <a:srgbClr val="404040"/>
                          </a:solidFill>
                        </a:rPr>
                        <a:t>10</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buNone/>
                      </a:pPr>
                      <a:r>
                        <a:rPr lang="en-US" sz="1200">
                          <a:solidFill>
                            <a:srgbClr val="404040"/>
                          </a:solidFill>
                        </a:rPr>
                        <a:t> </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buNone/>
                      </a:pPr>
                      <a:r>
                        <a:rPr lang="en-US" sz="1200">
                          <a:solidFill>
                            <a:srgbClr val="404040"/>
                          </a:solidFill>
                        </a:rPr>
                        <a:t> </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buNone/>
                      </a:pPr>
                      <a:r>
                        <a:rPr lang="en-US" sz="1200">
                          <a:solidFill>
                            <a:srgbClr val="404040"/>
                          </a:solidFill>
                        </a:rPr>
                        <a:t> </a:t>
                      </a:r>
                      <a:endParaRPr lang="en-US" altLang="en-US" sz="1200">
                        <a:solidFill>
                          <a:srgbClr val="404040"/>
                        </a:solidFill>
                      </a:endParaRPr>
                    </a:p>
                  </a:txBody>
                  <a:tcPr marL="68580" marR="68580" marT="0" marB="0" vert="horz" anchor="ctr" anchorCtr="0">
                    <a:lnL w="3175">
                      <a:solidFill>
                        <a:srgbClr val="86A3A1"/>
                      </a:solidFill>
                      <a:prstDash val="dot"/>
                    </a:lnL>
                    <a:lnR w="19050" cap="rnd">
                      <a:solidFill>
                        <a:srgbClr val="86A3A1"/>
                      </a:solidFill>
                      <a:prstDash val="solid"/>
                    </a:lnR>
                    <a:lnT w="3175">
                      <a:solidFill>
                        <a:srgbClr val="86A3A1"/>
                      </a:solidFill>
                      <a:prstDash val="dot"/>
                    </a:lnT>
                    <a:lnB w="3175">
                      <a:solidFill>
                        <a:srgbClr val="86A3A1"/>
                      </a:solidFill>
                      <a:prstDash val="dot"/>
                    </a:lnB>
                    <a:solidFill>
                      <a:srgbClr val="FFFFFF"/>
                    </a:solidFill>
                  </a:tcPr>
                </a:tc>
              </a:tr>
              <a:tr h="406400">
                <a:tc vMerge="1">
                  <a:tcPr>
                    <a:lnL w="19050" cap="rnd">
                      <a:solidFill>
                        <a:srgbClr val="86A3A1"/>
                      </a:solidFill>
                      <a:prstDash val="solid"/>
                    </a:lnL>
                    <a:lnR w="3175">
                      <a:solidFill>
                        <a:srgbClr val="86A3A1"/>
                      </a:solidFill>
                      <a:prstDash val="dot"/>
                    </a:lnR>
                  </a:tcPr>
                </a:tc>
                <a:tc>
                  <a:txBody>
                    <a:bodyPr/>
                    <a:p>
                      <a:pPr indent="0">
                        <a:buNone/>
                      </a:pPr>
                      <a:r>
                        <a:rPr lang="en-US" sz="1200">
                          <a:solidFill>
                            <a:srgbClr val="404040"/>
                          </a:solidFill>
                        </a:rPr>
                        <a:t>操作时是否流畅</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lgn="ctr">
                        <a:buNone/>
                      </a:pPr>
                      <a:r>
                        <a:rPr lang="en-US" sz="1200">
                          <a:solidFill>
                            <a:srgbClr val="404040"/>
                          </a:solidFill>
                        </a:rPr>
                        <a:t>10</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buNone/>
                      </a:pPr>
                      <a:r>
                        <a:rPr lang="en-US" sz="1200">
                          <a:solidFill>
                            <a:srgbClr val="404040"/>
                          </a:solidFill>
                        </a:rPr>
                        <a:t> </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buNone/>
                      </a:pPr>
                      <a:r>
                        <a:rPr lang="en-US" sz="1200">
                          <a:solidFill>
                            <a:srgbClr val="404040"/>
                          </a:solidFill>
                        </a:rPr>
                        <a:t> </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buNone/>
                      </a:pPr>
                      <a:r>
                        <a:rPr lang="en-US" sz="1200">
                          <a:solidFill>
                            <a:srgbClr val="404040"/>
                          </a:solidFill>
                        </a:rPr>
                        <a:t> </a:t>
                      </a:r>
                      <a:endParaRPr lang="en-US" altLang="en-US" sz="1200">
                        <a:solidFill>
                          <a:srgbClr val="404040"/>
                        </a:solidFill>
                      </a:endParaRPr>
                    </a:p>
                  </a:txBody>
                  <a:tcPr marL="68580" marR="68580" marT="0" marB="0" vert="horz" anchor="ctr" anchorCtr="0">
                    <a:lnL w="3175">
                      <a:solidFill>
                        <a:srgbClr val="86A3A1"/>
                      </a:solidFill>
                      <a:prstDash val="dot"/>
                    </a:lnL>
                    <a:lnR w="19050" cap="rnd">
                      <a:solidFill>
                        <a:srgbClr val="86A3A1"/>
                      </a:solidFill>
                      <a:prstDash val="solid"/>
                    </a:lnR>
                    <a:lnT w="3175">
                      <a:solidFill>
                        <a:srgbClr val="86A3A1"/>
                      </a:solidFill>
                      <a:prstDash val="dot"/>
                    </a:lnT>
                    <a:lnB w="3175">
                      <a:solidFill>
                        <a:srgbClr val="86A3A1"/>
                      </a:solidFill>
                      <a:prstDash val="dot"/>
                    </a:lnB>
                    <a:solidFill>
                      <a:srgbClr val="FFFFFF"/>
                    </a:solidFill>
                  </a:tcPr>
                </a:tc>
              </a:tr>
              <a:tr h="401320">
                <a:tc vMerge="1">
                  <a:tcPr>
                    <a:lnL w="19050" cap="rnd">
                      <a:solidFill>
                        <a:srgbClr val="86A3A1"/>
                      </a:solidFill>
                      <a:prstDash val="solid"/>
                    </a:lnL>
                    <a:lnR w="3175">
                      <a:solidFill>
                        <a:srgbClr val="86A3A1"/>
                      </a:solidFill>
                      <a:prstDash val="dot"/>
                    </a:lnR>
                  </a:tcPr>
                </a:tc>
                <a:tc>
                  <a:txBody>
                    <a:bodyPr/>
                    <a:p>
                      <a:pPr indent="0">
                        <a:buNone/>
                      </a:pPr>
                      <a:r>
                        <a:rPr lang="en-US" sz="1200">
                          <a:solidFill>
                            <a:srgbClr val="404040"/>
                          </a:solidFill>
                        </a:rPr>
                        <a:t>消毒手法是否准确</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lgn="ctr">
                        <a:buNone/>
                      </a:pPr>
                      <a:r>
                        <a:rPr lang="en-US" sz="1200">
                          <a:solidFill>
                            <a:srgbClr val="404040"/>
                          </a:solidFill>
                        </a:rPr>
                        <a:t>10</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buNone/>
                      </a:pPr>
                      <a:r>
                        <a:rPr lang="en-US" sz="1200">
                          <a:solidFill>
                            <a:srgbClr val="404040"/>
                          </a:solidFill>
                        </a:rPr>
                        <a:t> </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buNone/>
                      </a:pPr>
                      <a:r>
                        <a:rPr lang="en-US" sz="1200">
                          <a:solidFill>
                            <a:srgbClr val="404040"/>
                          </a:solidFill>
                        </a:rPr>
                        <a:t> </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buNone/>
                      </a:pPr>
                      <a:r>
                        <a:rPr lang="en-US" sz="1200">
                          <a:solidFill>
                            <a:srgbClr val="404040"/>
                          </a:solidFill>
                        </a:rPr>
                        <a:t> </a:t>
                      </a:r>
                      <a:endParaRPr lang="en-US" altLang="en-US" sz="1200">
                        <a:solidFill>
                          <a:srgbClr val="404040"/>
                        </a:solidFill>
                      </a:endParaRPr>
                    </a:p>
                  </a:txBody>
                  <a:tcPr marL="68580" marR="68580" marT="0" marB="0" vert="horz" anchor="ctr" anchorCtr="0">
                    <a:lnL w="3175">
                      <a:solidFill>
                        <a:srgbClr val="86A3A1"/>
                      </a:solidFill>
                      <a:prstDash val="dot"/>
                    </a:lnL>
                    <a:lnR w="19050" cap="rnd">
                      <a:solidFill>
                        <a:srgbClr val="86A3A1"/>
                      </a:solidFill>
                      <a:prstDash val="solid"/>
                    </a:lnR>
                    <a:lnT w="3175">
                      <a:solidFill>
                        <a:srgbClr val="86A3A1"/>
                      </a:solidFill>
                      <a:prstDash val="dot"/>
                    </a:lnT>
                    <a:lnB w="3175">
                      <a:solidFill>
                        <a:srgbClr val="86A3A1"/>
                      </a:solidFill>
                      <a:prstDash val="dot"/>
                    </a:lnB>
                    <a:solidFill>
                      <a:srgbClr val="FFFFFF"/>
                    </a:solidFill>
                  </a:tcPr>
                </a:tc>
              </a:tr>
              <a:tr h="400050">
                <a:tc vMerge="1">
                  <a:tcPr>
                    <a:lnL w="19050" cap="rnd">
                      <a:solidFill>
                        <a:srgbClr val="86A3A1"/>
                      </a:solidFill>
                      <a:prstDash val="solid"/>
                    </a:lnL>
                    <a:lnR w="3175">
                      <a:solidFill>
                        <a:srgbClr val="86A3A1"/>
                      </a:solidFill>
                      <a:prstDash val="dot"/>
                    </a:lnR>
                    <a:lnB w="3175">
                      <a:solidFill>
                        <a:srgbClr val="86A3A1"/>
                      </a:solidFill>
                      <a:prstDash val="dot"/>
                    </a:lnB>
                  </a:tcPr>
                </a:tc>
                <a:tc>
                  <a:txBody>
                    <a:bodyPr/>
                    <a:p>
                      <a:pPr indent="0">
                        <a:buNone/>
                      </a:pPr>
                      <a:r>
                        <a:rPr lang="en-US" sz="1200">
                          <a:solidFill>
                            <a:srgbClr val="404040"/>
                          </a:solidFill>
                        </a:rPr>
                        <a:t>按摩穴位是否准确</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lgn="ctr">
                        <a:buNone/>
                      </a:pPr>
                      <a:r>
                        <a:rPr lang="en-US" sz="1200">
                          <a:solidFill>
                            <a:srgbClr val="404040"/>
                          </a:solidFill>
                        </a:rPr>
                        <a:t>10</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buNone/>
                      </a:pPr>
                      <a:r>
                        <a:rPr lang="en-US" sz="1200">
                          <a:solidFill>
                            <a:srgbClr val="404040"/>
                          </a:solidFill>
                        </a:rPr>
                        <a:t> </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buNone/>
                      </a:pPr>
                      <a:r>
                        <a:rPr lang="en-US" sz="1200">
                          <a:solidFill>
                            <a:srgbClr val="404040"/>
                          </a:solidFill>
                        </a:rPr>
                        <a:t> </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buNone/>
                      </a:pPr>
                      <a:r>
                        <a:rPr lang="en-US" sz="1200">
                          <a:solidFill>
                            <a:srgbClr val="404040"/>
                          </a:solidFill>
                        </a:rPr>
                        <a:t> </a:t>
                      </a:r>
                      <a:endParaRPr lang="en-US" altLang="en-US" sz="1200">
                        <a:solidFill>
                          <a:srgbClr val="404040"/>
                        </a:solidFill>
                      </a:endParaRPr>
                    </a:p>
                  </a:txBody>
                  <a:tcPr marL="68580" marR="68580" marT="0" marB="0" vert="horz" anchor="ctr" anchorCtr="0">
                    <a:lnL w="3175">
                      <a:solidFill>
                        <a:srgbClr val="86A3A1"/>
                      </a:solidFill>
                      <a:prstDash val="dot"/>
                    </a:lnL>
                    <a:lnR w="19050" cap="rnd">
                      <a:solidFill>
                        <a:srgbClr val="86A3A1"/>
                      </a:solidFill>
                      <a:prstDash val="solid"/>
                    </a:lnR>
                    <a:lnT w="3175">
                      <a:solidFill>
                        <a:srgbClr val="86A3A1"/>
                      </a:solidFill>
                      <a:prstDash val="dot"/>
                    </a:lnT>
                    <a:lnB w="3175">
                      <a:solidFill>
                        <a:srgbClr val="86A3A1"/>
                      </a:solidFill>
                      <a:prstDash val="dot"/>
                    </a:lnB>
                    <a:solidFill>
                      <a:srgbClr val="FFFFFF"/>
                    </a:solidFill>
                  </a:tcPr>
                </a:tc>
              </a:tr>
              <a:tr h="355600">
                <a:tc rowSpan="3">
                  <a:txBody>
                    <a:bodyPr/>
                    <a:p>
                      <a:pPr indent="0">
                        <a:buNone/>
                      </a:pPr>
                      <a:r>
                        <a:rPr lang="en-US" sz="1200">
                          <a:solidFill>
                            <a:srgbClr val="404040"/>
                          </a:solidFill>
                        </a:rPr>
                        <a:t>整理工作</a:t>
                      </a:r>
                      <a:endParaRPr lang="en-US" altLang="en-US" sz="1200">
                        <a:solidFill>
                          <a:srgbClr val="404040"/>
                        </a:solidFill>
                      </a:endParaRPr>
                    </a:p>
                  </a:txBody>
                  <a:tcPr marL="68580" marR="68580" marT="0" marB="0" vert="horz" anchor="ctr" anchorCtr="0">
                    <a:lnL w="19050" cap="rnd">
                      <a:solidFill>
                        <a:srgbClr val="86A3A1"/>
                      </a:solidFill>
                      <a:prstDash val="solid"/>
                    </a:lnL>
                    <a:lnR w="3175">
                      <a:solidFill>
                        <a:srgbClr val="86A3A1"/>
                      </a:solidFill>
                      <a:prstDash val="dot"/>
                    </a:lnR>
                    <a:lnT w="3175">
                      <a:solidFill>
                        <a:srgbClr val="86A3A1"/>
                      </a:solidFill>
                      <a:prstDash val="dot"/>
                    </a:lnT>
                    <a:lnB w="19050">
                      <a:solidFill>
                        <a:srgbClr val="86A3A1"/>
                      </a:solidFill>
                      <a:prstDash val="solid"/>
                    </a:lnB>
                    <a:solidFill>
                      <a:srgbClr val="FFFFFF"/>
                    </a:solidFill>
                  </a:tcPr>
                </a:tc>
                <a:tc>
                  <a:txBody>
                    <a:bodyPr/>
                    <a:p>
                      <a:pPr indent="0">
                        <a:buNone/>
                      </a:pPr>
                      <a:r>
                        <a:rPr lang="en-US" sz="1200">
                          <a:solidFill>
                            <a:srgbClr val="404040"/>
                          </a:solidFill>
                        </a:rPr>
                        <a:t>工具整理</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lgn="ctr">
                        <a:buNone/>
                      </a:pPr>
                      <a:r>
                        <a:rPr lang="en-US" sz="1200">
                          <a:solidFill>
                            <a:srgbClr val="404040"/>
                          </a:solidFill>
                        </a:rPr>
                        <a:t>5</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buNone/>
                      </a:pPr>
                      <a:r>
                        <a:rPr lang="en-US" sz="1200">
                          <a:solidFill>
                            <a:srgbClr val="404040"/>
                          </a:solidFill>
                        </a:rPr>
                        <a:t> </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buNone/>
                      </a:pPr>
                      <a:r>
                        <a:rPr lang="en-US" sz="1200">
                          <a:solidFill>
                            <a:srgbClr val="404040"/>
                          </a:solidFill>
                        </a:rPr>
                        <a:t> </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buNone/>
                      </a:pPr>
                      <a:r>
                        <a:rPr lang="en-US" sz="1200">
                          <a:solidFill>
                            <a:srgbClr val="404040"/>
                          </a:solidFill>
                        </a:rPr>
                        <a:t> </a:t>
                      </a:r>
                      <a:endParaRPr lang="en-US" altLang="en-US" sz="1200">
                        <a:solidFill>
                          <a:srgbClr val="404040"/>
                        </a:solidFill>
                      </a:endParaRPr>
                    </a:p>
                  </a:txBody>
                  <a:tcPr marL="68580" marR="68580" marT="0" marB="0" vert="horz" anchor="ctr" anchorCtr="0">
                    <a:lnL w="3175">
                      <a:solidFill>
                        <a:srgbClr val="86A3A1"/>
                      </a:solidFill>
                      <a:prstDash val="dot"/>
                    </a:lnL>
                    <a:lnR w="19050" cap="rnd">
                      <a:solidFill>
                        <a:srgbClr val="86A3A1"/>
                      </a:solidFill>
                      <a:prstDash val="solid"/>
                    </a:lnR>
                    <a:lnT w="3175">
                      <a:solidFill>
                        <a:srgbClr val="86A3A1"/>
                      </a:solidFill>
                      <a:prstDash val="dot"/>
                    </a:lnT>
                    <a:lnB w="3175">
                      <a:solidFill>
                        <a:srgbClr val="86A3A1"/>
                      </a:solidFill>
                      <a:prstDash val="dot"/>
                    </a:lnB>
                    <a:solidFill>
                      <a:srgbClr val="FFFFFF"/>
                    </a:solidFill>
                  </a:tcPr>
                </a:tc>
              </a:tr>
              <a:tr h="353695">
                <a:tc vMerge="1">
                  <a:tcPr>
                    <a:lnL w="19050" cap="rnd">
                      <a:solidFill>
                        <a:srgbClr val="86A3A1"/>
                      </a:solidFill>
                      <a:prstDash val="solid"/>
                    </a:lnL>
                    <a:lnR w="3175">
                      <a:solidFill>
                        <a:srgbClr val="86A3A1"/>
                      </a:solidFill>
                      <a:prstDash val="dot"/>
                    </a:lnR>
                  </a:tcPr>
                </a:tc>
                <a:tc>
                  <a:txBody>
                    <a:bodyPr/>
                    <a:p>
                      <a:pPr indent="0">
                        <a:buNone/>
                      </a:pPr>
                      <a:r>
                        <a:rPr lang="en-US" sz="1200">
                          <a:solidFill>
                            <a:srgbClr val="404040"/>
                          </a:solidFill>
                        </a:rPr>
                        <a:t>卫生清理</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lgn="ctr">
                        <a:buNone/>
                      </a:pPr>
                      <a:r>
                        <a:rPr lang="en-US" sz="1200">
                          <a:solidFill>
                            <a:srgbClr val="404040"/>
                          </a:solidFill>
                        </a:rPr>
                        <a:t>5</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buNone/>
                      </a:pPr>
                      <a:r>
                        <a:rPr lang="en-US" sz="1200">
                          <a:solidFill>
                            <a:srgbClr val="404040"/>
                          </a:solidFill>
                        </a:rPr>
                        <a:t> </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buNone/>
                      </a:pPr>
                      <a:r>
                        <a:rPr lang="en-US" sz="1200">
                          <a:solidFill>
                            <a:srgbClr val="404040"/>
                          </a:solidFill>
                        </a:rPr>
                        <a:t> </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buNone/>
                      </a:pPr>
                      <a:r>
                        <a:rPr lang="en-US" sz="1200">
                          <a:solidFill>
                            <a:srgbClr val="404040"/>
                          </a:solidFill>
                        </a:rPr>
                        <a:t> </a:t>
                      </a:r>
                      <a:endParaRPr lang="en-US" altLang="en-US" sz="1200">
                        <a:solidFill>
                          <a:srgbClr val="404040"/>
                        </a:solidFill>
                      </a:endParaRPr>
                    </a:p>
                  </a:txBody>
                  <a:tcPr marL="68580" marR="68580" marT="0" marB="0" vert="horz" anchor="ctr" anchorCtr="0">
                    <a:lnL w="3175">
                      <a:solidFill>
                        <a:srgbClr val="86A3A1"/>
                      </a:solidFill>
                      <a:prstDash val="dot"/>
                    </a:lnL>
                    <a:lnR w="19050" cap="rnd">
                      <a:solidFill>
                        <a:srgbClr val="86A3A1"/>
                      </a:solidFill>
                      <a:prstDash val="solid"/>
                    </a:lnR>
                    <a:lnT w="3175">
                      <a:solidFill>
                        <a:srgbClr val="86A3A1"/>
                      </a:solidFill>
                      <a:prstDash val="dot"/>
                    </a:lnT>
                    <a:lnB w="3175">
                      <a:solidFill>
                        <a:srgbClr val="86A3A1"/>
                      </a:solidFill>
                      <a:prstDash val="dot"/>
                    </a:lnB>
                    <a:solidFill>
                      <a:srgbClr val="FFFFFF"/>
                    </a:solidFill>
                  </a:tcPr>
                </a:tc>
              </a:tr>
              <a:tr h="354965">
                <a:tc vMerge="1">
                  <a:tcPr>
                    <a:lnL w="19050" cap="rnd">
                      <a:solidFill>
                        <a:srgbClr val="86A3A1"/>
                      </a:solidFill>
                      <a:prstDash val="solid"/>
                    </a:lnL>
                    <a:lnR w="3175">
                      <a:solidFill>
                        <a:srgbClr val="86A3A1"/>
                      </a:solidFill>
                      <a:prstDash val="dot"/>
                    </a:lnR>
                    <a:lnB w="19050" cap="rnd">
                      <a:solidFill>
                        <a:srgbClr val="86A3A1"/>
                      </a:solidFill>
                      <a:prstDash val="solid"/>
                    </a:lnB>
                  </a:tcPr>
                </a:tc>
                <a:tc>
                  <a:txBody>
                    <a:bodyPr/>
                    <a:p>
                      <a:pPr indent="0">
                        <a:buNone/>
                      </a:pPr>
                      <a:r>
                        <a:rPr lang="en-US" sz="1200">
                          <a:solidFill>
                            <a:srgbClr val="404040"/>
                          </a:solidFill>
                        </a:rPr>
                        <a:t>安全检查</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19050" cap="rnd">
                      <a:solidFill>
                        <a:srgbClr val="86A3A1"/>
                      </a:solidFill>
                      <a:prstDash val="solid"/>
                    </a:lnB>
                    <a:solidFill>
                      <a:srgbClr val="FFFFFF"/>
                    </a:solidFill>
                  </a:tcPr>
                </a:tc>
                <a:tc>
                  <a:txBody>
                    <a:bodyPr/>
                    <a:p>
                      <a:pPr indent="0" algn="ctr">
                        <a:buNone/>
                      </a:pPr>
                      <a:r>
                        <a:rPr lang="en-US" sz="1200">
                          <a:solidFill>
                            <a:srgbClr val="404040"/>
                          </a:solidFill>
                        </a:rPr>
                        <a:t>10</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19050" cap="rnd">
                      <a:solidFill>
                        <a:srgbClr val="86A3A1"/>
                      </a:solidFill>
                      <a:prstDash val="solid"/>
                    </a:lnB>
                    <a:solidFill>
                      <a:srgbClr val="FFFFFF"/>
                    </a:solidFill>
                  </a:tcPr>
                </a:tc>
                <a:tc>
                  <a:txBody>
                    <a:bodyPr/>
                    <a:p>
                      <a:pPr indent="0">
                        <a:buNone/>
                      </a:pPr>
                      <a:r>
                        <a:rPr lang="en-US" sz="1200">
                          <a:solidFill>
                            <a:srgbClr val="404040"/>
                          </a:solidFill>
                        </a:rPr>
                        <a:t> </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19050" cap="rnd">
                      <a:solidFill>
                        <a:srgbClr val="86A3A1"/>
                      </a:solidFill>
                      <a:prstDash val="solid"/>
                    </a:lnB>
                    <a:solidFill>
                      <a:srgbClr val="FFFFFF"/>
                    </a:solidFill>
                  </a:tcPr>
                </a:tc>
                <a:tc>
                  <a:txBody>
                    <a:bodyPr/>
                    <a:p>
                      <a:pPr indent="0">
                        <a:buNone/>
                      </a:pPr>
                      <a:r>
                        <a:rPr lang="en-US" sz="1200">
                          <a:solidFill>
                            <a:srgbClr val="404040"/>
                          </a:solidFill>
                        </a:rPr>
                        <a:t> </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19050" cap="rnd">
                      <a:solidFill>
                        <a:srgbClr val="86A3A1"/>
                      </a:solidFill>
                      <a:prstDash val="solid"/>
                    </a:lnB>
                    <a:solidFill>
                      <a:srgbClr val="FFFFFF"/>
                    </a:solidFill>
                  </a:tcPr>
                </a:tc>
                <a:tc>
                  <a:txBody>
                    <a:bodyPr/>
                    <a:p>
                      <a:pPr indent="0">
                        <a:buNone/>
                      </a:pPr>
                      <a:endParaRPr lang="en-US" altLang="en-US" sz="1200">
                        <a:solidFill>
                          <a:srgbClr val="404040"/>
                        </a:solidFill>
                      </a:endParaRPr>
                    </a:p>
                  </a:txBody>
                  <a:tcPr marL="68580" marR="68580" marT="0" marB="0" vert="horz" anchor="ctr" anchorCtr="0">
                    <a:lnL w="3175">
                      <a:solidFill>
                        <a:srgbClr val="86A3A1"/>
                      </a:solidFill>
                      <a:prstDash val="dot"/>
                    </a:lnL>
                    <a:lnR w="19050" cap="rnd">
                      <a:solidFill>
                        <a:srgbClr val="86A3A1"/>
                      </a:solidFill>
                      <a:prstDash val="solid"/>
                    </a:lnR>
                    <a:lnT w="3175">
                      <a:solidFill>
                        <a:srgbClr val="86A3A1"/>
                      </a:solidFill>
                      <a:prstDash val="dot"/>
                    </a:lnT>
                    <a:lnB w="19050" cap="rnd">
                      <a:solidFill>
                        <a:srgbClr val="86A3A1"/>
                      </a:solidFill>
                      <a:prstDash val="solid"/>
                    </a:lnB>
                    <a:solidFill>
                      <a:srgbClr val="FFFFFF"/>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10" advTm="0">
        <p:fade/>
      </p:transition>
    </mc:Choice>
    <mc:Fallback>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8" name="矩形 7"/>
          <p:cNvSpPr/>
          <p:nvPr/>
        </p:nvSpPr>
        <p:spPr>
          <a:xfrm>
            <a:off x="464949" y="479812"/>
            <a:ext cx="11112285" cy="58893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任务描述    1.能够独任务描述    1.能够独立根据不同的美甲造型能够选择适合的美甲工具；</a:t>
            </a:r>
            <a:endParaRPr lang="zh-CN" altLang="en-US"/>
          </a:p>
          <a:p>
            <a:pPr algn="ctr"/>
            <a:r>
              <a:rPr lang="zh-CN" altLang="en-US"/>
              <a:t>教师2.能够独立正确应用美甲产品与工具，并掌握其使用技巧；</a:t>
            </a:r>
            <a:endParaRPr lang="zh-CN" altLang="en-US"/>
          </a:p>
          <a:p>
            <a:pPr algn="ctr"/>
            <a:r>
              <a:rPr lang="zh-CN" altLang="en-US"/>
              <a:t>3.了解美甲环境卫生的要求；</a:t>
            </a:r>
            <a:endParaRPr lang="zh-CN" altLang="en-US"/>
          </a:p>
          <a:p>
            <a:pPr algn="ctr"/>
            <a:r>
              <a:rPr lang="zh-CN" altLang="en-US"/>
              <a:t>4.能够掌握美甲工具及产品的消毒工作。</a:t>
            </a:r>
            <a:endParaRPr lang="zh-CN" altLang="en-US"/>
          </a:p>
          <a:p>
            <a:pPr algn="ctr"/>
            <a:r>
              <a:rPr lang="zh-CN" altLang="en-US"/>
              <a:t>技能要求    1.具有选择美甲工具的判断能力；</a:t>
            </a:r>
            <a:endParaRPr lang="zh-CN" altLang="en-US"/>
          </a:p>
          <a:p>
            <a:pPr algn="ctr"/>
            <a:r>
              <a:rPr lang="zh-CN" altLang="en-US"/>
              <a:t>2.能够熟练掌握美甲工具的应用技巧；</a:t>
            </a:r>
            <a:endParaRPr lang="zh-CN" altLang="en-US"/>
          </a:p>
          <a:p>
            <a:pPr algn="ctr"/>
            <a:r>
              <a:rPr lang="zh-CN" altLang="en-US"/>
              <a:t>3.能够独立完成美甲工具及产品的消毒。立根据不同的美甲造型能够选择适合      </a:t>
            </a:r>
            <a:endParaRPr lang="zh-CN" altLang="en-US"/>
          </a:p>
          <a:p>
            <a:pPr algn="ctr"/>
            <a:r>
              <a:rPr lang="zh-CN" altLang="en-US"/>
              <a:t>图1-2-1-1酒精     图1-2-1-2清洁啫喱水    图1-2-1-3碘酒的美甲工具；</a:t>
            </a:r>
            <a:endParaRPr lang="zh-CN" altLang="en-US"/>
          </a:p>
          <a:p>
            <a:pPr algn="ctr"/>
            <a:r>
              <a:rPr lang="zh-CN" altLang="en-US"/>
              <a:t>2.能够独立正确应用美甲产品与工具，并掌握其使用技巧；</a:t>
            </a:r>
            <a:endParaRPr lang="zh-CN" altLang="en-US"/>
          </a:p>
          <a:p>
            <a:pPr algn="ctr"/>
            <a:r>
              <a:rPr lang="zh-CN" altLang="en-US"/>
              <a:t>3.了解美甲环境卫生的要求；</a:t>
            </a:r>
            <a:endParaRPr lang="zh-CN" altLang="en-US"/>
          </a:p>
          <a:p>
            <a:pPr algn="ctr"/>
            <a:r>
              <a:rPr lang="zh-CN" altLang="en-US"/>
              <a:t>4.能够掌握美甲工具及产品的消毒工作。</a:t>
            </a:r>
            <a:endParaRPr lang="zh-CN" altLang="en-US"/>
          </a:p>
          <a:p>
            <a:pPr algn="ctr"/>
            <a:r>
              <a:rPr lang="zh-CN" altLang="en-US"/>
              <a:t>技能要求    1.具有选择美甲工具的判断能力；</a:t>
            </a:r>
            <a:endParaRPr lang="zh-CN" altLang="en-US"/>
          </a:p>
          <a:p>
            <a:pPr algn="ctr"/>
            <a:r>
              <a:rPr lang="zh-CN" altLang="en-US"/>
              <a:t>2.能够熟练掌握美甲工具的应用技巧；</a:t>
            </a:r>
            <a:endParaRPr lang="zh-CN" altLang="en-US"/>
          </a:p>
          <a:p>
            <a:pPr algn="ctr"/>
            <a:r>
              <a:rPr lang="zh-CN" altLang="en-US"/>
              <a:t>3.能够独立完成美甲工具及产品的消毒。</a:t>
            </a:r>
            <a:endParaRPr lang="zh-CN" altLang="en-US"/>
          </a:p>
        </p:txBody>
      </p:sp>
      <p:sp>
        <p:nvSpPr>
          <p:cNvPr id="18" name="矩形 17"/>
          <p:cNvSpPr/>
          <p:nvPr/>
        </p:nvSpPr>
        <p:spPr>
          <a:xfrm>
            <a:off x="586105" y="600710"/>
            <a:ext cx="4436745" cy="488315"/>
          </a:xfrm>
          <a:prstGeom prst="rect">
            <a:avLst/>
          </a:prstGeom>
        </p:spPr>
        <p:txBody>
          <a:bodyPr wrap="square">
            <a:noAutofit/>
            <a:scene3d>
              <a:camera prst="orthographicFront"/>
              <a:lightRig rig="threePt" dir="t"/>
            </a:scene3d>
            <a:sp3d contourW="12700"/>
          </a:bodyPr>
          <a:lstStyle/>
          <a:p>
            <a:pPr>
              <a:lnSpc>
                <a:spcPct val="120000"/>
              </a:lnSpc>
            </a:pPr>
            <a:r>
              <a:rPr lang="en-US" altLang="zh-CN" sz="3600" b="1" dirty="0" smtClean="0">
                <a:solidFill>
                  <a:srgbClr val="3A88A2"/>
                </a:solidFill>
                <a:latin typeface="Century Gothic" panose="020B0502020202020204" pitchFamily="34" charset="0"/>
              </a:rPr>
              <a:t>5.</a:t>
            </a:r>
            <a:r>
              <a:rPr lang="zh-CN" altLang="en-US" sz="3600" b="1" dirty="0" smtClean="0">
                <a:solidFill>
                  <a:srgbClr val="3A88A2"/>
                </a:solidFill>
                <a:latin typeface="Century Gothic" panose="020B0502020202020204" pitchFamily="34" charset="0"/>
              </a:rPr>
              <a:t>学生练习</a:t>
            </a:r>
            <a:endParaRPr lang="zh-CN" altLang="en-US" sz="3600" b="1" dirty="0" smtClean="0">
              <a:solidFill>
                <a:srgbClr val="3A88A2"/>
              </a:solidFill>
              <a:latin typeface="Century Gothic" panose="020B0502020202020204" pitchFamily="34" charset="0"/>
            </a:endParaRPr>
          </a:p>
        </p:txBody>
      </p:sp>
      <p:graphicFrame>
        <p:nvGraphicFramePr>
          <p:cNvPr id="3" name="表格 2"/>
          <p:cNvGraphicFramePr/>
          <p:nvPr>
            <p:custDataLst>
              <p:tags r:id="rId2"/>
            </p:custDataLst>
          </p:nvPr>
        </p:nvGraphicFramePr>
        <p:xfrm>
          <a:off x="1659255" y="1297940"/>
          <a:ext cx="8189595" cy="4758690"/>
        </p:xfrm>
        <a:graphic>
          <a:graphicData uri="http://schemas.openxmlformats.org/drawingml/2006/table">
            <a:tbl>
              <a:tblPr/>
              <a:tblGrid>
                <a:gridCol w="1023620"/>
                <a:gridCol w="5372100"/>
                <a:gridCol w="1793875"/>
              </a:tblGrid>
              <a:tr h="259080">
                <a:tc rowSpan="2" gridSpan="2">
                  <a:txBody>
                    <a:bodyPr/>
                    <a:p>
                      <a:pPr indent="0" algn="ctr">
                        <a:buNone/>
                      </a:pPr>
                      <a:r>
                        <a:rPr lang="en-US" sz="1200">
                          <a:solidFill>
                            <a:srgbClr val="FFFFFF"/>
                          </a:solidFill>
                        </a:rPr>
                        <a:t>评价标准</a:t>
                      </a:r>
                      <a:endParaRPr lang="en-US" altLang="en-US" sz="1200">
                        <a:solidFill>
                          <a:srgbClr val="FFFFFF"/>
                        </a:solidFill>
                      </a:endParaRPr>
                    </a:p>
                  </a:txBody>
                  <a:tcPr marL="68580" marR="68580" marT="0" marB="0" vert="horz" anchor="ctr" anchorCtr="0">
                    <a:lnL w="19050" cap="rnd">
                      <a:solidFill>
                        <a:srgbClr val="86A3A1"/>
                      </a:solidFill>
                      <a:prstDash val="solid"/>
                    </a:lnL>
                    <a:lnR w="3175">
                      <a:solidFill>
                        <a:srgbClr val="FFFFFF"/>
                      </a:solidFill>
                      <a:prstDash val="dot"/>
                    </a:lnR>
                    <a:lnT w="19050" cap="rnd">
                      <a:solidFill>
                        <a:srgbClr val="86A3A1"/>
                      </a:solidFill>
                      <a:prstDash val="solid"/>
                    </a:lnT>
                    <a:lnB w="19050">
                      <a:solidFill>
                        <a:srgbClr val="86A3A1"/>
                      </a:solidFill>
                      <a:prstDash val="solid"/>
                    </a:lnB>
                    <a:solidFill>
                      <a:srgbClr val="86A3A1"/>
                    </a:solidFill>
                  </a:tcPr>
                </a:tc>
                <a:tc rowSpan="2" hMerge="1">
                  <a:tcPr>
                    <a:lnR w="3175">
                      <a:solidFill>
                        <a:srgbClr val="FFFFFF"/>
                      </a:solidFill>
                      <a:prstDash val="dot"/>
                    </a:lnR>
                    <a:lnT w="19050" cap="rnd">
                      <a:solidFill>
                        <a:srgbClr val="86A3A1"/>
                      </a:solidFill>
                      <a:prstDash val="solid"/>
                    </a:lnT>
                  </a:tcPr>
                </a:tc>
                <a:tc>
                  <a:txBody>
                    <a:bodyPr/>
                    <a:p>
                      <a:pPr indent="0" algn="ctr">
                        <a:buNone/>
                      </a:pPr>
                      <a:r>
                        <a:rPr lang="en-US" sz="1200">
                          <a:solidFill>
                            <a:srgbClr val="FFFFFF"/>
                          </a:solidFill>
                        </a:rPr>
                        <a:t>得分</a:t>
                      </a:r>
                      <a:endParaRPr lang="en-US" altLang="en-US" sz="1200">
                        <a:solidFill>
                          <a:srgbClr val="FFFFFF"/>
                        </a:solidFill>
                      </a:endParaRPr>
                    </a:p>
                  </a:txBody>
                  <a:tcPr marL="68580" marR="68580" marT="0" marB="0" vert="horz" anchor="ctr" anchorCtr="0">
                    <a:lnL w="3175">
                      <a:solidFill>
                        <a:srgbClr val="FFFFFF"/>
                      </a:solidFill>
                      <a:prstDash val="dot"/>
                    </a:lnL>
                    <a:lnR w="19050" cap="rnd">
                      <a:solidFill>
                        <a:srgbClr val="86A3A1"/>
                      </a:solidFill>
                      <a:prstDash val="solid"/>
                    </a:lnR>
                    <a:lnT w="19050" cap="rnd">
                      <a:solidFill>
                        <a:srgbClr val="86A3A1"/>
                      </a:solidFill>
                      <a:prstDash val="solid"/>
                    </a:lnT>
                    <a:lnB w="3175" cap="rnd">
                      <a:solidFill>
                        <a:srgbClr val="FFFFFF"/>
                      </a:solidFill>
                      <a:prstDash val="dot"/>
                    </a:lnB>
                    <a:solidFill>
                      <a:srgbClr val="86A3A1"/>
                    </a:solidFill>
                  </a:tcPr>
                </a:tc>
              </a:tr>
              <a:tr h="183515">
                <a:tc vMerge="1" gridSpan="2">
                  <a:tcPr>
                    <a:lnL w="19050" cap="rnd">
                      <a:solidFill>
                        <a:srgbClr val="86A3A1"/>
                      </a:solidFill>
                      <a:prstDash val="solid"/>
                    </a:lnL>
                    <a:lnB w="19050" cap="rnd">
                      <a:solidFill>
                        <a:srgbClr val="86A3A1"/>
                      </a:solidFill>
                      <a:prstDash val="solid"/>
                    </a:lnB>
                  </a:tcPr>
                </a:tc>
                <a:tc vMerge="1" hMerge="1">
                  <a:tcPr>
                    <a:lnR w="3175">
                      <a:solidFill>
                        <a:srgbClr val="FFFFFF"/>
                      </a:solidFill>
                      <a:prstDash val="dot"/>
                    </a:lnR>
                    <a:lnB w="19050" cap="rnd">
                      <a:solidFill>
                        <a:srgbClr val="86A3A1"/>
                      </a:solidFill>
                      <a:prstDash val="solid"/>
                    </a:lnB>
                  </a:tcPr>
                </a:tc>
                <a:tc>
                  <a:txBody>
                    <a:bodyPr/>
                    <a:p>
                      <a:pPr indent="0" algn="ctr">
                        <a:buNone/>
                      </a:pPr>
                      <a:r>
                        <a:rPr lang="en-US" sz="1200">
                          <a:solidFill>
                            <a:srgbClr val="FFFFFF"/>
                          </a:solidFill>
                        </a:rPr>
                        <a:t>分值</a:t>
                      </a:r>
                      <a:endParaRPr lang="en-US" altLang="en-US" sz="1200">
                        <a:solidFill>
                          <a:srgbClr val="FFFFFF"/>
                        </a:solidFill>
                      </a:endParaRPr>
                    </a:p>
                  </a:txBody>
                  <a:tcPr marL="68580" marR="68580" marT="0" marB="0" vert="horz" anchor="ctr" anchorCtr="0">
                    <a:lnL w="3175">
                      <a:solidFill>
                        <a:srgbClr val="FFFFFF"/>
                      </a:solidFill>
                      <a:prstDash val="dot"/>
                    </a:lnL>
                    <a:lnR w="19050" cap="rnd">
                      <a:solidFill>
                        <a:srgbClr val="86A3A1"/>
                      </a:solidFill>
                      <a:prstDash val="solid"/>
                    </a:lnR>
                    <a:lnT w="3175">
                      <a:solidFill>
                        <a:srgbClr val="FFFFFF"/>
                      </a:solidFill>
                      <a:prstDash val="dot"/>
                    </a:lnT>
                    <a:lnB w="19050">
                      <a:solidFill>
                        <a:srgbClr val="86A3A1"/>
                      </a:solidFill>
                      <a:prstDash val="solid"/>
                    </a:lnB>
                    <a:solidFill>
                      <a:srgbClr val="86A3A1"/>
                    </a:solidFill>
                  </a:tcPr>
                </a:tc>
              </a:tr>
              <a:tr h="344170">
                <a:tc rowSpan="3">
                  <a:txBody>
                    <a:bodyPr/>
                    <a:p>
                      <a:pPr indent="0">
                        <a:buNone/>
                      </a:pPr>
                      <a:r>
                        <a:rPr lang="en-US" sz="1200">
                          <a:solidFill>
                            <a:srgbClr val="404040"/>
                          </a:solidFill>
                        </a:rPr>
                        <a:t> 准备工作 </a:t>
                      </a:r>
                      <a:endParaRPr lang="en-US" altLang="en-US" sz="1200">
                        <a:solidFill>
                          <a:srgbClr val="404040"/>
                        </a:solidFill>
                      </a:endParaRPr>
                    </a:p>
                  </a:txBody>
                  <a:tcPr marL="68580" marR="68580" marT="0" marB="0" vert="horz" anchor="ctr" anchorCtr="0">
                    <a:lnL w="19050" cap="rnd">
                      <a:solidFill>
                        <a:srgbClr val="86A3A1"/>
                      </a:solidFill>
                      <a:prstDash val="solid"/>
                    </a:lnL>
                    <a:lnR w="3175">
                      <a:solidFill>
                        <a:srgbClr val="86A3A1"/>
                      </a:solidFill>
                      <a:prstDash val="dot"/>
                    </a:lnR>
                    <a:lnT w="19050">
                      <a:solidFill>
                        <a:srgbClr val="86A3A1"/>
                      </a:solidFill>
                      <a:prstDash val="solid"/>
                    </a:lnT>
                    <a:lnB w="3175">
                      <a:solidFill>
                        <a:srgbClr val="86A3A1"/>
                      </a:solidFill>
                      <a:prstDash val="dot"/>
                    </a:lnB>
                    <a:solidFill>
                      <a:srgbClr val="FFFFFF"/>
                    </a:solidFill>
                  </a:tcPr>
                </a:tc>
                <a:tc>
                  <a:txBody>
                    <a:bodyPr/>
                    <a:p>
                      <a:pPr indent="0">
                        <a:buNone/>
                      </a:pPr>
                      <a:r>
                        <a:rPr lang="en-US" sz="1200">
                          <a:solidFill>
                            <a:srgbClr val="404040"/>
                          </a:solidFill>
                        </a:rPr>
                        <a:t>准备物品是否齐全</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19050">
                      <a:solidFill>
                        <a:srgbClr val="86A3A1"/>
                      </a:solidFill>
                      <a:prstDash val="solid"/>
                    </a:lnT>
                    <a:lnB w="3175">
                      <a:solidFill>
                        <a:srgbClr val="86A3A1"/>
                      </a:solidFill>
                      <a:prstDash val="dot"/>
                    </a:lnB>
                    <a:solidFill>
                      <a:srgbClr val="FFFFFF"/>
                    </a:solidFill>
                  </a:tcPr>
                </a:tc>
                <a:tc>
                  <a:txBody>
                    <a:bodyPr/>
                    <a:p>
                      <a:pPr indent="0" algn="ctr">
                        <a:buNone/>
                      </a:pPr>
                      <a:r>
                        <a:rPr lang="en-US" sz="1200">
                          <a:solidFill>
                            <a:srgbClr val="404040"/>
                          </a:solidFill>
                        </a:rPr>
                        <a:t>10</a:t>
                      </a:r>
                      <a:endParaRPr lang="en-US" altLang="en-US" sz="1200">
                        <a:solidFill>
                          <a:srgbClr val="404040"/>
                        </a:solidFill>
                      </a:endParaRPr>
                    </a:p>
                  </a:txBody>
                  <a:tcPr marL="68580" marR="68580" marT="0" marB="0" vert="horz" anchor="ctr" anchorCtr="0">
                    <a:lnL w="3175">
                      <a:solidFill>
                        <a:srgbClr val="86A3A1"/>
                      </a:solidFill>
                      <a:prstDash val="dot"/>
                    </a:lnL>
                    <a:lnR w="19050" cap="rnd">
                      <a:solidFill>
                        <a:srgbClr val="86A3A1"/>
                      </a:solidFill>
                      <a:prstDash val="solid"/>
                    </a:lnR>
                    <a:lnT w="19050">
                      <a:solidFill>
                        <a:srgbClr val="86A3A1"/>
                      </a:solidFill>
                      <a:prstDash val="solid"/>
                    </a:lnT>
                    <a:lnB w="3175">
                      <a:solidFill>
                        <a:srgbClr val="86A3A1"/>
                      </a:solidFill>
                      <a:prstDash val="dot"/>
                    </a:lnB>
                    <a:solidFill>
                      <a:srgbClr val="FFFFFF"/>
                    </a:solidFill>
                  </a:tcPr>
                </a:tc>
              </a:tr>
              <a:tr h="288925">
                <a:tc vMerge="1">
                  <a:tcPr>
                    <a:lnL w="19050" cap="rnd">
                      <a:solidFill>
                        <a:srgbClr val="86A3A1"/>
                      </a:solidFill>
                      <a:prstDash val="solid"/>
                    </a:lnL>
                    <a:lnR w="3175">
                      <a:solidFill>
                        <a:srgbClr val="86A3A1"/>
                      </a:solidFill>
                      <a:prstDash val="dot"/>
                    </a:lnR>
                  </a:tcPr>
                </a:tc>
                <a:tc>
                  <a:txBody>
                    <a:bodyPr/>
                    <a:p>
                      <a:pPr indent="0">
                        <a:buNone/>
                      </a:pPr>
                      <a:r>
                        <a:rPr lang="en-US" sz="1200">
                          <a:solidFill>
                            <a:srgbClr val="404040"/>
                          </a:solidFill>
                        </a:rPr>
                        <a:t>准备物品是否干净整洁</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lgn="ctr">
                        <a:buNone/>
                      </a:pPr>
                      <a:r>
                        <a:rPr lang="en-US" sz="1200">
                          <a:solidFill>
                            <a:srgbClr val="404040"/>
                          </a:solidFill>
                        </a:rPr>
                        <a:t>5</a:t>
                      </a:r>
                      <a:endParaRPr lang="en-US" altLang="en-US" sz="1200">
                        <a:solidFill>
                          <a:srgbClr val="404040"/>
                        </a:solidFill>
                      </a:endParaRPr>
                    </a:p>
                  </a:txBody>
                  <a:tcPr marL="68580" marR="68580" marT="0" marB="0" vert="horz" anchor="ctr" anchorCtr="0">
                    <a:lnL w="3175">
                      <a:solidFill>
                        <a:srgbClr val="86A3A1"/>
                      </a:solidFill>
                      <a:prstDash val="dot"/>
                    </a:lnL>
                    <a:lnR w="19050" cap="rnd">
                      <a:solidFill>
                        <a:srgbClr val="86A3A1"/>
                      </a:solidFill>
                      <a:prstDash val="solid"/>
                    </a:lnR>
                    <a:lnT w="3175">
                      <a:solidFill>
                        <a:srgbClr val="86A3A1"/>
                      </a:solidFill>
                      <a:prstDash val="dot"/>
                    </a:lnT>
                    <a:lnB w="3175">
                      <a:solidFill>
                        <a:srgbClr val="86A3A1"/>
                      </a:solidFill>
                      <a:prstDash val="dot"/>
                    </a:lnB>
                    <a:solidFill>
                      <a:srgbClr val="FFFFFF"/>
                    </a:solidFill>
                  </a:tcPr>
                </a:tc>
              </a:tr>
              <a:tr h="370840">
                <a:tc vMerge="1">
                  <a:tcPr>
                    <a:lnL w="19050" cap="rnd">
                      <a:solidFill>
                        <a:srgbClr val="86A3A1"/>
                      </a:solidFill>
                      <a:prstDash val="solid"/>
                    </a:lnL>
                    <a:lnR w="3175">
                      <a:solidFill>
                        <a:srgbClr val="86A3A1"/>
                      </a:solidFill>
                      <a:prstDash val="dot"/>
                    </a:lnR>
                    <a:lnB w="3175">
                      <a:solidFill>
                        <a:srgbClr val="86A3A1"/>
                      </a:solidFill>
                      <a:prstDash val="dot"/>
                    </a:lnB>
                  </a:tcPr>
                </a:tc>
                <a:tc>
                  <a:txBody>
                    <a:bodyPr/>
                    <a:p>
                      <a:pPr indent="0">
                        <a:buNone/>
                      </a:pPr>
                      <a:r>
                        <a:rPr lang="en-US" sz="1200">
                          <a:solidFill>
                            <a:srgbClr val="404040"/>
                          </a:solidFill>
                        </a:rPr>
                        <a:t>操作者仪容仪表（头发整齐、是否穿着实训服和佩戴工牌）</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lgn="ctr">
                        <a:buNone/>
                      </a:pPr>
                      <a:r>
                        <a:rPr lang="en-US" sz="1200">
                          <a:solidFill>
                            <a:srgbClr val="404040"/>
                          </a:solidFill>
                        </a:rPr>
                        <a:t>10</a:t>
                      </a:r>
                      <a:endParaRPr lang="en-US" altLang="en-US" sz="1200">
                        <a:solidFill>
                          <a:srgbClr val="404040"/>
                        </a:solidFill>
                      </a:endParaRPr>
                    </a:p>
                  </a:txBody>
                  <a:tcPr marL="68580" marR="68580" marT="0" marB="0" vert="horz" anchor="ctr" anchorCtr="0">
                    <a:lnL w="3175">
                      <a:solidFill>
                        <a:srgbClr val="86A3A1"/>
                      </a:solidFill>
                      <a:prstDash val="dot"/>
                    </a:lnL>
                    <a:lnR w="19050" cap="rnd">
                      <a:solidFill>
                        <a:srgbClr val="86A3A1"/>
                      </a:solidFill>
                      <a:prstDash val="solid"/>
                    </a:lnR>
                    <a:lnT w="3175">
                      <a:solidFill>
                        <a:srgbClr val="86A3A1"/>
                      </a:solidFill>
                      <a:prstDash val="dot"/>
                    </a:lnT>
                    <a:lnB w="3175">
                      <a:solidFill>
                        <a:srgbClr val="86A3A1"/>
                      </a:solidFill>
                      <a:prstDash val="dot"/>
                    </a:lnB>
                    <a:solidFill>
                      <a:srgbClr val="FFFFFF"/>
                    </a:solidFill>
                  </a:tcPr>
                </a:tc>
              </a:tr>
              <a:tr h="367030">
                <a:tc>
                  <a:txBody>
                    <a:bodyPr/>
                    <a:p>
                      <a:pPr indent="0">
                        <a:buNone/>
                      </a:pPr>
                      <a:r>
                        <a:rPr lang="en-US" sz="1200">
                          <a:solidFill>
                            <a:srgbClr val="404040"/>
                          </a:solidFill>
                        </a:rPr>
                        <a:t>时间限制</a:t>
                      </a:r>
                      <a:endParaRPr lang="en-US" altLang="en-US" sz="1200">
                        <a:solidFill>
                          <a:srgbClr val="404040"/>
                        </a:solidFill>
                      </a:endParaRPr>
                    </a:p>
                  </a:txBody>
                  <a:tcPr marL="68580" marR="68580" marT="0" marB="0" vert="horz" anchor="ctr" anchorCtr="0">
                    <a:lnL w="19050" cap="rnd">
                      <a:solidFill>
                        <a:srgbClr val="86A3A1"/>
                      </a:solidFill>
                      <a:prstDash val="solid"/>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buNone/>
                      </a:pPr>
                      <a:r>
                        <a:rPr lang="en-US" sz="1200">
                          <a:solidFill>
                            <a:srgbClr val="404040"/>
                          </a:solidFill>
                        </a:rPr>
                        <a:t>是否在规定时间内完成此任务</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lgn="ctr">
                        <a:buNone/>
                      </a:pPr>
                      <a:r>
                        <a:rPr lang="en-US" sz="1200">
                          <a:solidFill>
                            <a:srgbClr val="404040"/>
                          </a:solidFill>
                        </a:rPr>
                        <a:t>10</a:t>
                      </a:r>
                      <a:endParaRPr lang="en-US" altLang="en-US" sz="1200">
                        <a:solidFill>
                          <a:srgbClr val="404040"/>
                        </a:solidFill>
                      </a:endParaRPr>
                    </a:p>
                  </a:txBody>
                  <a:tcPr marL="68580" marR="68580" marT="0" marB="0" vert="horz" anchor="ctr" anchorCtr="0">
                    <a:lnL w="3175">
                      <a:solidFill>
                        <a:srgbClr val="86A3A1"/>
                      </a:solidFill>
                      <a:prstDash val="dot"/>
                    </a:lnL>
                    <a:lnR w="19050" cap="rnd">
                      <a:solidFill>
                        <a:srgbClr val="86A3A1"/>
                      </a:solidFill>
                      <a:prstDash val="solid"/>
                    </a:lnR>
                    <a:lnT w="3175">
                      <a:solidFill>
                        <a:srgbClr val="86A3A1"/>
                      </a:solidFill>
                      <a:prstDash val="dot"/>
                    </a:lnT>
                    <a:lnB w="3175">
                      <a:solidFill>
                        <a:srgbClr val="86A3A1"/>
                      </a:solidFill>
                      <a:prstDash val="dot"/>
                    </a:lnB>
                    <a:solidFill>
                      <a:srgbClr val="FFFFFF"/>
                    </a:solidFill>
                  </a:tcPr>
                </a:tc>
              </a:tr>
              <a:tr h="370205">
                <a:tc>
                  <a:txBody>
                    <a:bodyPr/>
                    <a:p>
                      <a:pPr indent="0">
                        <a:buNone/>
                      </a:pPr>
                      <a:r>
                        <a:rPr lang="en-US" sz="1200">
                          <a:solidFill>
                            <a:srgbClr val="404040"/>
                          </a:solidFill>
                        </a:rPr>
                        <a:t>礼仪素养</a:t>
                      </a:r>
                      <a:endParaRPr lang="en-US" altLang="en-US" sz="1200">
                        <a:solidFill>
                          <a:srgbClr val="404040"/>
                        </a:solidFill>
                      </a:endParaRPr>
                    </a:p>
                  </a:txBody>
                  <a:tcPr marL="68580" marR="68580" marT="0" marB="0" vert="horz" anchor="ctr" anchorCtr="0">
                    <a:lnL w="19050" cap="rnd">
                      <a:solidFill>
                        <a:srgbClr val="86A3A1"/>
                      </a:solidFill>
                      <a:prstDash val="solid"/>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buNone/>
                      </a:pPr>
                      <a:r>
                        <a:rPr lang="en-US" sz="1200">
                          <a:solidFill>
                            <a:srgbClr val="404040"/>
                          </a:solidFill>
                        </a:rPr>
                        <a:t>在操作中与顾客是否交流顺畅，动作规范轻揉、美甲台物品是否整洁</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lgn="ctr">
                        <a:buNone/>
                      </a:pPr>
                      <a:r>
                        <a:rPr lang="en-US" sz="1200">
                          <a:solidFill>
                            <a:srgbClr val="404040"/>
                          </a:solidFill>
                        </a:rPr>
                        <a:t>5</a:t>
                      </a:r>
                      <a:endParaRPr lang="en-US" altLang="en-US" sz="1200">
                        <a:solidFill>
                          <a:srgbClr val="404040"/>
                        </a:solidFill>
                      </a:endParaRPr>
                    </a:p>
                  </a:txBody>
                  <a:tcPr marL="68580" marR="68580" marT="0" marB="0" vert="horz" anchor="ctr" anchorCtr="0">
                    <a:lnL w="3175">
                      <a:solidFill>
                        <a:srgbClr val="86A3A1"/>
                      </a:solidFill>
                      <a:prstDash val="dot"/>
                    </a:lnL>
                    <a:lnR w="19050" cap="rnd">
                      <a:solidFill>
                        <a:srgbClr val="86A3A1"/>
                      </a:solidFill>
                      <a:prstDash val="solid"/>
                    </a:lnR>
                    <a:lnT w="3175">
                      <a:solidFill>
                        <a:srgbClr val="86A3A1"/>
                      </a:solidFill>
                      <a:prstDash val="dot"/>
                    </a:lnT>
                    <a:lnB w="3175">
                      <a:solidFill>
                        <a:srgbClr val="86A3A1"/>
                      </a:solidFill>
                      <a:prstDash val="dot"/>
                    </a:lnB>
                    <a:solidFill>
                      <a:srgbClr val="FFFFFF"/>
                    </a:solidFill>
                  </a:tcPr>
                </a:tc>
              </a:tr>
              <a:tr h="302895">
                <a:tc rowSpan="4">
                  <a:txBody>
                    <a:bodyPr/>
                    <a:p>
                      <a:pPr indent="0">
                        <a:buNone/>
                      </a:pPr>
                      <a:r>
                        <a:rPr lang="en-US" sz="1200">
                          <a:solidFill>
                            <a:srgbClr val="404040"/>
                          </a:solidFill>
                        </a:rPr>
                        <a:t>技能操作</a:t>
                      </a:r>
                      <a:endParaRPr lang="en-US" altLang="en-US" sz="1200">
                        <a:solidFill>
                          <a:srgbClr val="404040"/>
                        </a:solidFill>
                      </a:endParaRPr>
                    </a:p>
                  </a:txBody>
                  <a:tcPr marL="68580" marR="68580" marT="0" marB="0" vert="horz" anchor="ctr" anchorCtr="0">
                    <a:lnL w="19050" cap="rnd">
                      <a:solidFill>
                        <a:srgbClr val="86A3A1"/>
                      </a:solidFill>
                      <a:prstDash val="solid"/>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buNone/>
                      </a:pPr>
                      <a:r>
                        <a:rPr lang="en-US" sz="1200">
                          <a:solidFill>
                            <a:srgbClr val="404040"/>
                          </a:solidFill>
                        </a:rPr>
                        <a:t>按摩手法是否正确</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lgn="ctr">
                        <a:buNone/>
                      </a:pPr>
                      <a:r>
                        <a:rPr lang="en-US" sz="1200">
                          <a:solidFill>
                            <a:srgbClr val="404040"/>
                          </a:solidFill>
                        </a:rPr>
                        <a:t>10</a:t>
                      </a:r>
                      <a:endParaRPr lang="en-US" altLang="en-US" sz="1200">
                        <a:solidFill>
                          <a:srgbClr val="404040"/>
                        </a:solidFill>
                      </a:endParaRPr>
                    </a:p>
                  </a:txBody>
                  <a:tcPr marL="68580" marR="68580" marT="0" marB="0" vert="horz" anchor="ctr" anchorCtr="0">
                    <a:lnL w="3175">
                      <a:solidFill>
                        <a:srgbClr val="86A3A1"/>
                      </a:solidFill>
                      <a:prstDash val="dot"/>
                    </a:lnL>
                    <a:lnR w="19050" cap="rnd">
                      <a:solidFill>
                        <a:srgbClr val="86A3A1"/>
                      </a:solidFill>
                      <a:prstDash val="solid"/>
                    </a:lnR>
                    <a:lnT w="3175">
                      <a:solidFill>
                        <a:srgbClr val="86A3A1"/>
                      </a:solidFill>
                      <a:prstDash val="dot"/>
                    </a:lnT>
                    <a:lnB w="3175">
                      <a:solidFill>
                        <a:srgbClr val="86A3A1"/>
                      </a:solidFill>
                      <a:prstDash val="dot"/>
                    </a:lnB>
                    <a:solidFill>
                      <a:srgbClr val="FFFFFF"/>
                    </a:solidFill>
                  </a:tcPr>
                </a:tc>
              </a:tr>
              <a:tr h="406400">
                <a:tc vMerge="1">
                  <a:tcPr>
                    <a:lnL w="19050" cap="rnd">
                      <a:solidFill>
                        <a:srgbClr val="86A3A1"/>
                      </a:solidFill>
                      <a:prstDash val="solid"/>
                    </a:lnL>
                    <a:lnR w="3175">
                      <a:solidFill>
                        <a:srgbClr val="86A3A1"/>
                      </a:solidFill>
                      <a:prstDash val="dot"/>
                    </a:lnR>
                  </a:tcPr>
                </a:tc>
                <a:tc>
                  <a:txBody>
                    <a:bodyPr/>
                    <a:p>
                      <a:pPr indent="0">
                        <a:buNone/>
                      </a:pPr>
                      <a:r>
                        <a:rPr lang="en-US" sz="1200">
                          <a:solidFill>
                            <a:srgbClr val="404040"/>
                          </a:solidFill>
                        </a:rPr>
                        <a:t>操作时是否流畅</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lgn="ctr">
                        <a:buNone/>
                      </a:pPr>
                      <a:r>
                        <a:rPr lang="en-US" sz="1200">
                          <a:solidFill>
                            <a:srgbClr val="404040"/>
                          </a:solidFill>
                        </a:rPr>
                        <a:t>10</a:t>
                      </a:r>
                      <a:endParaRPr lang="en-US" altLang="en-US" sz="1200">
                        <a:solidFill>
                          <a:srgbClr val="404040"/>
                        </a:solidFill>
                      </a:endParaRPr>
                    </a:p>
                  </a:txBody>
                  <a:tcPr marL="68580" marR="68580" marT="0" marB="0" vert="horz" anchor="ctr" anchorCtr="0">
                    <a:lnL w="3175">
                      <a:solidFill>
                        <a:srgbClr val="86A3A1"/>
                      </a:solidFill>
                      <a:prstDash val="dot"/>
                    </a:lnL>
                    <a:lnR w="19050" cap="rnd">
                      <a:solidFill>
                        <a:srgbClr val="86A3A1"/>
                      </a:solidFill>
                      <a:prstDash val="solid"/>
                    </a:lnR>
                    <a:lnT w="3175">
                      <a:solidFill>
                        <a:srgbClr val="86A3A1"/>
                      </a:solidFill>
                      <a:prstDash val="dot"/>
                    </a:lnT>
                    <a:lnB w="3175">
                      <a:solidFill>
                        <a:srgbClr val="86A3A1"/>
                      </a:solidFill>
                      <a:prstDash val="dot"/>
                    </a:lnB>
                    <a:solidFill>
                      <a:srgbClr val="FFFFFF"/>
                    </a:solidFill>
                  </a:tcPr>
                </a:tc>
              </a:tr>
              <a:tr h="401320">
                <a:tc vMerge="1">
                  <a:tcPr>
                    <a:lnL w="19050" cap="rnd">
                      <a:solidFill>
                        <a:srgbClr val="86A3A1"/>
                      </a:solidFill>
                      <a:prstDash val="solid"/>
                    </a:lnL>
                    <a:lnR w="3175">
                      <a:solidFill>
                        <a:srgbClr val="86A3A1"/>
                      </a:solidFill>
                      <a:prstDash val="dot"/>
                    </a:lnR>
                  </a:tcPr>
                </a:tc>
                <a:tc>
                  <a:txBody>
                    <a:bodyPr/>
                    <a:p>
                      <a:pPr indent="0">
                        <a:buNone/>
                      </a:pPr>
                      <a:r>
                        <a:rPr lang="en-US" sz="1200">
                          <a:solidFill>
                            <a:srgbClr val="404040"/>
                          </a:solidFill>
                        </a:rPr>
                        <a:t>消毒手法是否准确</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lgn="ctr">
                        <a:buNone/>
                      </a:pPr>
                      <a:r>
                        <a:rPr lang="en-US" sz="1200">
                          <a:solidFill>
                            <a:srgbClr val="404040"/>
                          </a:solidFill>
                        </a:rPr>
                        <a:t>10</a:t>
                      </a:r>
                      <a:endParaRPr lang="en-US" altLang="en-US" sz="1200">
                        <a:solidFill>
                          <a:srgbClr val="404040"/>
                        </a:solidFill>
                      </a:endParaRPr>
                    </a:p>
                  </a:txBody>
                  <a:tcPr marL="68580" marR="68580" marT="0" marB="0" vert="horz" anchor="ctr" anchorCtr="0">
                    <a:lnL w="3175">
                      <a:solidFill>
                        <a:srgbClr val="86A3A1"/>
                      </a:solidFill>
                      <a:prstDash val="dot"/>
                    </a:lnL>
                    <a:lnR w="19050" cap="rnd">
                      <a:solidFill>
                        <a:srgbClr val="86A3A1"/>
                      </a:solidFill>
                      <a:prstDash val="solid"/>
                    </a:lnR>
                    <a:lnT w="3175">
                      <a:solidFill>
                        <a:srgbClr val="86A3A1"/>
                      </a:solidFill>
                      <a:prstDash val="dot"/>
                    </a:lnT>
                    <a:lnB w="3175">
                      <a:solidFill>
                        <a:srgbClr val="86A3A1"/>
                      </a:solidFill>
                      <a:prstDash val="dot"/>
                    </a:lnB>
                    <a:solidFill>
                      <a:srgbClr val="FFFFFF"/>
                    </a:solidFill>
                  </a:tcPr>
                </a:tc>
              </a:tr>
              <a:tr h="400050">
                <a:tc vMerge="1">
                  <a:tcPr>
                    <a:lnL w="19050" cap="rnd">
                      <a:solidFill>
                        <a:srgbClr val="86A3A1"/>
                      </a:solidFill>
                      <a:prstDash val="solid"/>
                    </a:lnL>
                    <a:lnR w="3175">
                      <a:solidFill>
                        <a:srgbClr val="86A3A1"/>
                      </a:solidFill>
                      <a:prstDash val="dot"/>
                    </a:lnR>
                    <a:lnB w="3175">
                      <a:solidFill>
                        <a:srgbClr val="86A3A1"/>
                      </a:solidFill>
                      <a:prstDash val="dot"/>
                    </a:lnB>
                  </a:tcPr>
                </a:tc>
                <a:tc>
                  <a:txBody>
                    <a:bodyPr/>
                    <a:p>
                      <a:pPr indent="0">
                        <a:buNone/>
                      </a:pPr>
                      <a:r>
                        <a:rPr lang="en-US" sz="1200">
                          <a:solidFill>
                            <a:srgbClr val="404040"/>
                          </a:solidFill>
                        </a:rPr>
                        <a:t>按摩穴位是否准确</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lgn="ctr">
                        <a:buNone/>
                      </a:pPr>
                      <a:r>
                        <a:rPr lang="en-US" sz="1200">
                          <a:solidFill>
                            <a:srgbClr val="404040"/>
                          </a:solidFill>
                        </a:rPr>
                        <a:t>10</a:t>
                      </a:r>
                      <a:endParaRPr lang="en-US" altLang="en-US" sz="1200">
                        <a:solidFill>
                          <a:srgbClr val="404040"/>
                        </a:solidFill>
                      </a:endParaRPr>
                    </a:p>
                  </a:txBody>
                  <a:tcPr marL="68580" marR="68580" marT="0" marB="0" vert="horz" anchor="ctr" anchorCtr="0">
                    <a:lnL w="3175">
                      <a:solidFill>
                        <a:srgbClr val="86A3A1"/>
                      </a:solidFill>
                      <a:prstDash val="dot"/>
                    </a:lnL>
                    <a:lnR w="19050" cap="rnd">
                      <a:solidFill>
                        <a:srgbClr val="86A3A1"/>
                      </a:solidFill>
                      <a:prstDash val="solid"/>
                    </a:lnR>
                    <a:lnT w="3175">
                      <a:solidFill>
                        <a:srgbClr val="86A3A1"/>
                      </a:solidFill>
                      <a:prstDash val="dot"/>
                    </a:lnT>
                    <a:lnB w="3175">
                      <a:solidFill>
                        <a:srgbClr val="86A3A1"/>
                      </a:solidFill>
                      <a:prstDash val="dot"/>
                    </a:lnB>
                    <a:solidFill>
                      <a:srgbClr val="FFFFFF"/>
                    </a:solidFill>
                  </a:tcPr>
                </a:tc>
              </a:tr>
              <a:tr h="355600">
                <a:tc rowSpan="3">
                  <a:txBody>
                    <a:bodyPr/>
                    <a:p>
                      <a:pPr indent="0">
                        <a:buNone/>
                      </a:pPr>
                      <a:r>
                        <a:rPr lang="en-US" sz="1200">
                          <a:solidFill>
                            <a:srgbClr val="404040"/>
                          </a:solidFill>
                        </a:rPr>
                        <a:t>整理工作</a:t>
                      </a:r>
                      <a:endParaRPr lang="en-US" altLang="en-US" sz="1200">
                        <a:solidFill>
                          <a:srgbClr val="404040"/>
                        </a:solidFill>
                      </a:endParaRPr>
                    </a:p>
                  </a:txBody>
                  <a:tcPr marL="68580" marR="68580" marT="0" marB="0" vert="horz" anchor="ctr" anchorCtr="0">
                    <a:lnL w="19050" cap="rnd">
                      <a:solidFill>
                        <a:srgbClr val="86A3A1"/>
                      </a:solidFill>
                      <a:prstDash val="solid"/>
                    </a:lnL>
                    <a:lnR w="3175">
                      <a:solidFill>
                        <a:srgbClr val="86A3A1"/>
                      </a:solidFill>
                      <a:prstDash val="dot"/>
                    </a:lnR>
                    <a:lnT w="3175">
                      <a:solidFill>
                        <a:srgbClr val="86A3A1"/>
                      </a:solidFill>
                      <a:prstDash val="dot"/>
                    </a:lnT>
                    <a:lnB w="19050">
                      <a:solidFill>
                        <a:srgbClr val="86A3A1"/>
                      </a:solidFill>
                      <a:prstDash val="solid"/>
                    </a:lnB>
                    <a:solidFill>
                      <a:srgbClr val="FFFFFF"/>
                    </a:solidFill>
                  </a:tcPr>
                </a:tc>
                <a:tc>
                  <a:txBody>
                    <a:bodyPr/>
                    <a:p>
                      <a:pPr indent="0">
                        <a:buNone/>
                      </a:pPr>
                      <a:r>
                        <a:rPr lang="en-US" sz="1200">
                          <a:solidFill>
                            <a:srgbClr val="404040"/>
                          </a:solidFill>
                        </a:rPr>
                        <a:t>工具整理</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lgn="ctr">
                        <a:buNone/>
                      </a:pPr>
                      <a:r>
                        <a:rPr lang="en-US" sz="1200">
                          <a:solidFill>
                            <a:srgbClr val="404040"/>
                          </a:solidFill>
                        </a:rPr>
                        <a:t>5</a:t>
                      </a:r>
                      <a:endParaRPr lang="en-US" altLang="en-US" sz="1200">
                        <a:solidFill>
                          <a:srgbClr val="404040"/>
                        </a:solidFill>
                      </a:endParaRPr>
                    </a:p>
                  </a:txBody>
                  <a:tcPr marL="68580" marR="68580" marT="0" marB="0" vert="horz" anchor="ctr" anchorCtr="0">
                    <a:lnL w="3175">
                      <a:solidFill>
                        <a:srgbClr val="86A3A1"/>
                      </a:solidFill>
                      <a:prstDash val="dot"/>
                    </a:lnL>
                    <a:lnR w="19050" cap="rnd">
                      <a:solidFill>
                        <a:srgbClr val="86A3A1"/>
                      </a:solidFill>
                      <a:prstDash val="solid"/>
                    </a:lnR>
                    <a:lnT w="3175">
                      <a:solidFill>
                        <a:srgbClr val="86A3A1"/>
                      </a:solidFill>
                      <a:prstDash val="dot"/>
                    </a:lnT>
                    <a:lnB w="3175">
                      <a:solidFill>
                        <a:srgbClr val="86A3A1"/>
                      </a:solidFill>
                      <a:prstDash val="dot"/>
                    </a:lnB>
                    <a:solidFill>
                      <a:srgbClr val="FFFFFF"/>
                    </a:solidFill>
                  </a:tcPr>
                </a:tc>
              </a:tr>
              <a:tr h="353695">
                <a:tc vMerge="1">
                  <a:tcPr>
                    <a:lnL w="19050" cap="rnd">
                      <a:solidFill>
                        <a:srgbClr val="86A3A1"/>
                      </a:solidFill>
                      <a:prstDash val="solid"/>
                    </a:lnL>
                    <a:lnR w="3175">
                      <a:solidFill>
                        <a:srgbClr val="86A3A1"/>
                      </a:solidFill>
                      <a:prstDash val="dot"/>
                    </a:lnR>
                  </a:tcPr>
                </a:tc>
                <a:tc>
                  <a:txBody>
                    <a:bodyPr/>
                    <a:p>
                      <a:pPr indent="0">
                        <a:buNone/>
                      </a:pPr>
                      <a:r>
                        <a:rPr lang="en-US" sz="1200">
                          <a:solidFill>
                            <a:srgbClr val="404040"/>
                          </a:solidFill>
                        </a:rPr>
                        <a:t>卫生清理</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lgn="ctr">
                        <a:buNone/>
                      </a:pPr>
                      <a:r>
                        <a:rPr lang="en-US" sz="1200">
                          <a:solidFill>
                            <a:srgbClr val="404040"/>
                          </a:solidFill>
                        </a:rPr>
                        <a:t>5</a:t>
                      </a:r>
                      <a:endParaRPr lang="en-US" altLang="en-US" sz="1200">
                        <a:solidFill>
                          <a:srgbClr val="404040"/>
                        </a:solidFill>
                      </a:endParaRPr>
                    </a:p>
                  </a:txBody>
                  <a:tcPr marL="68580" marR="68580" marT="0" marB="0" vert="horz" anchor="ctr" anchorCtr="0">
                    <a:lnL w="3175">
                      <a:solidFill>
                        <a:srgbClr val="86A3A1"/>
                      </a:solidFill>
                      <a:prstDash val="dot"/>
                    </a:lnL>
                    <a:lnR w="19050" cap="rnd">
                      <a:solidFill>
                        <a:srgbClr val="86A3A1"/>
                      </a:solidFill>
                      <a:prstDash val="solid"/>
                    </a:lnR>
                    <a:lnT w="3175">
                      <a:solidFill>
                        <a:srgbClr val="86A3A1"/>
                      </a:solidFill>
                      <a:prstDash val="dot"/>
                    </a:lnT>
                    <a:lnB w="3175">
                      <a:solidFill>
                        <a:srgbClr val="86A3A1"/>
                      </a:solidFill>
                      <a:prstDash val="dot"/>
                    </a:lnB>
                    <a:solidFill>
                      <a:srgbClr val="FFFFFF"/>
                    </a:solidFill>
                  </a:tcPr>
                </a:tc>
              </a:tr>
              <a:tr h="354965">
                <a:tc vMerge="1">
                  <a:tcPr>
                    <a:lnL w="19050" cap="rnd">
                      <a:solidFill>
                        <a:srgbClr val="86A3A1"/>
                      </a:solidFill>
                      <a:prstDash val="solid"/>
                    </a:lnL>
                    <a:lnR w="3175">
                      <a:solidFill>
                        <a:srgbClr val="86A3A1"/>
                      </a:solidFill>
                      <a:prstDash val="dot"/>
                    </a:lnR>
                    <a:lnB w="19050" cap="rnd">
                      <a:solidFill>
                        <a:srgbClr val="86A3A1"/>
                      </a:solidFill>
                      <a:prstDash val="solid"/>
                    </a:lnB>
                  </a:tcPr>
                </a:tc>
                <a:tc>
                  <a:txBody>
                    <a:bodyPr/>
                    <a:p>
                      <a:pPr indent="0">
                        <a:buNone/>
                      </a:pPr>
                      <a:r>
                        <a:rPr lang="en-US" sz="1200">
                          <a:solidFill>
                            <a:srgbClr val="404040"/>
                          </a:solidFill>
                        </a:rPr>
                        <a:t>安全检查</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19050" cap="rnd">
                      <a:solidFill>
                        <a:srgbClr val="86A3A1"/>
                      </a:solidFill>
                      <a:prstDash val="solid"/>
                    </a:lnB>
                    <a:solidFill>
                      <a:srgbClr val="FFFFFF"/>
                    </a:solidFill>
                  </a:tcPr>
                </a:tc>
                <a:tc>
                  <a:txBody>
                    <a:bodyPr/>
                    <a:p>
                      <a:pPr indent="0" algn="ctr">
                        <a:buNone/>
                      </a:pPr>
                      <a:r>
                        <a:rPr lang="en-US" sz="1200">
                          <a:solidFill>
                            <a:srgbClr val="404040"/>
                          </a:solidFill>
                        </a:rPr>
                        <a:t>10</a:t>
                      </a:r>
                      <a:endParaRPr lang="en-US" altLang="en-US" sz="1200">
                        <a:solidFill>
                          <a:srgbClr val="404040"/>
                        </a:solidFill>
                      </a:endParaRPr>
                    </a:p>
                  </a:txBody>
                  <a:tcPr marL="68580" marR="68580" marT="0" marB="0" vert="horz" anchor="ctr" anchorCtr="0">
                    <a:lnL w="3175">
                      <a:solidFill>
                        <a:srgbClr val="86A3A1"/>
                      </a:solidFill>
                      <a:prstDash val="dot"/>
                    </a:lnL>
                    <a:lnR w="19050" cap="rnd">
                      <a:solidFill>
                        <a:srgbClr val="86A3A1"/>
                      </a:solidFill>
                      <a:prstDash val="solid"/>
                    </a:lnR>
                    <a:lnT w="3175">
                      <a:solidFill>
                        <a:srgbClr val="86A3A1"/>
                      </a:solidFill>
                      <a:prstDash val="dot"/>
                    </a:lnT>
                    <a:lnB w="19050" cap="rnd">
                      <a:solidFill>
                        <a:srgbClr val="86A3A1"/>
                      </a:solidFill>
                      <a:prstDash val="solid"/>
                    </a:lnB>
                    <a:solidFill>
                      <a:srgbClr val="FFFFFF"/>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10" advTm="0">
        <p:fade/>
      </p:transition>
    </mc:Choice>
    <mc:Fallback>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8" name="矩形 7"/>
          <p:cNvSpPr/>
          <p:nvPr/>
        </p:nvSpPr>
        <p:spPr>
          <a:xfrm>
            <a:off x="464949" y="480447"/>
            <a:ext cx="11112285" cy="58893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任务描述    1.能够独任务描述    1.能够独立根据不同的美甲造型能够选择适合的美甲工具；</a:t>
            </a:r>
            <a:endParaRPr lang="zh-CN" altLang="en-US"/>
          </a:p>
          <a:p>
            <a:pPr algn="ctr"/>
            <a:r>
              <a:rPr lang="zh-CN" altLang="en-US"/>
              <a:t>2.能够独立正确应用美甲产品与工具，并掌握其使用技巧；</a:t>
            </a:r>
            <a:endParaRPr lang="zh-CN" altLang="en-US"/>
          </a:p>
          <a:p>
            <a:pPr algn="ctr"/>
            <a:r>
              <a:rPr lang="zh-CN" altLang="en-US"/>
              <a:t>3.了解美甲环境卫生的要求；</a:t>
            </a:r>
            <a:endParaRPr lang="zh-CN" altLang="en-US"/>
          </a:p>
          <a:p>
            <a:pPr algn="ctr"/>
            <a:r>
              <a:rPr lang="zh-CN" altLang="en-US"/>
              <a:t>4.能够掌握美甲工具及产品的消毒工作。</a:t>
            </a:r>
            <a:endParaRPr lang="zh-CN" altLang="en-US"/>
          </a:p>
          <a:p>
            <a:pPr algn="ctr"/>
            <a:r>
              <a:rPr lang="zh-CN" altLang="en-US"/>
              <a:t>技能要求    1.具有选择美甲工具的判断能力；</a:t>
            </a:r>
            <a:endParaRPr lang="zh-CN" altLang="en-US"/>
          </a:p>
          <a:p>
            <a:pPr algn="ctr"/>
            <a:r>
              <a:rPr lang="zh-CN" altLang="en-US"/>
              <a:t>2.能够熟练掌握美甲工具的应用技巧；</a:t>
            </a:r>
            <a:endParaRPr lang="zh-CN" altLang="en-US"/>
          </a:p>
          <a:p>
            <a:pPr algn="ctr"/>
            <a:r>
              <a:rPr lang="zh-CN" altLang="en-US"/>
              <a:t>3.能够独立完成美甲工具及产品的消毒。立根据不同的美甲造型能够选择适合      </a:t>
            </a:r>
            <a:endParaRPr lang="zh-CN" altLang="en-US"/>
          </a:p>
          <a:p>
            <a:pPr algn="ctr"/>
            <a:r>
              <a:rPr lang="zh-CN" altLang="en-US"/>
              <a:t>图1-2-1-1酒精     图1-2-1-2清洁啫喱水    图1-2-1-3碘酒的美甲工具；</a:t>
            </a:r>
            <a:endParaRPr lang="zh-CN" altLang="en-US"/>
          </a:p>
          <a:p>
            <a:pPr algn="ctr"/>
            <a:r>
              <a:rPr lang="zh-CN" altLang="en-US"/>
              <a:t>2.能够独立正确应用美甲产品与工具，并掌握其使用技巧；</a:t>
            </a:r>
            <a:endParaRPr lang="zh-CN" altLang="en-US"/>
          </a:p>
          <a:p>
            <a:pPr algn="ctr"/>
            <a:r>
              <a:rPr lang="zh-CN" altLang="en-US"/>
              <a:t>3.了解美甲环境卫生的要求；</a:t>
            </a:r>
            <a:endParaRPr lang="zh-CN" altLang="en-US"/>
          </a:p>
          <a:p>
            <a:pPr algn="ctr"/>
            <a:r>
              <a:rPr lang="zh-CN" altLang="en-US"/>
              <a:t>4.能够掌握美甲工具及产品的消毒工作。</a:t>
            </a:r>
            <a:endParaRPr lang="zh-CN" altLang="en-US"/>
          </a:p>
          <a:p>
            <a:pPr algn="ctr"/>
            <a:r>
              <a:rPr lang="zh-CN" altLang="en-US"/>
              <a:t>技能要求    1.具有选择美甲工具的判断能力；</a:t>
            </a:r>
            <a:endParaRPr lang="zh-CN" altLang="en-US"/>
          </a:p>
          <a:p>
            <a:pPr algn="ctr"/>
            <a:r>
              <a:rPr lang="zh-CN" altLang="en-US"/>
              <a:t>2.能够熟练掌握美甲工具的应用技巧；</a:t>
            </a:r>
            <a:endParaRPr lang="zh-CN" altLang="en-US"/>
          </a:p>
          <a:p>
            <a:pPr algn="ctr"/>
            <a:r>
              <a:rPr lang="zh-CN" altLang="en-US"/>
              <a:t>3.能够独立完成美甲工具及产品的消毒。</a:t>
            </a:r>
            <a:endParaRPr lang="zh-CN" altLang="en-US"/>
          </a:p>
        </p:txBody>
      </p:sp>
      <p:sp>
        <p:nvSpPr>
          <p:cNvPr id="18" name="矩形 17"/>
          <p:cNvSpPr/>
          <p:nvPr/>
        </p:nvSpPr>
        <p:spPr>
          <a:xfrm>
            <a:off x="586105" y="600710"/>
            <a:ext cx="4436745" cy="488315"/>
          </a:xfrm>
          <a:prstGeom prst="rect">
            <a:avLst/>
          </a:prstGeom>
        </p:spPr>
        <p:txBody>
          <a:bodyPr wrap="square">
            <a:noAutofit/>
            <a:scene3d>
              <a:camera prst="orthographicFront"/>
              <a:lightRig rig="threePt" dir="t"/>
            </a:scene3d>
            <a:sp3d contourW="12700"/>
          </a:bodyPr>
          <a:lstStyle/>
          <a:p>
            <a:pPr>
              <a:lnSpc>
                <a:spcPct val="120000"/>
              </a:lnSpc>
            </a:pPr>
            <a:r>
              <a:rPr lang="en-US" altLang="zh-CN" sz="3600" b="1" dirty="0" smtClean="0">
                <a:solidFill>
                  <a:srgbClr val="3A88A2"/>
                </a:solidFill>
                <a:latin typeface="Century Gothic" panose="020B0502020202020204" pitchFamily="34" charset="0"/>
              </a:rPr>
              <a:t>5.</a:t>
            </a:r>
            <a:r>
              <a:rPr lang="zh-CN" altLang="en-US" sz="3600" b="1" dirty="0" smtClean="0">
                <a:solidFill>
                  <a:srgbClr val="3A88A2"/>
                </a:solidFill>
                <a:latin typeface="Century Gothic" panose="020B0502020202020204" pitchFamily="34" charset="0"/>
              </a:rPr>
              <a:t>课堂小结</a:t>
            </a:r>
            <a:endParaRPr lang="zh-CN" altLang="en-US" sz="3600" b="1" dirty="0" smtClean="0">
              <a:solidFill>
                <a:srgbClr val="3A88A2"/>
              </a:solidFill>
              <a:latin typeface="Century Gothic" panose="020B0502020202020204" pitchFamily="34" charset="0"/>
            </a:endParaRPr>
          </a:p>
        </p:txBody>
      </p:sp>
      <p:sp>
        <p:nvSpPr>
          <p:cNvPr id="100" name="文本框 99"/>
          <p:cNvSpPr txBox="1"/>
          <p:nvPr/>
        </p:nvSpPr>
        <p:spPr>
          <a:xfrm>
            <a:off x="1365885" y="2170430"/>
            <a:ext cx="9121775" cy="1198880"/>
          </a:xfrm>
          <a:prstGeom prst="rect">
            <a:avLst/>
          </a:prstGeom>
          <a:noFill/>
          <a:ln w="9525">
            <a:noFill/>
          </a:ln>
        </p:spPr>
        <p:txBody>
          <a:bodyPr wrap="square">
            <a:spAutoFit/>
            <a:scene3d>
              <a:camera prst="orthographicFront"/>
              <a:lightRig rig="threePt" dir="t"/>
            </a:scene3d>
          </a:bodyPr>
          <a:p>
            <a:pPr indent="267970"/>
            <a:r>
              <a:rPr sz="2400">
                <a:solidFill>
                  <a:schemeClr val="tx1"/>
                </a:solidFill>
                <a:effectLst>
                  <a:outerShdw blurRad="38100" dist="19050" dir="2700000" algn="tl" rotWithShape="0">
                    <a:schemeClr val="dk1">
                      <a:alpha val="40000"/>
                    </a:schemeClr>
                  </a:outerShdw>
                </a:effectLst>
              </a:rPr>
              <a:t>本项目主要主要介绍了手部基础护理的规范操作程序，手)部穴位的按摩，手部皮肤深层护理等方面的知识。手部护理是美甲师的基本工作，也是美甲店里提供的最常见的服务。</a:t>
            </a:r>
            <a:endParaRPr sz="2400">
              <a:solidFill>
                <a:schemeClr val="tx1"/>
              </a:solidFill>
              <a:effectLst>
                <a:outerShdw blurRad="38100" dist="19050" dir="2700000" algn="tl" rotWithShape="0">
                  <a:schemeClr val="dk1">
                    <a:alpha val="40000"/>
                  </a:schemeClr>
                </a:outerShdw>
              </a:effectLst>
            </a:endParaRPr>
          </a:p>
        </p:txBody>
      </p:sp>
      <p:sp>
        <p:nvSpPr>
          <p:cNvPr id="6" name="L 形 5"/>
          <p:cNvSpPr/>
          <p:nvPr>
            <p:custDataLst>
              <p:tags r:id="rId2"/>
            </p:custDataLst>
          </p:nvPr>
        </p:nvSpPr>
        <p:spPr>
          <a:xfrm flipV="1">
            <a:off x="1060450" y="1620520"/>
            <a:ext cx="786130" cy="549910"/>
          </a:xfrm>
          <a:prstGeom prst="corner">
            <a:avLst>
              <a:gd name="adj1" fmla="val 25694"/>
              <a:gd name="adj2" fmla="val 25694"/>
            </a:avLst>
          </a:prstGeom>
          <a:solidFill>
            <a:srgbClr val="3A8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矩形 1"/>
          <p:cNvSpPr/>
          <p:nvPr>
            <p:custDataLst>
              <p:tags r:id="rId3"/>
            </p:custDataLst>
          </p:nvPr>
        </p:nvSpPr>
        <p:spPr>
          <a:xfrm>
            <a:off x="1241425" y="1795145"/>
            <a:ext cx="9246870" cy="2525395"/>
          </a:xfrm>
          <a:prstGeom prst="rect">
            <a:avLst/>
          </a:prstGeom>
          <a:solidFill>
            <a:srgbClr val="3A88A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indent="267970"/>
            <a:endParaRPr lang="zh-CN" altLang="en-US" sz="2400">
              <a:solidFill>
                <a:schemeClr val="tx1"/>
              </a:solidFill>
              <a:effectLst>
                <a:outerShdw blurRad="38100" dist="19050" dir="2700000" algn="tl" rotWithShape="0">
                  <a:schemeClr val="dk1">
                    <a:alpha val="40000"/>
                  </a:schemeClr>
                </a:outerShdw>
              </a:effectLst>
              <a:sym typeface="+mn-ea"/>
            </a:endParaRPr>
          </a:p>
        </p:txBody>
      </p:sp>
    </p:spTree>
  </p:cSld>
  <p:clrMapOvr>
    <a:masterClrMapping/>
  </p:clrMapOvr>
  <mc:AlternateContent xmlns:mc="http://schemas.openxmlformats.org/markup-compatibility/2006">
    <mc:Choice xmlns:p14="http://schemas.microsoft.com/office/powerpoint/2010/main" Requires="p14">
      <p:transition p14:dur="10" advTm="0">
        <p:fade/>
      </p:transition>
    </mc:Choice>
    <mc:Fallback>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5"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right)">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6" grpId="0" bldLvl="0" animBg="1"/>
      <p:bldP spid="2"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362200" y="1795145"/>
            <a:ext cx="7865745" cy="3294380"/>
          </a:xfrm>
          <a:prstGeom prst="rect">
            <a:avLst/>
          </a:prstGeom>
          <a:solidFill>
            <a:srgbClr val="3A88A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67970"/>
            <a:r>
              <a:rPr sz="2400">
                <a:solidFill>
                  <a:schemeClr val="tx1"/>
                </a:solidFill>
                <a:effectLst>
                  <a:outerShdw blurRad="38100" dist="19050" dir="2700000" algn="tl" rotWithShape="0">
                    <a:schemeClr val="dk1">
                      <a:alpha val="40000"/>
                    </a:schemeClr>
                  </a:outerShdw>
                </a:effectLst>
                <a:sym typeface="+mn-ea"/>
              </a:rPr>
              <a:t>1.整理笔记</a:t>
            </a:r>
            <a:endParaRPr sz="2400">
              <a:solidFill>
                <a:schemeClr val="tx1"/>
              </a:solidFill>
              <a:effectLst>
                <a:outerShdw blurRad="38100" dist="19050" dir="2700000" algn="tl" rotWithShape="0">
                  <a:schemeClr val="dk1">
                    <a:alpha val="40000"/>
                  </a:schemeClr>
                </a:outerShdw>
              </a:effectLst>
              <a:sym typeface="+mn-ea"/>
            </a:endParaRPr>
          </a:p>
          <a:p>
            <a:pPr indent="267970"/>
            <a:r>
              <a:rPr sz="2400">
                <a:solidFill>
                  <a:schemeClr val="tx1"/>
                </a:solidFill>
                <a:effectLst>
                  <a:outerShdw blurRad="38100" dist="19050" dir="2700000" algn="tl" rotWithShape="0">
                    <a:schemeClr val="dk1">
                      <a:alpha val="40000"/>
                    </a:schemeClr>
                  </a:outerShdw>
                </a:effectLst>
                <a:sym typeface="+mn-ea"/>
              </a:rPr>
              <a:t>2.为自己的家人做一次手部护理，图片记录（一步一图）</a:t>
            </a:r>
            <a:endParaRPr sz="2400">
              <a:solidFill>
                <a:schemeClr val="tx1"/>
              </a:solidFill>
              <a:effectLst>
                <a:outerShdw blurRad="38100" dist="19050" dir="2700000" algn="tl" rotWithShape="0">
                  <a:schemeClr val="dk1">
                    <a:alpha val="40000"/>
                  </a:schemeClr>
                </a:outerShdw>
              </a:effectLst>
              <a:sym typeface="+mn-ea"/>
            </a:endParaRPr>
          </a:p>
          <a:p>
            <a:pPr indent="267970"/>
            <a:r>
              <a:rPr sz="2400">
                <a:solidFill>
                  <a:schemeClr val="tx1"/>
                </a:solidFill>
                <a:effectLst>
                  <a:outerShdw blurRad="38100" dist="19050" dir="2700000" algn="tl" rotWithShape="0">
                    <a:schemeClr val="dk1">
                      <a:alpha val="40000"/>
                    </a:schemeClr>
                  </a:outerShdw>
                </a:effectLst>
                <a:sym typeface="+mn-ea"/>
              </a:rPr>
              <a:t>3.预习足部护理</a:t>
            </a:r>
            <a:endParaRPr sz="2400">
              <a:solidFill>
                <a:schemeClr val="tx1"/>
              </a:solidFill>
              <a:effectLst>
                <a:outerShdw blurRad="38100" dist="19050" dir="2700000" algn="tl" rotWithShape="0">
                  <a:schemeClr val="dk1">
                    <a:alpha val="40000"/>
                  </a:schemeClr>
                </a:outerShdw>
              </a:effectLst>
              <a:sym typeface="+mn-ea"/>
            </a:endParaRPr>
          </a:p>
        </p:txBody>
      </p:sp>
      <p:sp>
        <p:nvSpPr>
          <p:cNvPr id="6" name="L 形 5"/>
          <p:cNvSpPr/>
          <p:nvPr/>
        </p:nvSpPr>
        <p:spPr>
          <a:xfrm flipV="1">
            <a:off x="2127885" y="1586230"/>
            <a:ext cx="577215" cy="577215"/>
          </a:xfrm>
          <a:prstGeom prst="corner">
            <a:avLst>
              <a:gd name="adj1" fmla="val 25694"/>
              <a:gd name="adj2" fmla="val 25694"/>
            </a:avLst>
          </a:prstGeom>
          <a:solidFill>
            <a:srgbClr val="3A8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16977" y="278969"/>
            <a:ext cx="11747716" cy="6385302"/>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791845" y="718820"/>
            <a:ext cx="6096000" cy="755650"/>
          </a:xfrm>
          <a:prstGeom prst="rect">
            <a:avLst/>
          </a:prstGeom>
          <a:noFill/>
        </p:spPr>
        <p:txBody>
          <a:bodyPr wrap="square" rtlCol="0" anchor="t">
            <a:spAutoFit/>
          </a:bodyPr>
          <a:p>
            <a:pPr>
              <a:lnSpc>
                <a:spcPct val="120000"/>
              </a:lnSpc>
            </a:pPr>
            <a:r>
              <a:rPr lang="en-US" altLang="zh-CN" sz="3600" b="1" dirty="0" smtClean="0">
                <a:solidFill>
                  <a:srgbClr val="3A88A2"/>
                </a:solidFill>
                <a:latin typeface="Century Gothic" panose="020B0502020202020204" pitchFamily="34" charset="0"/>
                <a:sym typeface="+mn-ea"/>
              </a:rPr>
              <a:t>6.</a:t>
            </a:r>
            <a:r>
              <a:rPr lang="zh-CN" altLang="en-US" sz="3600" b="1" dirty="0" smtClean="0">
                <a:solidFill>
                  <a:srgbClr val="3A88A2"/>
                </a:solidFill>
                <a:latin typeface="Century Gothic" panose="020B0502020202020204" pitchFamily="34" charset="0"/>
                <a:sym typeface="+mn-ea"/>
              </a:rPr>
              <a:t>课后作业</a:t>
            </a:r>
            <a:endParaRPr lang="zh-CN" altLang="en-US" sz="3600" b="1" dirty="0" smtClean="0">
              <a:solidFill>
                <a:srgbClr val="3A88A2"/>
              </a:solidFill>
              <a:latin typeface="Century Gothic" panose="020B0502020202020204" pitchFamily="34" charset="0"/>
              <a:sym typeface="+mn-ea"/>
            </a:endParaRPr>
          </a:p>
        </p:txBody>
      </p:sp>
    </p:spTree>
  </p:cSld>
  <p:clrMapOvr>
    <a:masterClrMapping/>
  </p:clrMapOvr>
  <mc:AlternateContent xmlns:mc="http://schemas.openxmlformats.org/markup-compatibility/2006">
    <mc:Choice xmlns:p14="http://schemas.microsoft.com/office/powerpoint/2010/main" Requires="p14">
      <p:transition p14:dur="10" advClick="0" advTm="0">
        <p:cover/>
      </p:transition>
    </mc:Choice>
    <mc:Fallback>
      <p:transition advClick="0" advTm="0">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2" name="组合 11"/>
          <p:cNvGrpSpPr/>
          <p:nvPr/>
        </p:nvGrpSpPr>
        <p:grpSpPr>
          <a:xfrm>
            <a:off x="4951803" y="1208544"/>
            <a:ext cx="2798445" cy="4561260"/>
            <a:chOff x="4236875" y="943449"/>
            <a:chExt cx="2798445" cy="4561260"/>
          </a:xfrm>
        </p:grpSpPr>
        <p:sp>
          <p:nvSpPr>
            <p:cNvPr id="13" name="文本框 12"/>
            <p:cNvSpPr txBox="1"/>
            <p:nvPr/>
          </p:nvSpPr>
          <p:spPr>
            <a:xfrm>
              <a:off x="4236875" y="943449"/>
              <a:ext cx="2798445" cy="2273624"/>
            </a:xfrm>
            <a:prstGeom prst="rect">
              <a:avLst/>
            </a:prstGeom>
            <a:noFill/>
          </p:spPr>
          <p:txBody>
            <a:bodyPr vert="eaVert" wrap="square" rtlCol="0">
              <a:spAutoFit/>
            </a:bodyPr>
            <a:lstStyle/>
            <a:p>
              <a:r>
                <a:rPr lang="zh-CN" altLang="en-US" sz="17000" spc="-300" dirty="0">
                  <a:latin typeface="方正行楷简体" panose="03000509000000000000" pitchFamily="65" charset="-122"/>
                  <a:ea typeface="方正行楷简体" panose="03000509000000000000" pitchFamily="65" charset="-122"/>
                </a:rPr>
                <a:t>谢</a:t>
              </a:r>
              <a:endParaRPr lang="zh-CN" altLang="en-US" sz="17000" spc="-300" dirty="0">
                <a:latin typeface="方正行楷简体" panose="03000509000000000000" pitchFamily="65" charset="-122"/>
                <a:ea typeface="方正行楷简体" panose="03000509000000000000" pitchFamily="65" charset="-122"/>
              </a:endParaRPr>
            </a:p>
          </p:txBody>
        </p:sp>
        <p:sp>
          <p:nvSpPr>
            <p:cNvPr id="14" name="矩形 13"/>
            <p:cNvSpPr/>
            <p:nvPr/>
          </p:nvSpPr>
          <p:spPr>
            <a:xfrm>
              <a:off x="4546671" y="2796275"/>
              <a:ext cx="2364750" cy="2708434"/>
            </a:xfrm>
            <a:prstGeom prst="rect">
              <a:avLst/>
            </a:prstGeom>
          </p:spPr>
          <p:txBody>
            <a:bodyPr wrap="none">
              <a:spAutoFit/>
            </a:bodyPr>
            <a:lstStyle/>
            <a:p>
              <a:r>
                <a:rPr lang="zh-CN" altLang="en-US" sz="17000" dirty="0" smtClean="0">
                  <a:latin typeface="方正行楷简体" panose="03000509000000000000" pitchFamily="65" charset="-122"/>
                  <a:ea typeface="方正行楷简体" panose="03000509000000000000" pitchFamily="65" charset="-122"/>
                </a:rPr>
                <a:t>谢</a:t>
              </a:r>
              <a:endParaRPr lang="zh-CN" altLang="en-US" sz="17000" dirty="0">
                <a:latin typeface="方正行楷简体" panose="03000509000000000000" pitchFamily="65" charset="-122"/>
                <a:ea typeface="方正行楷简体" panose="03000509000000000000" pitchFamily="65" charset="-122"/>
              </a:endParaRPr>
            </a:p>
          </p:txBody>
        </p:sp>
      </p:grpSp>
    </p:spTree>
  </p:cSld>
  <p:clrMapOvr>
    <a:masterClrMapping/>
  </p:clrMapOvr>
  <mc:AlternateContent xmlns:mc="http://schemas.openxmlformats.org/markup-compatibility/2006">
    <mc:Choice xmlns:p14="http://schemas.microsoft.com/office/powerpoint/2010/main" Requires="p14">
      <p:transition p14:dur="10" advClick="0" advTm="0">
        <p:fade/>
      </p:transition>
    </mc:Choice>
    <mc:Fallback>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1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8" name="矩形 7"/>
          <p:cNvSpPr/>
          <p:nvPr/>
        </p:nvSpPr>
        <p:spPr>
          <a:xfrm>
            <a:off x="464949" y="480447"/>
            <a:ext cx="11112285" cy="58893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任务描述    1.能够独任务描述    1.能够独立根据不同的美甲造型能够选择适合的美甲工具；</a:t>
            </a:r>
            <a:endParaRPr lang="zh-CN" altLang="en-US"/>
          </a:p>
          <a:p>
            <a:pPr algn="ctr"/>
            <a:r>
              <a:rPr lang="zh-CN" altLang="en-US"/>
              <a:t>2.能够独立正确应用美甲产品与工具，并掌握其使用技巧；</a:t>
            </a:r>
            <a:endParaRPr lang="zh-CN" altLang="en-US"/>
          </a:p>
          <a:p>
            <a:pPr algn="ctr"/>
            <a:r>
              <a:rPr lang="zh-CN" altLang="en-US"/>
              <a:t>3.了解美甲环境卫生的要求；</a:t>
            </a:r>
            <a:endParaRPr lang="zh-CN" altLang="en-US"/>
          </a:p>
          <a:p>
            <a:pPr algn="ctr"/>
            <a:r>
              <a:rPr lang="zh-CN" altLang="en-US"/>
              <a:t>4.能够掌握美甲工具及产品的消毒工作。</a:t>
            </a:r>
            <a:endParaRPr lang="zh-CN" altLang="en-US"/>
          </a:p>
          <a:p>
            <a:pPr algn="ctr"/>
            <a:r>
              <a:rPr lang="zh-CN" altLang="en-US"/>
              <a:t>技能要求    1.具有选择美甲工具的判断能力；</a:t>
            </a:r>
            <a:endParaRPr lang="zh-CN" altLang="en-US"/>
          </a:p>
          <a:p>
            <a:pPr algn="ctr"/>
            <a:r>
              <a:rPr lang="zh-CN" altLang="en-US"/>
              <a:t>2.能够熟练掌握美甲工具的应用技巧；</a:t>
            </a:r>
            <a:endParaRPr lang="zh-CN" altLang="en-US"/>
          </a:p>
          <a:p>
            <a:pPr algn="ctr"/>
            <a:r>
              <a:rPr lang="zh-CN" altLang="en-US"/>
              <a:t>3.能够独立完成美甲工具及产品的消毒。立根据不同的美甲造型能够选择适合的美甲工具；</a:t>
            </a:r>
            <a:endParaRPr lang="zh-CN" altLang="en-US"/>
          </a:p>
          <a:p>
            <a:pPr algn="ctr"/>
            <a:r>
              <a:rPr lang="zh-CN" altLang="en-US"/>
              <a:t>2.能够独立正确应用美甲产品与工具，并掌握其使用技巧；</a:t>
            </a:r>
            <a:endParaRPr lang="zh-CN" altLang="en-US"/>
          </a:p>
          <a:p>
            <a:pPr algn="ctr"/>
            <a:r>
              <a:rPr lang="zh-CN" altLang="en-US"/>
              <a:t>3.了解美甲环境卫生的要求；</a:t>
            </a:r>
            <a:endParaRPr lang="zh-CN" altLang="en-US"/>
          </a:p>
          <a:p>
            <a:pPr algn="ctr"/>
            <a:r>
              <a:rPr lang="zh-CN" altLang="en-US"/>
              <a:t>4.能够掌握美甲工具及产品的消毒工作。</a:t>
            </a:r>
            <a:endParaRPr lang="zh-CN" altLang="en-US"/>
          </a:p>
          <a:p>
            <a:pPr algn="ctr"/>
            <a:r>
              <a:rPr lang="zh-CN" altLang="en-US"/>
              <a:t>技能要求    1.具有选择美甲工具的判断能力；</a:t>
            </a:r>
            <a:endParaRPr lang="zh-CN" altLang="en-US"/>
          </a:p>
          <a:p>
            <a:pPr algn="ctr"/>
            <a:r>
              <a:rPr lang="zh-CN" altLang="en-US"/>
              <a:t>2.能够熟练掌握美甲工具的应用技巧；</a:t>
            </a:r>
            <a:endParaRPr lang="zh-CN" altLang="en-US"/>
          </a:p>
          <a:p>
            <a:pPr algn="ctr"/>
            <a:r>
              <a:rPr lang="zh-CN" altLang="en-US"/>
              <a:t>3.能够独立完成美甲工具及产品的消毒。</a:t>
            </a:r>
            <a:endParaRPr lang="zh-CN" altLang="en-US"/>
          </a:p>
        </p:txBody>
      </p:sp>
      <p:sp>
        <p:nvSpPr>
          <p:cNvPr id="18" name="矩形 17"/>
          <p:cNvSpPr/>
          <p:nvPr/>
        </p:nvSpPr>
        <p:spPr>
          <a:xfrm>
            <a:off x="586105" y="600710"/>
            <a:ext cx="4436745" cy="488315"/>
          </a:xfrm>
          <a:prstGeom prst="rect">
            <a:avLst/>
          </a:prstGeom>
        </p:spPr>
        <p:txBody>
          <a:bodyPr wrap="square">
            <a:noAutofit/>
            <a:scene3d>
              <a:camera prst="orthographicFront"/>
              <a:lightRig rig="threePt" dir="t"/>
            </a:scene3d>
            <a:sp3d contourW="12700"/>
          </a:bodyPr>
          <a:lstStyle/>
          <a:p>
            <a:pPr>
              <a:lnSpc>
                <a:spcPct val="120000"/>
              </a:lnSpc>
            </a:pPr>
            <a:r>
              <a:rPr lang="en-US" altLang="zh-CN" sz="3600" b="1" dirty="0" smtClean="0">
                <a:solidFill>
                  <a:srgbClr val="3A88A2"/>
                </a:solidFill>
                <a:latin typeface="Century Gothic" panose="020B0502020202020204" pitchFamily="34" charset="0"/>
              </a:rPr>
              <a:t>1.</a:t>
            </a:r>
            <a:r>
              <a:rPr lang="zh-CN" altLang="en-US" sz="3600" b="1" dirty="0" smtClean="0">
                <a:solidFill>
                  <a:srgbClr val="3A88A2"/>
                </a:solidFill>
                <a:latin typeface="Century Gothic" panose="020B0502020202020204" pitchFamily="34" charset="0"/>
              </a:rPr>
              <a:t>课前准备</a:t>
            </a:r>
            <a:endParaRPr lang="zh-CN" altLang="en-US" sz="3600" b="1" dirty="0" smtClean="0">
              <a:solidFill>
                <a:srgbClr val="3A88A2"/>
              </a:solidFill>
              <a:latin typeface="Century Gothic" panose="020B0502020202020204" pitchFamily="34" charset="0"/>
            </a:endParaRPr>
          </a:p>
        </p:txBody>
      </p:sp>
      <p:sp>
        <p:nvSpPr>
          <p:cNvPr id="1073742854" name="文本框 15"/>
          <p:cNvSpPr txBox="1">
            <a:spLocks noRot="1"/>
          </p:cNvSpPr>
          <p:nvPr>
            <p:custDataLst>
              <p:tags r:id="rId2"/>
            </p:custDataLst>
          </p:nvPr>
        </p:nvSpPr>
        <p:spPr>
          <a:xfrm>
            <a:off x="771525" y="1644650"/>
            <a:ext cx="6502400" cy="4212590"/>
          </a:xfrm>
          <a:prstGeom prst="rect">
            <a:avLst/>
          </a:prstGeom>
          <a:solidFill>
            <a:srgbClr val="FFFFFF"/>
          </a:solidFill>
          <a:ln w="12700" cap="flat" cmpd="dbl">
            <a:solidFill>
              <a:srgbClr val="000000"/>
            </a:solidFill>
            <a:prstDash val="solid"/>
            <a:miter/>
            <a:headEnd type="none" w="med" len="med"/>
            <a:tailEnd type="none" w="med" len="med"/>
          </a:ln>
        </p:spPr>
        <p:txBody>
          <a:bodyPr vert="horz" wrap="square" anchor="t" anchorCtr="0"/>
          <a:p>
            <a:pPr marL="613410" indent="-612775">
              <a:lnSpc>
                <a:spcPct val="150000"/>
              </a:lnSpc>
              <a:spcBef>
                <a:spcPts val="780"/>
              </a:spcBef>
              <a:spcAft>
                <a:spcPts val="780"/>
              </a:spcAft>
            </a:pPr>
            <a:r>
              <a:rPr lang="zh-CN" altLang="en-US" b="1"/>
              <a:t>任务描述  </a:t>
            </a:r>
            <a:endParaRPr lang="zh-CN" altLang="en-US" b="1"/>
          </a:p>
          <a:p>
            <a:pPr marL="613410" indent="-612775">
              <a:lnSpc>
                <a:spcPct val="150000"/>
              </a:lnSpc>
              <a:spcBef>
                <a:spcPts val="780"/>
              </a:spcBef>
              <a:spcAft>
                <a:spcPts val="780"/>
              </a:spcAft>
            </a:pPr>
            <a:r>
              <a:rPr lang="en-US" altLang="zh-CN" b="1"/>
              <a:t>       </a:t>
            </a:r>
            <a:r>
              <a:rPr lang="zh-CN" altLang="en-US" b="1"/>
              <a:t>能够30分钟内为顾客完成手部护理。           </a:t>
            </a:r>
            <a:endParaRPr lang="zh-CN" altLang="en-US" b="1"/>
          </a:p>
          <a:p>
            <a:pPr marL="613410" indent="-612775">
              <a:lnSpc>
                <a:spcPct val="150000"/>
              </a:lnSpc>
              <a:spcBef>
                <a:spcPts val="780"/>
              </a:spcBef>
              <a:spcAft>
                <a:spcPts val="780"/>
              </a:spcAft>
            </a:pPr>
            <a:r>
              <a:rPr lang="zh-CN" altLang="en-US" b="1"/>
              <a:t>用具准备 </a:t>
            </a:r>
            <a:endParaRPr lang="zh-CN" altLang="en-US" b="1"/>
          </a:p>
          <a:p>
            <a:pPr marL="613410" indent="-612775">
              <a:lnSpc>
                <a:spcPct val="150000"/>
              </a:lnSpc>
              <a:spcBef>
                <a:spcPts val="780"/>
              </a:spcBef>
              <a:spcAft>
                <a:spcPts val="780"/>
              </a:spcAft>
            </a:pPr>
            <a:r>
              <a:rPr lang="en-US" altLang="zh-CN" b="1"/>
              <a:t>       </a:t>
            </a:r>
            <a:r>
              <a:rPr lang="zh-CN" altLang="en-US" b="1"/>
              <a:t>手部清洁霜、毛巾、保鲜膜、磨砂膏、按摩乳、手膜、</a:t>
            </a:r>
            <a:r>
              <a:rPr lang="zh-CN" altLang="en-US" b="1"/>
              <a:t>护手霜等。</a:t>
            </a:r>
            <a:endParaRPr lang="zh-CN" altLang="en-US" b="1"/>
          </a:p>
          <a:p>
            <a:pPr marL="613410" indent="-612775">
              <a:lnSpc>
                <a:spcPct val="150000"/>
              </a:lnSpc>
              <a:spcBef>
                <a:spcPts val="780"/>
              </a:spcBef>
              <a:spcAft>
                <a:spcPts val="780"/>
              </a:spcAft>
            </a:pPr>
            <a:r>
              <a:rPr lang="zh-CN" altLang="en-US" b="1"/>
              <a:t>实训场地 </a:t>
            </a:r>
            <a:endParaRPr lang="zh-CN" altLang="en-US" b="1"/>
          </a:p>
          <a:p>
            <a:pPr marL="613410" indent="-612775">
              <a:lnSpc>
                <a:spcPct val="150000"/>
              </a:lnSpc>
              <a:spcBef>
                <a:spcPts val="780"/>
              </a:spcBef>
              <a:spcAft>
                <a:spcPts val="780"/>
              </a:spcAft>
            </a:pPr>
            <a:r>
              <a:rPr lang="en-US" altLang="zh-CN" b="1"/>
              <a:t>        </a:t>
            </a:r>
            <a:r>
              <a:rPr lang="zh-CN" altLang="en-US" b="1"/>
              <a:t>美甲实训室（10套工作台、多媒体大屏、</a:t>
            </a:r>
            <a:endParaRPr lang="zh-CN" altLang="en-US" b="1"/>
          </a:p>
          <a:p>
            <a:endParaRPr lang="zh-CN" altLang="en-US" b="1"/>
          </a:p>
        </p:txBody>
      </p:sp>
      <p:pic>
        <p:nvPicPr>
          <p:cNvPr id="2" name="图片 1"/>
          <p:cNvPicPr>
            <a:picLocks noChangeAspect="1"/>
          </p:cNvPicPr>
          <p:nvPr>
            <p:custDataLst>
              <p:tags r:id="rId3"/>
            </p:custDataLst>
          </p:nvPr>
        </p:nvPicPr>
        <p:blipFill>
          <a:blip r:embed="rId4"/>
          <a:stretch>
            <a:fillRect/>
          </a:stretch>
        </p:blipFill>
        <p:spPr>
          <a:xfrm>
            <a:off x="7411720" y="2127885"/>
            <a:ext cx="3589020" cy="240601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Tm="0">
        <p:fade/>
      </p:transition>
    </mc:Choice>
    <mc:Fallback>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8" name="矩形 7"/>
          <p:cNvSpPr/>
          <p:nvPr/>
        </p:nvSpPr>
        <p:spPr>
          <a:xfrm>
            <a:off x="464949" y="480447"/>
            <a:ext cx="11112285" cy="58893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任务描述    1.能够独任务描述    1.能够独立根据不同的美甲造型能够选择适合的美甲工具；</a:t>
            </a:r>
            <a:endParaRPr lang="zh-CN" altLang="en-US"/>
          </a:p>
          <a:p>
            <a:pPr algn="ctr"/>
            <a:r>
              <a:rPr lang="zh-CN" altLang="en-US"/>
              <a:t>2.能够独立正确应用美甲产品与工具，并掌握其使用技巧；</a:t>
            </a:r>
            <a:endParaRPr lang="zh-CN" altLang="en-US"/>
          </a:p>
          <a:p>
            <a:pPr algn="ctr"/>
            <a:r>
              <a:rPr lang="zh-CN" altLang="en-US"/>
              <a:t>3.了解美甲环境卫生的要求；</a:t>
            </a:r>
            <a:endParaRPr lang="zh-CN" altLang="en-US"/>
          </a:p>
          <a:p>
            <a:pPr algn="ctr"/>
            <a:r>
              <a:rPr lang="zh-CN" altLang="en-US"/>
              <a:t>4.能够掌握美甲工具及产品的消毒工作。</a:t>
            </a:r>
            <a:endParaRPr lang="zh-CN" altLang="en-US"/>
          </a:p>
          <a:p>
            <a:pPr algn="ctr"/>
            <a:r>
              <a:rPr lang="zh-CN" altLang="en-US"/>
              <a:t>技能要求    1.具有选择美甲工具的判断能力；</a:t>
            </a:r>
            <a:endParaRPr lang="zh-CN" altLang="en-US"/>
          </a:p>
          <a:p>
            <a:pPr algn="ctr"/>
            <a:r>
              <a:rPr lang="zh-CN" altLang="en-US"/>
              <a:t>2.能够熟练掌握美甲工具的应用技巧；</a:t>
            </a:r>
            <a:endParaRPr lang="zh-CN" altLang="en-US"/>
          </a:p>
          <a:p>
            <a:pPr algn="ctr"/>
            <a:r>
              <a:rPr lang="zh-CN" altLang="en-US"/>
              <a:t>3.能够独立完成美甲工具及产品的消毒。立根据不同的美甲造型能够选择适合的美甲工具；</a:t>
            </a:r>
            <a:endParaRPr lang="zh-CN" altLang="en-US"/>
          </a:p>
          <a:p>
            <a:pPr algn="ctr"/>
            <a:r>
              <a:rPr lang="zh-CN" altLang="en-US"/>
              <a:t>2.能够独立正确应用美甲产品与工具，并掌握其使用技巧；</a:t>
            </a:r>
            <a:endParaRPr lang="zh-CN" altLang="en-US"/>
          </a:p>
          <a:p>
            <a:pPr algn="ctr"/>
            <a:r>
              <a:rPr lang="zh-CN" altLang="en-US"/>
              <a:t>3.了解美甲环境卫生的要求；</a:t>
            </a:r>
            <a:endParaRPr lang="zh-CN" altLang="en-US"/>
          </a:p>
          <a:p>
            <a:pPr algn="ctr"/>
            <a:r>
              <a:rPr lang="zh-CN" altLang="en-US"/>
              <a:t>4.能够掌握美甲工具及产品的消毒工作。</a:t>
            </a:r>
            <a:endParaRPr lang="zh-CN" altLang="en-US"/>
          </a:p>
          <a:p>
            <a:pPr algn="ctr"/>
            <a:r>
              <a:rPr lang="zh-CN" altLang="en-US"/>
              <a:t>技能要求    1.具有选择美甲工具的判断能力；</a:t>
            </a:r>
            <a:endParaRPr lang="zh-CN" altLang="en-US"/>
          </a:p>
          <a:p>
            <a:pPr algn="ctr"/>
            <a:r>
              <a:rPr lang="zh-CN" altLang="en-US"/>
              <a:t>2.能够熟练掌握美甲工具的应用技巧；</a:t>
            </a:r>
            <a:endParaRPr lang="zh-CN" altLang="en-US"/>
          </a:p>
          <a:p>
            <a:pPr algn="ctr"/>
            <a:r>
              <a:rPr lang="zh-CN" altLang="en-US"/>
              <a:t>3.能够独立完成美甲工具及产品的消毒。</a:t>
            </a:r>
            <a:endParaRPr lang="zh-CN" altLang="en-US"/>
          </a:p>
        </p:txBody>
      </p:sp>
      <p:sp>
        <p:nvSpPr>
          <p:cNvPr id="18" name="矩形 17"/>
          <p:cNvSpPr/>
          <p:nvPr/>
        </p:nvSpPr>
        <p:spPr>
          <a:xfrm>
            <a:off x="586105" y="600710"/>
            <a:ext cx="4436745" cy="488315"/>
          </a:xfrm>
          <a:prstGeom prst="rect">
            <a:avLst/>
          </a:prstGeom>
        </p:spPr>
        <p:txBody>
          <a:bodyPr wrap="square">
            <a:noAutofit/>
            <a:scene3d>
              <a:camera prst="orthographicFront"/>
              <a:lightRig rig="threePt" dir="t"/>
            </a:scene3d>
            <a:sp3d contourW="12700"/>
          </a:bodyPr>
          <a:lstStyle/>
          <a:p>
            <a:pPr>
              <a:lnSpc>
                <a:spcPct val="120000"/>
              </a:lnSpc>
            </a:pPr>
            <a:r>
              <a:rPr lang="en-US" altLang="zh-CN" sz="3600" b="1" dirty="0" smtClean="0">
                <a:solidFill>
                  <a:srgbClr val="3A88A2"/>
                </a:solidFill>
                <a:latin typeface="Century Gothic" panose="020B0502020202020204" pitchFamily="34" charset="0"/>
              </a:rPr>
              <a:t>2.</a:t>
            </a:r>
            <a:r>
              <a:rPr lang="zh-CN" altLang="en-US" sz="3600" b="1" dirty="0" smtClean="0">
                <a:solidFill>
                  <a:srgbClr val="3A88A2"/>
                </a:solidFill>
                <a:latin typeface="Century Gothic" panose="020B0502020202020204" pitchFamily="34" charset="0"/>
              </a:rPr>
              <a:t>新课导入</a:t>
            </a:r>
            <a:endParaRPr lang="zh-CN" altLang="en-US" sz="3600" b="1" dirty="0" smtClean="0">
              <a:solidFill>
                <a:srgbClr val="3A88A2"/>
              </a:solidFill>
              <a:latin typeface="Century Gothic" panose="020B0502020202020204" pitchFamily="34" charset="0"/>
            </a:endParaRPr>
          </a:p>
        </p:txBody>
      </p:sp>
      <p:sp>
        <p:nvSpPr>
          <p:cNvPr id="3" name="文本框 2"/>
          <p:cNvSpPr txBox="1"/>
          <p:nvPr/>
        </p:nvSpPr>
        <p:spPr>
          <a:xfrm>
            <a:off x="3467735" y="593725"/>
            <a:ext cx="2849880" cy="1064260"/>
          </a:xfrm>
          <a:prstGeom prst="rect">
            <a:avLst/>
          </a:prstGeom>
          <a:noFill/>
        </p:spPr>
        <p:txBody>
          <a:bodyPr wrap="square" rtlCol="0">
            <a:noAutofit/>
          </a:bodyPr>
          <a:p>
            <a:r>
              <a:rPr lang="zh-CN" altLang="en-US" sz="3200" b="1">
                <a:solidFill>
                  <a:schemeClr val="accent1"/>
                </a:solidFill>
                <a:uFillTx/>
              </a:rPr>
              <a:t>  </a:t>
            </a:r>
            <a:endParaRPr lang="zh-CN" altLang="en-US" sz="3200" b="1">
              <a:solidFill>
                <a:schemeClr val="accent1"/>
              </a:solidFill>
              <a:uFillTx/>
            </a:endParaRPr>
          </a:p>
          <a:p>
            <a:endParaRPr lang="zh-CN" altLang="en-US" sz="3200" b="1">
              <a:solidFill>
                <a:schemeClr val="accent1"/>
              </a:solidFill>
              <a:uFillTx/>
            </a:endParaRPr>
          </a:p>
        </p:txBody>
      </p:sp>
      <p:sp>
        <p:nvSpPr>
          <p:cNvPr id="6" name="云形 5"/>
          <p:cNvSpPr/>
          <p:nvPr/>
        </p:nvSpPr>
        <p:spPr>
          <a:xfrm>
            <a:off x="5502275" y="1088390"/>
            <a:ext cx="4746625" cy="168846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t>为什么要进行手部护理？</a:t>
            </a:r>
            <a:endParaRPr lang="zh-CN" altLang="en-US" sz="2800"/>
          </a:p>
        </p:txBody>
      </p:sp>
      <p:pic>
        <p:nvPicPr>
          <p:cNvPr id="15" name="图片 14"/>
          <p:cNvPicPr>
            <a:picLocks noChangeAspect="1"/>
          </p:cNvPicPr>
          <p:nvPr>
            <p:custDataLst>
              <p:tags r:id="rId2"/>
            </p:custDataLst>
          </p:nvPr>
        </p:nvPicPr>
        <p:blipFill>
          <a:blip r:embed="rId3"/>
          <a:stretch>
            <a:fillRect/>
          </a:stretch>
        </p:blipFill>
        <p:spPr>
          <a:xfrm>
            <a:off x="8394700" y="3615055"/>
            <a:ext cx="2783205" cy="2134870"/>
          </a:xfrm>
          <a:prstGeom prst="rect">
            <a:avLst/>
          </a:prstGeom>
        </p:spPr>
      </p:pic>
      <p:pic>
        <p:nvPicPr>
          <p:cNvPr id="16" name="图片 15"/>
          <p:cNvPicPr>
            <a:picLocks noChangeAspect="1"/>
          </p:cNvPicPr>
          <p:nvPr>
            <p:custDataLst>
              <p:tags r:id="rId4"/>
            </p:custDataLst>
          </p:nvPr>
        </p:nvPicPr>
        <p:blipFill>
          <a:blip r:embed="rId5"/>
          <a:stretch>
            <a:fillRect/>
          </a:stretch>
        </p:blipFill>
        <p:spPr>
          <a:xfrm>
            <a:off x="1485265" y="1468755"/>
            <a:ext cx="3188335" cy="1868805"/>
          </a:xfrm>
          <a:prstGeom prst="rect">
            <a:avLst/>
          </a:prstGeom>
        </p:spPr>
      </p:pic>
      <p:pic>
        <p:nvPicPr>
          <p:cNvPr id="17" name="图片 16"/>
          <p:cNvPicPr>
            <a:picLocks noChangeAspect="1"/>
          </p:cNvPicPr>
          <p:nvPr>
            <p:custDataLst>
              <p:tags r:id="rId6"/>
            </p:custDataLst>
          </p:nvPr>
        </p:nvPicPr>
        <p:blipFill>
          <a:blip r:embed="rId7"/>
          <a:stretch>
            <a:fillRect/>
          </a:stretch>
        </p:blipFill>
        <p:spPr>
          <a:xfrm>
            <a:off x="4920615" y="3497580"/>
            <a:ext cx="3121660" cy="2370455"/>
          </a:xfrm>
          <a:prstGeom prst="rect">
            <a:avLst/>
          </a:prstGeom>
        </p:spPr>
      </p:pic>
      <p:pic>
        <p:nvPicPr>
          <p:cNvPr id="19" name="图片 18"/>
          <p:cNvPicPr>
            <a:picLocks noChangeAspect="1"/>
          </p:cNvPicPr>
          <p:nvPr>
            <p:custDataLst>
              <p:tags r:id="rId8"/>
            </p:custDataLst>
          </p:nvPr>
        </p:nvPicPr>
        <p:blipFill>
          <a:blip r:embed="rId9"/>
          <a:stretch>
            <a:fillRect/>
          </a:stretch>
        </p:blipFill>
        <p:spPr>
          <a:xfrm>
            <a:off x="1196340" y="3717290"/>
            <a:ext cx="3477260" cy="215074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Tm="0">
        <p:fade/>
      </p:transition>
    </mc:Choice>
    <mc:Fallback>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8" name="矩形 7"/>
          <p:cNvSpPr/>
          <p:nvPr/>
        </p:nvSpPr>
        <p:spPr>
          <a:xfrm>
            <a:off x="464949" y="480447"/>
            <a:ext cx="11112285" cy="58893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任务描述    1.能够独任务描述    1.能够独立根据不同的美甲造型能够选择适合的美甲工具；</a:t>
            </a:r>
            <a:endParaRPr lang="zh-CN" altLang="en-US"/>
          </a:p>
          <a:p>
            <a:pPr algn="ctr"/>
            <a:r>
              <a:rPr lang="zh-CN" altLang="en-US"/>
              <a:t>2.能够独立正确应用美甲产品与工具，并掌握其使用技巧；</a:t>
            </a:r>
            <a:endParaRPr lang="zh-CN" altLang="en-US"/>
          </a:p>
          <a:p>
            <a:pPr algn="ctr"/>
            <a:r>
              <a:rPr lang="zh-CN" altLang="en-US"/>
              <a:t>3.了解美甲环境卫生的要求；</a:t>
            </a:r>
            <a:endParaRPr lang="zh-CN" altLang="en-US"/>
          </a:p>
          <a:p>
            <a:pPr algn="ctr"/>
            <a:r>
              <a:rPr lang="zh-CN" altLang="en-US"/>
              <a:t>4.能够掌握美甲工具及产品的消毒工作。</a:t>
            </a:r>
            <a:endParaRPr lang="zh-CN" altLang="en-US"/>
          </a:p>
          <a:p>
            <a:pPr algn="ctr"/>
            <a:r>
              <a:rPr lang="zh-CN" altLang="en-US"/>
              <a:t>技能要求    1.具有选择美甲工具的判断能力；</a:t>
            </a:r>
            <a:endParaRPr lang="zh-CN" altLang="en-US"/>
          </a:p>
          <a:p>
            <a:pPr algn="ctr"/>
            <a:r>
              <a:rPr lang="zh-CN" altLang="en-US"/>
              <a:t>2.能够熟练掌握美甲工具的应用技巧；</a:t>
            </a:r>
            <a:endParaRPr lang="zh-CN" altLang="en-US"/>
          </a:p>
          <a:p>
            <a:pPr algn="ctr"/>
            <a:r>
              <a:rPr lang="zh-CN" altLang="en-US"/>
              <a:t>3.能够独立完成美甲工具及产品的消毒。立根据不同的美甲造型能够选择适合的美甲工具；</a:t>
            </a:r>
            <a:endParaRPr lang="zh-CN" altLang="en-US"/>
          </a:p>
          <a:p>
            <a:pPr algn="ctr"/>
            <a:r>
              <a:rPr lang="zh-CN" altLang="en-US"/>
              <a:t>2.能够独立正确应用美甲产品与工具，并掌握其使用技巧；</a:t>
            </a:r>
            <a:endParaRPr lang="zh-CN" altLang="en-US"/>
          </a:p>
          <a:p>
            <a:pPr algn="ctr"/>
            <a:r>
              <a:rPr lang="zh-CN" altLang="en-US"/>
              <a:t>3.了解美甲环境卫生的要求；</a:t>
            </a:r>
            <a:endParaRPr lang="zh-CN" altLang="en-US"/>
          </a:p>
          <a:p>
            <a:pPr algn="ctr"/>
            <a:r>
              <a:rPr lang="zh-CN" altLang="en-US"/>
              <a:t>4.能够掌握美甲工具及产品的消毒工作。</a:t>
            </a:r>
            <a:endParaRPr lang="zh-CN" altLang="en-US"/>
          </a:p>
          <a:p>
            <a:pPr algn="ctr"/>
            <a:r>
              <a:rPr lang="zh-CN" altLang="en-US"/>
              <a:t>技能要求    1.具有选择美甲工具的判断能力；</a:t>
            </a:r>
            <a:endParaRPr lang="zh-CN" altLang="en-US"/>
          </a:p>
          <a:p>
            <a:pPr algn="ctr"/>
            <a:r>
              <a:rPr lang="zh-CN" altLang="en-US"/>
              <a:t>2.能够熟练掌握美甲工具的应用技巧；</a:t>
            </a:r>
            <a:endParaRPr lang="zh-CN" altLang="en-US"/>
          </a:p>
          <a:p>
            <a:pPr algn="ctr"/>
            <a:r>
              <a:rPr lang="zh-CN" altLang="en-US"/>
              <a:t>3.能够独立完成美甲工具及产品的消毒。</a:t>
            </a:r>
            <a:endParaRPr lang="zh-CN" altLang="en-US"/>
          </a:p>
        </p:txBody>
      </p:sp>
      <p:sp>
        <p:nvSpPr>
          <p:cNvPr id="18" name="矩形 17"/>
          <p:cNvSpPr/>
          <p:nvPr/>
        </p:nvSpPr>
        <p:spPr>
          <a:xfrm>
            <a:off x="586105" y="600710"/>
            <a:ext cx="4436745" cy="488315"/>
          </a:xfrm>
          <a:prstGeom prst="rect">
            <a:avLst/>
          </a:prstGeom>
        </p:spPr>
        <p:txBody>
          <a:bodyPr wrap="square">
            <a:noAutofit/>
            <a:scene3d>
              <a:camera prst="orthographicFront"/>
              <a:lightRig rig="threePt" dir="t"/>
            </a:scene3d>
            <a:sp3d contourW="12700"/>
          </a:bodyPr>
          <a:lstStyle/>
          <a:p>
            <a:pPr>
              <a:lnSpc>
                <a:spcPct val="120000"/>
              </a:lnSpc>
            </a:pPr>
            <a:r>
              <a:rPr lang="en-US" altLang="zh-CN" sz="3600" b="1" dirty="0" smtClean="0">
                <a:solidFill>
                  <a:srgbClr val="3A88A2"/>
                </a:solidFill>
                <a:latin typeface="Century Gothic" panose="020B0502020202020204" pitchFamily="34" charset="0"/>
              </a:rPr>
              <a:t>3.</a:t>
            </a:r>
            <a:r>
              <a:rPr lang="zh-CN" altLang="en-US" sz="3600" b="1" dirty="0" smtClean="0">
                <a:solidFill>
                  <a:srgbClr val="3A88A2"/>
                </a:solidFill>
                <a:latin typeface="Century Gothic" panose="020B0502020202020204" pitchFamily="34" charset="0"/>
              </a:rPr>
              <a:t>三维目标</a:t>
            </a:r>
            <a:endParaRPr lang="zh-CN" altLang="en-US" sz="3600" b="1" dirty="0" smtClean="0">
              <a:solidFill>
                <a:srgbClr val="3A88A2"/>
              </a:solidFill>
              <a:latin typeface="Century Gothic" panose="020B0502020202020204" pitchFamily="34" charset="0"/>
            </a:endParaRPr>
          </a:p>
        </p:txBody>
      </p:sp>
      <p:sp>
        <p:nvSpPr>
          <p:cNvPr id="3" name="文本框 2"/>
          <p:cNvSpPr txBox="1"/>
          <p:nvPr/>
        </p:nvSpPr>
        <p:spPr>
          <a:xfrm>
            <a:off x="1023620" y="1329055"/>
            <a:ext cx="10144760" cy="4892675"/>
          </a:xfrm>
          <a:prstGeom prst="rect">
            <a:avLst/>
          </a:prstGeom>
          <a:noFill/>
        </p:spPr>
        <p:txBody>
          <a:bodyPr wrap="square" rtlCol="0">
            <a:spAutoFit/>
            <a:scene3d>
              <a:camera prst="orthographicFront"/>
              <a:lightRig rig="threePt" dir="t"/>
            </a:scene3d>
          </a:bodyPr>
          <a:p>
            <a:pPr>
              <a:lnSpc>
                <a:spcPct val="130000"/>
              </a:lnSpc>
              <a:spcBef>
                <a:spcPts val="0"/>
              </a:spcBef>
              <a:spcAft>
                <a:spcPts val="0"/>
              </a:spcAft>
            </a:pPr>
            <a:r>
              <a:rPr lang="zh-CN" altLang="en-US" sz="2000" b="1">
                <a:solidFill>
                  <a:schemeClr val="accent1"/>
                </a:solidFill>
                <a:effectLst>
                  <a:outerShdw blurRad="38100" dist="19050" dir="2700000" algn="tl" rotWithShape="0">
                    <a:schemeClr val="dk1">
                      <a:alpha val="40000"/>
                    </a:schemeClr>
                  </a:outerShdw>
                </a:effectLst>
                <a:uFillTx/>
              </a:rPr>
              <a:t>知识目标</a:t>
            </a:r>
            <a:endParaRPr lang="zh-CN" altLang="en-US" sz="2000" b="1">
              <a:solidFill>
                <a:schemeClr val="accent1"/>
              </a:solidFill>
              <a:effectLst>
                <a:outerShdw blurRad="38100" dist="19050" dir="2700000" algn="tl" rotWithShape="0">
                  <a:schemeClr val="dk1">
                    <a:alpha val="40000"/>
                  </a:schemeClr>
                </a:outerShdw>
              </a:effectLst>
              <a:uFillTx/>
            </a:endParaRPr>
          </a:p>
          <a:p>
            <a:pPr>
              <a:lnSpc>
                <a:spcPct val="130000"/>
              </a:lnSpc>
              <a:spcBef>
                <a:spcPts val="0"/>
              </a:spcBef>
              <a:spcAft>
                <a:spcPts val="0"/>
              </a:spcAft>
            </a:pPr>
            <a:r>
              <a:rPr lang="zh-CN" altLang="en-US" sz="2000" b="1">
                <a:solidFill>
                  <a:schemeClr val="tx1"/>
                </a:solidFill>
                <a:effectLst>
                  <a:outerShdw blurRad="38100" dist="19050" dir="2700000" algn="tl" rotWithShape="0">
                    <a:schemeClr val="dk1">
                      <a:alpha val="40000"/>
                    </a:schemeClr>
                  </a:outerShdw>
                </a:effectLst>
                <a:uFillTx/>
              </a:rPr>
              <a:t>1.了解贴手部护理的重要性；</a:t>
            </a:r>
            <a:endParaRPr lang="zh-CN" altLang="en-US" sz="2000" b="1">
              <a:solidFill>
                <a:schemeClr val="tx1"/>
              </a:solidFill>
              <a:effectLst>
                <a:outerShdw blurRad="38100" dist="19050" dir="2700000" algn="tl" rotWithShape="0">
                  <a:schemeClr val="dk1">
                    <a:alpha val="40000"/>
                  </a:schemeClr>
                </a:outerShdw>
              </a:effectLst>
              <a:uFillTx/>
            </a:endParaRPr>
          </a:p>
          <a:p>
            <a:pPr>
              <a:lnSpc>
                <a:spcPct val="130000"/>
              </a:lnSpc>
              <a:spcBef>
                <a:spcPts val="0"/>
              </a:spcBef>
              <a:spcAft>
                <a:spcPts val="0"/>
              </a:spcAft>
            </a:pPr>
            <a:r>
              <a:rPr lang="zh-CN" altLang="en-US" sz="2000" b="1">
                <a:solidFill>
                  <a:schemeClr val="tx1"/>
                </a:solidFill>
                <a:effectLst>
                  <a:outerShdw blurRad="38100" dist="19050" dir="2700000" algn="tl" rotWithShape="0">
                    <a:schemeClr val="dk1">
                      <a:alpha val="40000"/>
                    </a:schemeClr>
                  </a:outerShdw>
                </a:effectLst>
                <a:uFillTx/>
              </a:rPr>
              <a:t>2.掌握手部按摩的作用；</a:t>
            </a:r>
            <a:endParaRPr lang="zh-CN" altLang="en-US" sz="2000" b="1">
              <a:solidFill>
                <a:schemeClr val="tx1"/>
              </a:solidFill>
              <a:effectLst>
                <a:outerShdw blurRad="38100" dist="19050" dir="2700000" algn="tl" rotWithShape="0">
                  <a:schemeClr val="dk1">
                    <a:alpha val="40000"/>
                  </a:schemeClr>
                </a:outerShdw>
              </a:effectLst>
              <a:uFillTx/>
            </a:endParaRPr>
          </a:p>
          <a:p>
            <a:pPr>
              <a:lnSpc>
                <a:spcPct val="130000"/>
              </a:lnSpc>
              <a:spcBef>
                <a:spcPts val="0"/>
              </a:spcBef>
              <a:spcAft>
                <a:spcPts val="0"/>
              </a:spcAft>
            </a:pPr>
            <a:r>
              <a:rPr lang="zh-CN" altLang="en-US" sz="2000" b="1">
                <a:solidFill>
                  <a:schemeClr val="tx1"/>
                </a:solidFill>
                <a:effectLst>
                  <a:outerShdw blurRad="38100" dist="19050" dir="2700000" algn="tl" rotWithShape="0">
                    <a:schemeClr val="dk1">
                      <a:alpha val="40000"/>
                    </a:schemeClr>
                  </a:outerShdw>
                </a:effectLst>
                <a:uFillTx/>
              </a:rPr>
              <a:t>3.掌握手部护理中产品特点。</a:t>
            </a:r>
            <a:endParaRPr lang="zh-CN" altLang="en-US" sz="2000" b="1">
              <a:solidFill>
                <a:schemeClr val="tx1"/>
              </a:solidFill>
              <a:effectLst>
                <a:outerShdw blurRad="38100" dist="19050" dir="2700000" algn="tl" rotWithShape="0">
                  <a:schemeClr val="dk1">
                    <a:alpha val="40000"/>
                  </a:schemeClr>
                </a:outerShdw>
              </a:effectLst>
              <a:uFillTx/>
            </a:endParaRPr>
          </a:p>
          <a:p>
            <a:pPr>
              <a:lnSpc>
                <a:spcPct val="130000"/>
              </a:lnSpc>
              <a:spcBef>
                <a:spcPts val="0"/>
              </a:spcBef>
              <a:spcAft>
                <a:spcPts val="0"/>
              </a:spcAft>
            </a:pPr>
            <a:r>
              <a:rPr lang="zh-CN" altLang="en-US" sz="2000" b="1">
                <a:solidFill>
                  <a:schemeClr val="accent1"/>
                </a:solidFill>
                <a:effectLst>
                  <a:outerShdw blurRad="38100" dist="19050" dir="2700000" algn="tl" rotWithShape="0">
                    <a:schemeClr val="dk1">
                      <a:alpha val="40000"/>
                    </a:schemeClr>
                  </a:outerShdw>
                </a:effectLst>
                <a:uFillTx/>
              </a:rPr>
              <a:t>能力目标</a:t>
            </a:r>
            <a:endParaRPr lang="zh-CN" altLang="en-US" sz="2000" b="1">
              <a:solidFill>
                <a:schemeClr val="accent1"/>
              </a:solidFill>
              <a:effectLst>
                <a:outerShdw blurRad="38100" dist="19050" dir="2700000" algn="tl" rotWithShape="0">
                  <a:schemeClr val="dk1">
                    <a:alpha val="40000"/>
                  </a:schemeClr>
                </a:outerShdw>
              </a:effectLst>
              <a:uFillTx/>
            </a:endParaRPr>
          </a:p>
          <a:p>
            <a:pPr>
              <a:lnSpc>
                <a:spcPct val="130000"/>
              </a:lnSpc>
              <a:spcBef>
                <a:spcPts val="0"/>
              </a:spcBef>
              <a:spcAft>
                <a:spcPts val="0"/>
              </a:spcAft>
            </a:pPr>
            <a:r>
              <a:rPr lang="zh-CN" altLang="en-US" sz="2000" b="1">
                <a:solidFill>
                  <a:schemeClr val="tx1"/>
                </a:solidFill>
                <a:effectLst>
                  <a:outerShdw blurRad="38100" dist="19050" dir="2700000" algn="tl" rotWithShape="0">
                    <a:schemeClr val="dk1">
                      <a:alpha val="40000"/>
                    </a:schemeClr>
                  </a:outerShdw>
                </a:effectLst>
                <a:uFillTx/>
              </a:rPr>
              <a:t>1.掌握手部护理的操作流程；</a:t>
            </a:r>
            <a:endParaRPr lang="zh-CN" altLang="en-US" sz="2000" b="1">
              <a:solidFill>
                <a:schemeClr val="tx1"/>
              </a:solidFill>
              <a:effectLst>
                <a:outerShdw blurRad="38100" dist="19050" dir="2700000" algn="tl" rotWithShape="0">
                  <a:schemeClr val="dk1">
                    <a:alpha val="40000"/>
                  </a:schemeClr>
                </a:outerShdw>
              </a:effectLst>
              <a:uFillTx/>
            </a:endParaRPr>
          </a:p>
          <a:p>
            <a:pPr>
              <a:lnSpc>
                <a:spcPct val="130000"/>
              </a:lnSpc>
              <a:spcBef>
                <a:spcPts val="0"/>
              </a:spcBef>
              <a:spcAft>
                <a:spcPts val="0"/>
              </a:spcAft>
            </a:pPr>
            <a:r>
              <a:rPr lang="zh-CN" altLang="en-US" sz="2000" b="1">
                <a:solidFill>
                  <a:schemeClr val="tx1"/>
                </a:solidFill>
                <a:effectLst>
                  <a:outerShdw blurRad="38100" dist="19050" dir="2700000" algn="tl" rotWithShape="0">
                    <a:schemeClr val="dk1">
                      <a:alpha val="40000"/>
                    </a:schemeClr>
                  </a:outerShdw>
                </a:effectLst>
                <a:uFillTx/>
              </a:rPr>
              <a:t>2.掌握护理基础手法。</a:t>
            </a:r>
            <a:endParaRPr lang="zh-CN" altLang="en-US" sz="2000" b="1">
              <a:solidFill>
                <a:schemeClr val="tx1"/>
              </a:solidFill>
              <a:effectLst>
                <a:outerShdw blurRad="38100" dist="19050" dir="2700000" algn="tl" rotWithShape="0">
                  <a:schemeClr val="dk1">
                    <a:alpha val="40000"/>
                  </a:schemeClr>
                </a:outerShdw>
              </a:effectLst>
              <a:uFillTx/>
            </a:endParaRPr>
          </a:p>
          <a:p>
            <a:pPr>
              <a:lnSpc>
                <a:spcPct val="130000"/>
              </a:lnSpc>
              <a:spcBef>
                <a:spcPts val="0"/>
              </a:spcBef>
              <a:spcAft>
                <a:spcPts val="0"/>
              </a:spcAft>
            </a:pPr>
            <a:r>
              <a:rPr lang="zh-CN" altLang="en-US" sz="2000" b="1">
                <a:solidFill>
                  <a:schemeClr val="accent1"/>
                </a:solidFill>
                <a:effectLst>
                  <a:outerShdw blurRad="38100" dist="19050" dir="2700000" algn="tl" rotWithShape="0">
                    <a:schemeClr val="dk1">
                      <a:alpha val="40000"/>
                    </a:schemeClr>
                  </a:outerShdw>
                </a:effectLst>
                <a:uFillTx/>
              </a:rPr>
              <a:t>素质目标</a:t>
            </a:r>
            <a:endParaRPr lang="zh-CN" altLang="en-US" sz="2000" b="1">
              <a:solidFill>
                <a:schemeClr val="accent1"/>
              </a:solidFill>
              <a:effectLst>
                <a:outerShdw blurRad="38100" dist="19050" dir="2700000" algn="tl" rotWithShape="0">
                  <a:schemeClr val="dk1">
                    <a:alpha val="40000"/>
                  </a:schemeClr>
                </a:outerShdw>
              </a:effectLst>
              <a:uFillTx/>
            </a:endParaRPr>
          </a:p>
          <a:p>
            <a:pPr>
              <a:lnSpc>
                <a:spcPct val="130000"/>
              </a:lnSpc>
              <a:spcBef>
                <a:spcPts val="0"/>
              </a:spcBef>
              <a:spcAft>
                <a:spcPts val="0"/>
              </a:spcAft>
            </a:pPr>
            <a:r>
              <a:rPr lang="zh-CN" altLang="en-US" sz="2000" b="1">
                <a:solidFill>
                  <a:schemeClr val="tx1"/>
                </a:solidFill>
                <a:effectLst>
                  <a:outerShdw blurRad="38100" dist="19050" dir="2700000" algn="tl" rotWithShape="0">
                    <a:schemeClr val="dk1">
                      <a:alpha val="40000"/>
                    </a:schemeClr>
                  </a:outerShdw>
                </a:effectLst>
                <a:uFillTx/>
              </a:rPr>
              <a:t>1..具备一定的语言表达能力和与人沟通能力；</a:t>
            </a:r>
            <a:endParaRPr lang="zh-CN" altLang="en-US" sz="2000" b="1">
              <a:solidFill>
                <a:schemeClr val="tx1"/>
              </a:solidFill>
              <a:effectLst>
                <a:outerShdw blurRad="38100" dist="19050" dir="2700000" algn="tl" rotWithShape="0">
                  <a:schemeClr val="dk1">
                    <a:alpha val="40000"/>
                  </a:schemeClr>
                </a:outerShdw>
              </a:effectLst>
              <a:uFillTx/>
            </a:endParaRPr>
          </a:p>
          <a:p>
            <a:pPr>
              <a:lnSpc>
                <a:spcPct val="130000"/>
              </a:lnSpc>
              <a:spcBef>
                <a:spcPts val="0"/>
              </a:spcBef>
              <a:spcAft>
                <a:spcPts val="0"/>
              </a:spcAft>
            </a:pPr>
            <a:r>
              <a:rPr lang="zh-CN" altLang="en-US" sz="2000" b="1">
                <a:solidFill>
                  <a:schemeClr val="tx1"/>
                </a:solidFill>
                <a:effectLst>
                  <a:outerShdw blurRad="38100" dist="19050" dir="2700000" algn="tl" rotWithShape="0">
                    <a:schemeClr val="dk1">
                      <a:alpha val="40000"/>
                    </a:schemeClr>
                  </a:outerShdw>
                </a:effectLst>
                <a:uFillTx/>
              </a:rPr>
              <a:t>2.具备良好的卫生习惯与职业道德精神；</a:t>
            </a:r>
            <a:endParaRPr lang="zh-CN" altLang="en-US" sz="2000" b="1">
              <a:solidFill>
                <a:schemeClr val="tx1"/>
              </a:solidFill>
              <a:effectLst>
                <a:outerShdw blurRad="38100" dist="19050" dir="2700000" algn="tl" rotWithShape="0">
                  <a:schemeClr val="dk1">
                    <a:alpha val="40000"/>
                  </a:schemeClr>
                </a:outerShdw>
              </a:effectLst>
              <a:uFillTx/>
            </a:endParaRPr>
          </a:p>
          <a:p>
            <a:pPr>
              <a:lnSpc>
                <a:spcPct val="130000"/>
              </a:lnSpc>
              <a:spcBef>
                <a:spcPts val="0"/>
              </a:spcBef>
              <a:spcAft>
                <a:spcPts val="0"/>
              </a:spcAft>
            </a:pPr>
            <a:r>
              <a:rPr lang="zh-CN" altLang="en-US" sz="2000" b="1">
                <a:solidFill>
                  <a:schemeClr val="tx1"/>
                </a:solidFill>
                <a:effectLst>
                  <a:outerShdw blurRad="38100" dist="19050" dir="2700000" algn="tl" rotWithShape="0">
                    <a:schemeClr val="dk1">
                      <a:alpha val="40000"/>
                    </a:schemeClr>
                  </a:outerShdw>
                </a:effectLst>
                <a:uFillTx/>
              </a:rPr>
              <a:t>3.具备一定的观察力与快速应变能力；</a:t>
            </a:r>
            <a:endParaRPr lang="zh-CN" altLang="en-US" sz="2000" b="1">
              <a:solidFill>
                <a:schemeClr val="tx1"/>
              </a:solidFill>
              <a:effectLst>
                <a:outerShdw blurRad="38100" dist="19050" dir="2700000" algn="tl" rotWithShape="0">
                  <a:schemeClr val="dk1">
                    <a:alpha val="40000"/>
                  </a:schemeClr>
                </a:outerShdw>
              </a:effectLst>
              <a:uFillTx/>
            </a:endParaRPr>
          </a:p>
          <a:p>
            <a:pPr>
              <a:lnSpc>
                <a:spcPct val="130000"/>
              </a:lnSpc>
              <a:spcBef>
                <a:spcPts val="0"/>
              </a:spcBef>
              <a:spcAft>
                <a:spcPts val="0"/>
              </a:spcAft>
            </a:pPr>
            <a:r>
              <a:rPr lang="zh-CN" altLang="en-US" sz="2000" b="1">
                <a:solidFill>
                  <a:schemeClr val="tx1"/>
                </a:solidFill>
                <a:effectLst>
                  <a:outerShdw blurRad="38100" dist="19050" dir="2700000" algn="tl" rotWithShape="0">
                    <a:schemeClr val="dk1">
                      <a:alpha val="40000"/>
                    </a:schemeClr>
                  </a:outerShdw>
                </a:effectLst>
                <a:uFillTx/>
              </a:rPr>
              <a:t>4.具备较强的创新思维能力与动手实践能力。</a:t>
            </a:r>
            <a:endParaRPr lang="zh-CN" altLang="en-US" sz="2000" b="1">
              <a:solidFill>
                <a:schemeClr val="tx1"/>
              </a:solidFill>
              <a:effectLst>
                <a:outerShdw blurRad="38100" dist="19050" dir="2700000" algn="tl" rotWithShape="0">
                  <a:schemeClr val="dk1">
                    <a:alpha val="40000"/>
                  </a:schemeClr>
                </a:outerShdw>
              </a:effectLst>
              <a:uFillTx/>
            </a:endParaRPr>
          </a:p>
        </p:txBody>
      </p:sp>
      <p:pic>
        <p:nvPicPr>
          <p:cNvPr id="2" name="图片 1"/>
          <p:cNvPicPr>
            <a:picLocks noChangeAspect="1"/>
          </p:cNvPicPr>
          <p:nvPr>
            <p:custDataLst>
              <p:tags r:id="rId2"/>
            </p:custDataLst>
          </p:nvPr>
        </p:nvPicPr>
        <p:blipFill>
          <a:blip r:embed="rId3"/>
          <a:stretch>
            <a:fillRect/>
          </a:stretch>
        </p:blipFill>
        <p:spPr>
          <a:xfrm>
            <a:off x="6797675" y="1750695"/>
            <a:ext cx="3302000" cy="236410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Tm="0">
        <p:fade/>
      </p:transition>
    </mc:Choice>
    <mc:Fallback>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8" name="矩形 7"/>
          <p:cNvSpPr/>
          <p:nvPr/>
        </p:nvSpPr>
        <p:spPr>
          <a:xfrm>
            <a:off x="464949" y="480447"/>
            <a:ext cx="11112285" cy="58893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任务描述    1.能够独任务描述    1.能够独立根据不同的美甲造型能够选择适合的美甲工具；</a:t>
            </a:r>
            <a:endParaRPr lang="zh-CN" altLang="en-US"/>
          </a:p>
          <a:p>
            <a:pPr algn="ctr"/>
            <a:r>
              <a:rPr lang="zh-CN" altLang="en-US"/>
              <a:t>2.能够独立正确应用美甲产品与工具，并掌握其使用技巧；</a:t>
            </a:r>
            <a:endParaRPr lang="zh-CN" altLang="en-US"/>
          </a:p>
          <a:p>
            <a:pPr algn="ctr"/>
            <a:r>
              <a:rPr lang="zh-CN" altLang="en-US"/>
              <a:t>3.了解美甲环境卫生的要求；</a:t>
            </a:r>
            <a:endParaRPr lang="zh-CN" altLang="en-US"/>
          </a:p>
          <a:p>
            <a:pPr algn="ctr"/>
            <a:r>
              <a:rPr lang="zh-CN" altLang="en-US"/>
              <a:t>4.能够掌握美甲工具及产品的消毒工作。</a:t>
            </a:r>
            <a:endParaRPr lang="zh-CN" altLang="en-US"/>
          </a:p>
          <a:p>
            <a:pPr algn="ctr"/>
            <a:r>
              <a:rPr lang="zh-CN" altLang="en-US"/>
              <a:t>技能要求    1.具有选择美甲工具的判断能力；</a:t>
            </a:r>
            <a:endParaRPr lang="zh-CN" altLang="en-US"/>
          </a:p>
          <a:p>
            <a:pPr algn="ctr"/>
            <a:r>
              <a:rPr lang="zh-CN" altLang="en-US"/>
              <a:t>2.能够熟练掌握美甲工具的应用技巧；</a:t>
            </a:r>
            <a:endParaRPr lang="zh-CN" altLang="en-US"/>
          </a:p>
          <a:p>
            <a:pPr algn="ctr"/>
            <a:r>
              <a:rPr lang="zh-CN" altLang="en-US"/>
              <a:t>3.能够独立完成美甲工具及产品的消毒。立根据不同的美甲造型能够选择适合      </a:t>
            </a:r>
            <a:endParaRPr lang="zh-CN" altLang="en-US"/>
          </a:p>
          <a:p>
            <a:pPr algn="ctr"/>
            <a:r>
              <a:rPr lang="zh-CN" altLang="en-US"/>
              <a:t>图1-2-1-1酒精     图1-2-1-2清洁啫喱水    图1-2-1-3碘酒的美甲工具；</a:t>
            </a:r>
            <a:endParaRPr lang="zh-CN" altLang="en-US"/>
          </a:p>
          <a:p>
            <a:pPr algn="ctr"/>
            <a:r>
              <a:rPr lang="zh-CN" altLang="en-US"/>
              <a:t>2.能够独立正确应用美甲产品与工具，并掌握其使用技巧；</a:t>
            </a:r>
            <a:endParaRPr lang="zh-CN" altLang="en-US"/>
          </a:p>
          <a:p>
            <a:pPr algn="ctr"/>
            <a:r>
              <a:rPr lang="zh-CN" altLang="en-US"/>
              <a:t>3.了解美甲环境卫生的要求；</a:t>
            </a:r>
            <a:endParaRPr lang="zh-CN" altLang="en-US"/>
          </a:p>
          <a:p>
            <a:pPr algn="ctr"/>
            <a:r>
              <a:rPr lang="zh-CN" altLang="en-US"/>
              <a:t>4.能够掌握美甲工具及产品的消毒工作。</a:t>
            </a:r>
            <a:endParaRPr lang="zh-CN" altLang="en-US"/>
          </a:p>
          <a:p>
            <a:pPr algn="ctr"/>
            <a:r>
              <a:rPr lang="zh-CN" altLang="en-US"/>
              <a:t>技能要求    1.具有选择美甲工具的判断能力；</a:t>
            </a:r>
            <a:endParaRPr lang="zh-CN" altLang="en-US"/>
          </a:p>
          <a:p>
            <a:pPr algn="ctr"/>
            <a:r>
              <a:rPr lang="zh-CN" altLang="en-US"/>
              <a:t>2.能够熟练掌握美甲工具的应用技巧；</a:t>
            </a:r>
            <a:endParaRPr lang="zh-CN" altLang="en-US"/>
          </a:p>
          <a:p>
            <a:pPr algn="ctr"/>
            <a:r>
              <a:rPr lang="zh-CN" altLang="en-US"/>
              <a:t>3.能够独立完成美甲工具及产品的消毒。</a:t>
            </a:r>
            <a:endParaRPr lang="zh-CN" altLang="en-US"/>
          </a:p>
        </p:txBody>
      </p:sp>
      <p:sp>
        <p:nvSpPr>
          <p:cNvPr id="18" name="矩形 17"/>
          <p:cNvSpPr/>
          <p:nvPr/>
        </p:nvSpPr>
        <p:spPr>
          <a:xfrm>
            <a:off x="586105" y="600710"/>
            <a:ext cx="4436745" cy="488315"/>
          </a:xfrm>
          <a:prstGeom prst="rect">
            <a:avLst/>
          </a:prstGeom>
        </p:spPr>
        <p:txBody>
          <a:bodyPr wrap="square">
            <a:noAutofit/>
            <a:scene3d>
              <a:camera prst="orthographicFront"/>
              <a:lightRig rig="threePt" dir="t"/>
            </a:scene3d>
            <a:sp3d contourW="12700"/>
          </a:bodyPr>
          <a:lstStyle/>
          <a:p>
            <a:pPr>
              <a:lnSpc>
                <a:spcPct val="120000"/>
              </a:lnSpc>
            </a:pPr>
            <a:r>
              <a:rPr lang="en-US" altLang="zh-CN" sz="3600" b="1" dirty="0" smtClean="0">
                <a:solidFill>
                  <a:srgbClr val="3A88A2"/>
                </a:solidFill>
                <a:latin typeface="Century Gothic" panose="020B0502020202020204" pitchFamily="34" charset="0"/>
              </a:rPr>
              <a:t>4.</a:t>
            </a:r>
            <a:r>
              <a:rPr lang="zh-CN" altLang="en-US" sz="3600" b="1" dirty="0" smtClean="0">
                <a:solidFill>
                  <a:srgbClr val="3A88A2"/>
                </a:solidFill>
                <a:latin typeface="Century Gothic" panose="020B0502020202020204" pitchFamily="34" charset="0"/>
              </a:rPr>
              <a:t>知识</a:t>
            </a:r>
            <a:r>
              <a:rPr lang="zh-CN" altLang="en-US" sz="3600" b="1" dirty="0" smtClean="0">
                <a:solidFill>
                  <a:srgbClr val="3A88A2"/>
                </a:solidFill>
                <a:latin typeface="Century Gothic" panose="020B0502020202020204" pitchFamily="34" charset="0"/>
              </a:rPr>
              <a:t>准备</a:t>
            </a:r>
            <a:endParaRPr lang="zh-CN" altLang="en-US" sz="3600" b="1" dirty="0" smtClean="0">
              <a:solidFill>
                <a:srgbClr val="3A88A2"/>
              </a:solidFill>
              <a:latin typeface="Century Gothic" panose="020B0502020202020204" pitchFamily="34" charset="0"/>
            </a:endParaRPr>
          </a:p>
        </p:txBody>
      </p:sp>
      <p:sp>
        <p:nvSpPr>
          <p:cNvPr id="6" name="文本框 5"/>
          <p:cNvSpPr txBox="1"/>
          <p:nvPr/>
        </p:nvSpPr>
        <p:spPr>
          <a:xfrm>
            <a:off x="586105" y="1498600"/>
            <a:ext cx="10614025" cy="3692525"/>
          </a:xfrm>
          <a:prstGeom prst="rect">
            <a:avLst/>
          </a:prstGeom>
          <a:noFill/>
        </p:spPr>
        <p:txBody>
          <a:bodyPr wrap="square" rtlCol="0">
            <a:spAutoFit/>
          </a:bodyPr>
          <a:p>
            <a:pPr>
              <a:lnSpc>
                <a:spcPct val="150000"/>
              </a:lnSpc>
            </a:pPr>
            <a:r>
              <a:rPr lang="zh-CN" altLang="en-US" b="1"/>
              <a:t>一、手部护理的重要性</a:t>
            </a:r>
            <a:endParaRPr lang="zh-CN" altLang="en-US" b="1"/>
          </a:p>
          <a:p>
            <a:pPr>
              <a:lnSpc>
                <a:spcPct val="150000"/>
              </a:lnSpc>
            </a:pPr>
            <a:r>
              <a:rPr lang="zh-CN" altLang="en-US"/>
              <a:t>手是女人的第二张脸，所以对于双手的呵护至关重要，也需要有足够的耐心。护理也是美容的一部分，如果忽视手部的护理，手部皮肤会干燥起皱，脱皮老化，指甲失去光泽，就会较大地影响一个人的整体形象。因此，重视手部护理尤为重要。</a:t>
            </a:r>
            <a:endParaRPr lang="zh-CN" altLang="en-US"/>
          </a:p>
          <a:p>
            <a:pPr>
              <a:lnSpc>
                <a:spcPct val="150000"/>
              </a:lnSpc>
            </a:pPr>
            <a:r>
              <a:rPr lang="zh-CN" altLang="en-US" b="1"/>
              <a:t>二、手部护理的作用</a:t>
            </a:r>
            <a:endParaRPr lang="zh-CN" altLang="en-US" b="1"/>
          </a:p>
          <a:p>
            <a:pPr>
              <a:lnSpc>
                <a:spcPct val="150000"/>
              </a:lnSpc>
            </a:pPr>
            <a:r>
              <a:rPr lang="zh-CN" altLang="en-US"/>
              <a:t>随着年龄的增长、工作生活中的压力和不良习惯等因素都可能导致手部皮肤出现不同程度的衰老，适当的按摩可以放松肌肉，疏通经络，调气和血，平衡阴阳，促进血液循环，滋养皮肤，缓解疲劳，延缓衰老，并且可以使手和腕更加灵活。</a:t>
            </a:r>
            <a:endParaRPr lang="zh-CN" altLang="en-US"/>
          </a:p>
          <a:p>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0">
        <p:fade/>
      </p:transition>
    </mc:Choice>
    <mc:Fallback>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8" name="矩形 7"/>
          <p:cNvSpPr/>
          <p:nvPr/>
        </p:nvSpPr>
        <p:spPr>
          <a:xfrm>
            <a:off x="464949" y="479812"/>
            <a:ext cx="11112285" cy="58893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任务描述    1.能够独任务描述    1.能够独立根据不同的美甲造型能够选择适合的美甲工具；</a:t>
            </a:r>
            <a:endParaRPr lang="zh-CN" altLang="en-US"/>
          </a:p>
          <a:p>
            <a:pPr algn="ctr"/>
            <a:r>
              <a:rPr lang="zh-CN" altLang="en-US"/>
              <a:t>2.能够独立正确应用美甲产品与工具，并掌握其使用技巧；</a:t>
            </a:r>
            <a:endParaRPr lang="zh-CN" altLang="en-US"/>
          </a:p>
          <a:p>
            <a:pPr algn="ctr"/>
            <a:r>
              <a:rPr lang="zh-CN" altLang="en-US"/>
              <a:t>3.了解美甲环境卫生的要求；</a:t>
            </a:r>
            <a:endParaRPr lang="zh-CN" altLang="en-US"/>
          </a:p>
          <a:p>
            <a:pPr algn="ctr"/>
            <a:r>
              <a:rPr lang="zh-CN" altLang="en-US"/>
              <a:t>4.能够掌握美甲工具及产品的消毒工作。</a:t>
            </a:r>
            <a:endParaRPr lang="zh-CN" altLang="en-US"/>
          </a:p>
          <a:p>
            <a:pPr algn="ctr"/>
            <a:r>
              <a:rPr lang="zh-CN" altLang="en-US"/>
              <a:t>技能要求    1.具有选择美甲工具的判断能力；</a:t>
            </a:r>
            <a:endParaRPr lang="zh-CN" altLang="en-US"/>
          </a:p>
          <a:p>
            <a:pPr algn="ctr"/>
            <a:r>
              <a:rPr lang="zh-CN" altLang="en-US"/>
              <a:t>2.能够熟练掌握美甲工具的应用技巧；</a:t>
            </a:r>
            <a:endParaRPr lang="zh-CN" altLang="en-US"/>
          </a:p>
          <a:p>
            <a:pPr algn="ctr"/>
            <a:r>
              <a:rPr lang="zh-CN" altLang="en-US"/>
              <a:t>3.能够独立完成美甲工具及产品的消毒。立根据不同的美甲造型能够选择适合      </a:t>
            </a:r>
            <a:endParaRPr lang="zh-CN" altLang="en-US"/>
          </a:p>
          <a:p>
            <a:pPr algn="ctr"/>
            <a:r>
              <a:rPr lang="zh-CN" altLang="en-US"/>
              <a:t>图1-2-1-1酒精     图1-2-1-2清洁啫喱水    图1-2-1-3碘酒的美甲工具；</a:t>
            </a:r>
            <a:endParaRPr lang="zh-CN" altLang="en-US"/>
          </a:p>
          <a:p>
            <a:pPr algn="ctr"/>
            <a:r>
              <a:rPr lang="zh-CN" altLang="en-US"/>
              <a:t>2.能够独立正确应用美甲产品与工具，并掌握其使用技巧；</a:t>
            </a:r>
            <a:endParaRPr lang="zh-CN" altLang="en-US"/>
          </a:p>
          <a:p>
            <a:pPr algn="ctr"/>
            <a:r>
              <a:rPr lang="zh-CN" altLang="en-US"/>
              <a:t>3.了解美甲环境卫生的要求；</a:t>
            </a:r>
            <a:endParaRPr lang="zh-CN" altLang="en-US"/>
          </a:p>
          <a:p>
            <a:pPr algn="ctr"/>
            <a:r>
              <a:rPr lang="zh-CN" altLang="en-US"/>
              <a:t>4.能够掌握美甲工具及产品的消毒工作。</a:t>
            </a:r>
            <a:endParaRPr lang="zh-CN" altLang="en-US"/>
          </a:p>
          <a:p>
            <a:pPr algn="ctr"/>
            <a:r>
              <a:rPr lang="zh-CN" altLang="en-US"/>
              <a:t>技能要求    1.具有选择美甲工具的判断能力；</a:t>
            </a:r>
            <a:endParaRPr lang="zh-CN" altLang="en-US"/>
          </a:p>
          <a:p>
            <a:pPr algn="ctr"/>
            <a:r>
              <a:rPr lang="zh-CN" altLang="en-US"/>
              <a:t>2.能够熟练掌握美甲工具的应用技巧；</a:t>
            </a:r>
            <a:endParaRPr lang="zh-CN" altLang="en-US"/>
          </a:p>
          <a:p>
            <a:pPr algn="ctr"/>
            <a:r>
              <a:rPr lang="zh-CN" altLang="en-US"/>
              <a:t>3.能够独立完成美甲工具及产品的消毒。</a:t>
            </a:r>
            <a:endParaRPr lang="zh-CN" altLang="en-US"/>
          </a:p>
        </p:txBody>
      </p:sp>
      <p:sp>
        <p:nvSpPr>
          <p:cNvPr id="18" name="矩形 17"/>
          <p:cNvSpPr/>
          <p:nvPr/>
        </p:nvSpPr>
        <p:spPr>
          <a:xfrm>
            <a:off x="586105" y="600710"/>
            <a:ext cx="4436745" cy="488315"/>
          </a:xfrm>
          <a:prstGeom prst="rect">
            <a:avLst/>
          </a:prstGeom>
        </p:spPr>
        <p:txBody>
          <a:bodyPr wrap="square">
            <a:noAutofit/>
            <a:scene3d>
              <a:camera prst="orthographicFront"/>
              <a:lightRig rig="threePt" dir="t"/>
            </a:scene3d>
            <a:sp3d contourW="12700"/>
          </a:bodyPr>
          <a:lstStyle/>
          <a:p>
            <a:pPr>
              <a:lnSpc>
                <a:spcPct val="120000"/>
              </a:lnSpc>
            </a:pPr>
            <a:r>
              <a:rPr lang="en-US" altLang="zh-CN" sz="3600" b="1" dirty="0" smtClean="0">
                <a:solidFill>
                  <a:srgbClr val="3A88A2"/>
                </a:solidFill>
                <a:latin typeface="Century Gothic" panose="020B0502020202020204" pitchFamily="34" charset="0"/>
              </a:rPr>
              <a:t>4.</a:t>
            </a:r>
            <a:r>
              <a:rPr lang="zh-CN" altLang="en-US" sz="3600" b="1" dirty="0" smtClean="0">
                <a:solidFill>
                  <a:srgbClr val="3A88A2"/>
                </a:solidFill>
                <a:latin typeface="Century Gothic" panose="020B0502020202020204" pitchFamily="34" charset="0"/>
              </a:rPr>
              <a:t>知识</a:t>
            </a:r>
            <a:r>
              <a:rPr lang="zh-CN" altLang="en-US" sz="3600" b="1" dirty="0" smtClean="0">
                <a:solidFill>
                  <a:srgbClr val="3A88A2"/>
                </a:solidFill>
                <a:latin typeface="Century Gothic" panose="020B0502020202020204" pitchFamily="34" charset="0"/>
              </a:rPr>
              <a:t>准备</a:t>
            </a:r>
            <a:endParaRPr lang="zh-CN" altLang="en-US" sz="3600" b="1" dirty="0" smtClean="0">
              <a:solidFill>
                <a:srgbClr val="3A88A2"/>
              </a:solidFill>
              <a:latin typeface="Century Gothic" panose="020B0502020202020204" pitchFamily="34" charset="0"/>
            </a:endParaRPr>
          </a:p>
        </p:txBody>
      </p:sp>
      <p:sp>
        <p:nvSpPr>
          <p:cNvPr id="9" name="文本框 8"/>
          <p:cNvSpPr txBox="1"/>
          <p:nvPr/>
        </p:nvSpPr>
        <p:spPr>
          <a:xfrm>
            <a:off x="1056005" y="1513840"/>
            <a:ext cx="9754235" cy="3830955"/>
          </a:xfrm>
          <a:prstGeom prst="rect">
            <a:avLst/>
          </a:prstGeom>
          <a:noFill/>
        </p:spPr>
        <p:txBody>
          <a:bodyPr wrap="square" rtlCol="0">
            <a:spAutoFit/>
          </a:bodyPr>
          <a:p>
            <a:pPr>
              <a:lnSpc>
                <a:spcPct val="150000"/>
              </a:lnSpc>
            </a:pPr>
            <a:r>
              <a:rPr lang="zh-CN" altLang="en-US" b="1"/>
              <a:t>三、手部护理产品</a:t>
            </a:r>
            <a:endParaRPr lang="zh-CN" altLang="en-US" b="1"/>
          </a:p>
          <a:p>
            <a:pPr>
              <a:lnSpc>
                <a:spcPct val="150000"/>
              </a:lnSpc>
            </a:pPr>
            <a:r>
              <a:rPr lang="zh-CN" altLang="en-US"/>
              <a:t>手部清洁霜：用于清洁手部，促进血液循环，常见的有泡沫型和微泡型两种，可根据顾客需求进行选择。</a:t>
            </a:r>
            <a:endParaRPr lang="zh-CN" altLang="en-US"/>
          </a:p>
          <a:p>
            <a:pPr>
              <a:lnSpc>
                <a:spcPct val="150000"/>
              </a:lnSpc>
            </a:pPr>
            <a:r>
              <a:rPr lang="zh-CN" altLang="en-US"/>
              <a:t>手部角质啫喱：用于去除老化角质，改善手部粗糙现象，滋润皮肤，市面上有面霜型和颗粒状两种，美甲店多用颗粒状。</a:t>
            </a:r>
            <a:endParaRPr lang="zh-CN" altLang="en-US"/>
          </a:p>
          <a:p>
            <a:pPr>
              <a:lnSpc>
                <a:spcPct val="150000"/>
              </a:lnSpc>
            </a:pPr>
            <a:r>
              <a:rPr lang="zh-CN" altLang="en-US"/>
              <a:t>手部按摩霜：具有调气和血，促进血液循环，延缓衰老的功效。</a:t>
            </a:r>
            <a:endParaRPr lang="zh-CN" altLang="en-US"/>
          </a:p>
          <a:p>
            <a:pPr>
              <a:lnSpc>
                <a:spcPct val="150000"/>
              </a:lnSpc>
            </a:pPr>
            <a:r>
              <a:rPr lang="zh-CN" altLang="en-US"/>
              <a:t>手膜：手膜的名称不同，功效也不一样，可以根据顾客的需求进行选择。</a:t>
            </a:r>
            <a:endParaRPr lang="zh-CN" altLang="en-US"/>
          </a:p>
          <a:p>
            <a:pPr>
              <a:lnSpc>
                <a:spcPct val="150000"/>
              </a:lnSpc>
            </a:pPr>
            <a:r>
              <a:rPr lang="zh-CN" altLang="en-US"/>
              <a:t>手霜：具有滋润、美白、保湿、防干裂的功效，夏季可使用清爽型，冬季可使用油分偏多的类型。</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0">
        <p:fade/>
      </p:transition>
    </mc:Choice>
    <mc:Fallback>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8" name="矩形 7"/>
          <p:cNvSpPr/>
          <p:nvPr/>
        </p:nvSpPr>
        <p:spPr>
          <a:xfrm>
            <a:off x="464949" y="479812"/>
            <a:ext cx="11112285" cy="58893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任务描述    1.能够独任务描述    1.能够独立根据不同的美甲造型能够选择适合的美甲工具；</a:t>
            </a:r>
            <a:endParaRPr lang="zh-CN" altLang="en-US"/>
          </a:p>
          <a:p>
            <a:pPr algn="ctr"/>
            <a:r>
              <a:rPr lang="zh-CN" altLang="en-US"/>
              <a:t>2.能够独立正确应用美甲产品与工具，并掌握其使用技巧；</a:t>
            </a:r>
            <a:endParaRPr lang="zh-CN" altLang="en-US"/>
          </a:p>
          <a:p>
            <a:pPr algn="ctr"/>
            <a:r>
              <a:rPr lang="zh-CN" altLang="en-US"/>
              <a:t>3.了解美甲环境卫生的要求；</a:t>
            </a:r>
            <a:endParaRPr lang="zh-CN" altLang="en-US"/>
          </a:p>
          <a:p>
            <a:pPr algn="ctr"/>
            <a:r>
              <a:rPr lang="zh-CN" altLang="en-US"/>
              <a:t>4.能够掌握美甲工具及产品的消毒工作。</a:t>
            </a:r>
            <a:endParaRPr lang="zh-CN" altLang="en-US"/>
          </a:p>
          <a:p>
            <a:pPr algn="ctr"/>
            <a:r>
              <a:rPr lang="zh-CN" altLang="en-US"/>
              <a:t>技能要求    1.具有选择美甲工具的判断能力；</a:t>
            </a:r>
            <a:endParaRPr lang="zh-CN" altLang="en-US"/>
          </a:p>
          <a:p>
            <a:pPr algn="ctr"/>
            <a:r>
              <a:rPr lang="zh-CN" altLang="en-US"/>
              <a:t>2.能够熟练掌握美甲工具的应用技巧；</a:t>
            </a:r>
            <a:endParaRPr lang="zh-CN" altLang="en-US"/>
          </a:p>
          <a:p>
            <a:pPr algn="ctr"/>
            <a:r>
              <a:rPr lang="zh-CN" altLang="en-US"/>
              <a:t>3.能够独立完成美甲工具及产品的消毒。立根据不同的美甲造型能够选择适合      </a:t>
            </a:r>
            <a:endParaRPr lang="zh-CN" altLang="en-US"/>
          </a:p>
          <a:p>
            <a:pPr algn="ctr"/>
            <a:r>
              <a:rPr lang="zh-CN" altLang="en-US"/>
              <a:t>图1-2-1-1酒精     图1-2-1-2清洁啫喱水    图1-2-1-3碘酒的美甲工具；</a:t>
            </a:r>
            <a:endParaRPr lang="zh-CN" altLang="en-US"/>
          </a:p>
          <a:p>
            <a:pPr algn="ctr"/>
            <a:r>
              <a:rPr lang="zh-CN" altLang="en-US"/>
              <a:t>2.能够独立正确应用美甲产品与工具，并掌握其使用技巧；</a:t>
            </a:r>
            <a:endParaRPr lang="zh-CN" altLang="en-US"/>
          </a:p>
          <a:p>
            <a:pPr algn="ctr"/>
            <a:r>
              <a:rPr lang="zh-CN" altLang="en-US"/>
              <a:t>3.了解美甲环境卫生的要求；</a:t>
            </a:r>
            <a:endParaRPr lang="zh-CN" altLang="en-US"/>
          </a:p>
          <a:p>
            <a:pPr algn="ctr"/>
            <a:r>
              <a:rPr lang="zh-CN" altLang="en-US"/>
              <a:t>4.能够掌握美甲工具及产品的消毒工作。</a:t>
            </a:r>
            <a:endParaRPr lang="zh-CN" altLang="en-US"/>
          </a:p>
          <a:p>
            <a:pPr algn="ctr"/>
            <a:r>
              <a:rPr lang="zh-CN" altLang="en-US"/>
              <a:t>技能要求    1.具有选择美甲工具的判断能力；</a:t>
            </a:r>
            <a:endParaRPr lang="zh-CN" altLang="en-US"/>
          </a:p>
          <a:p>
            <a:pPr algn="ctr"/>
            <a:r>
              <a:rPr lang="zh-CN" altLang="en-US"/>
              <a:t>2.能够熟练掌握美甲工具的应用技巧；</a:t>
            </a:r>
            <a:endParaRPr lang="zh-CN" altLang="en-US"/>
          </a:p>
          <a:p>
            <a:pPr algn="ctr"/>
            <a:r>
              <a:rPr lang="zh-CN" altLang="en-US"/>
              <a:t>3.能够独立完成美甲工具及产品的消毒。</a:t>
            </a:r>
            <a:endParaRPr lang="zh-CN" altLang="en-US"/>
          </a:p>
        </p:txBody>
      </p:sp>
      <p:sp>
        <p:nvSpPr>
          <p:cNvPr id="18" name="矩形 17"/>
          <p:cNvSpPr/>
          <p:nvPr/>
        </p:nvSpPr>
        <p:spPr>
          <a:xfrm>
            <a:off x="586105" y="600710"/>
            <a:ext cx="4436745" cy="488315"/>
          </a:xfrm>
          <a:prstGeom prst="rect">
            <a:avLst/>
          </a:prstGeom>
        </p:spPr>
        <p:txBody>
          <a:bodyPr wrap="square">
            <a:noAutofit/>
            <a:scene3d>
              <a:camera prst="orthographicFront"/>
              <a:lightRig rig="threePt" dir="t"/>
            </a:scene3d>
            <a:sp3d contourW="12700"/>
          </a:bodyPr>
          <a:lstStyle/>
          <a:p>
            <a:pPr>
              <a:lnSpc>
                <a:spcPct val="120000"/>
              </a:lnSpc>
            </a:pPr>
            <a:r>
              <a:rPr lang="en-US" altLang="zh-CN" sz="3600" b="1" dirty="0" smtClean="0">
                <a:solidFill>
                  <a:srgbClr val="3A88A2"/>
                </a:solidFill>
                <a:latin typeface="Century Gothic" panose="020B0502020202020204" pitchFamily="34" charset="0"/>
              </a:rPr>
              <a:t>4.</a:t>
            </a:r>
            <a:r>
              <a:rPr lang="zh-CN" altLang="en-US" sz="3600" b="1" dirty="0" smtClean="0">
                <a:solidFill>
                  <a:srgbClr val="3A88A2"/>
                </a:solidFill>
                <a:latin typeface="Century Gothic" panose="020B0502020202020204" pitchFamily="34" charset="0"/>
              </a:rPr>
              <a:t>知识</a:t>
            </a:r>
            <a:r>
              <a:rPr lang="zh-CN" altLang="en-US" sz="3600" b="1" dirty="0" smtClean="0">
                <a:solidFill>
                  <a:srgbClr val="3A88A2"/>
                </a:solidFill>
                <a:latin typeface="Century Gothic" panose="020B0502020202020204" pitchFamily="34" charset="0"/>
              </a:rPr>
              <a:t>准备</a:t>
            </a:r>
            <a:endParaRPr lang="zh-CN" altLang="en-US" sz="3600" b="1" dirty="0" smtClean="0">
              <a:solidFill>
                <a:srgbClr val="3A88A2"/>
              </a:solidFill>
              <a:latin typeface="Century Gothic" panose="020B0502020202020204" pitchFamily="34" charset="0"/>
            </a:endParaRPr>
          </a:p>
        </p:txBody>
      </p:sp>
      <p:sp>
        <p:nvSpPr>
          <p:cNvPr id="100" name="文本框 99"/>
          <p:cNvSpPr txBox="1"/>
          <p:nvPr/>
        </p:nvSpPr>
        <p:spPr>
          <a:xfrm>
            <a:off x="714375" y="1619885"/>
            <a:ext cx="8456930" cy="4464050"/>
          </a:xfrm>
          <a:prstGeom prst="rect">
            <a:avLst/>
          </a:prstGeom>
          <a:noFill/>
          <a:ln w="9525">
            <a:noFill/>
          </a:ln>
        </p:spPr>
        <p:txBody>
          <a:bodyPr wrap="square">
            <a:spAutoFit/>
          </a:bodyPr>
          <a:p>
            <a:pPr indent="0">
              <a:lnSpc>
                <a:spcPct val="120000"/>
              </a:lnSpc>
              <a:spcBef>
                <a:spcPts val="0"/>
              </a:spcBef>
              <a:spcAft>
                <a:spcPts val="0"/>
              </a:spcAft>
            </a:pPr>
            <a:r>
              <a:rPr lang="zh-CN" sz="2100" b="1">
                <a:latin typeface="Cambria" panose="02040503050406030204" charset="0"/>
                <a:ea typeface="宋体" panose="02010600030101010101" pitchFamily="2" charset="-122"/>
              </a:rPr>
              <a:t>四、手部护理基础手法</a:t>
            </a:r>
            <a:r>
              <a:rPr lang="zh-CN" b="0">
                <a:latin typeface="Times New Roman" panose="02020603050405020304" charset="0"/>
                <a:ea typeface="宋体" panose="02010600030101010101" pitchFamily="2" charset="-122"/>
              </a:rPr>
              <a:t>（</a:t>
            </a:r>
            <a:r>
              <a:rPr lang="en-US" b="0">
                <a:latin typeface="Times New Roman" panose="02020603050405020304" charset="0"/>
              </a:rPr>
              <a:t>1</a:t>
            </a:r>
            <a:r>
              <a:rPr lang="zh-CN" b="0">
                <a:latin typeface="Times New Roman" panose="02020603050405020304" charset="0"/>
                <a:ea typeface="宋体" panose="02010600030101010101" pitchFamily="2" charset="-122"/>
              </a:rPr>
              <a:t>）</a:t>
            </a:r>
            <a:r>
              <a:rPr lang="zh-CN" b="1">
                <a:ea typeface="宋体" panose="02010600030101010101" pitchFamily="2" charset="-122"/>
              </a:rPr>
              <a:t>按法。</a:t>
            </a:r>
            <a:r>
              <a:rPr lang="zh-CN" b="0">
                <a:ea typeface="宋体" panose="02010600030101010101" pitchFamily="2" charset="-122"/>
              </a:rPr>
              <a:t>按法是</a:t>
            </a:r>
            <a:r>
              <a:rPr lang="zh-CN" b="0">
                <a:latin typeface="Times New Roman" panose="02020603050405020304" charset="0"/>
                <a:ea typeface="宋体" panose="02010600030101010101" pitchFamily="2" charset="-122"/>
              </a:rPr>
              <a:t>手部按摩护理中最常见</a:t>
            </a:r>
            <a:r>
              <a:rPr lang="zh-CN" b="0">
                <a:ea typeface="宋体" panose="02010600030101010101" pitchFamily="2" charset="-122"/>
              </a:rPr>
              <a:t>的手法之一</a:t>
            </a:r>
            <a:r>
              <a:rPr lang="zh-CN" b="0">
                <a:latin typeface="Times New Roman" panose="02020603050405020304" charset="0"/>
                <a:ea typeface="宋体" panose="02010600030101010101" pitchFamily="2" charset="-122"/>
              </a:rPr>
              <a:t>，</a:t>
            </a:r>
            <a:r>
              <a:rPr lang="zh-CN" b="0">
                <a:ea typeface="宋体" panose="02010600030101010101" pitchFamily="2" charset="-122"/>
              </a:rPr>
              <a:t>在手部按摩中</a:t>
            </a:r>
            <a:r>
              <a:rPr lang="zh-CN" b="0">
                <a:latin typeface="Times New Roman" panose="02020603050405020304" charset="0"/>
                <a:ea typeface="宋体" panose="02010600030101010101" pitchFamily="2" charset="-122"/>
              </a:rPr>
              <a:t>，</a:t>
            </a:r>
            <a:r>
              <a:rPr lang="zh-CN" b="0">
                <a:ea typeface="宋体" panose="02010600030101010101" pitchFamily="2" charset="-122"/>
              </a:rPr>
              <a:t>按法是指用拇指的指端或螺纹面着力于手部穴位</a:t>
            </a:r>
            <a:r>
              <a:rPr lang="zh-CN" b="0">
                <a:latin typeface="Times New Roman" panose="02020603050405020304" charset="0"/>
                <a:ea typeface="宋体" panose="02010600030101010101" pitchFamily="2" charset="-122"/>
              </a:rPr>
              <a:t>上，</a:t>
            </a:r>
            <a:r>
              <a:rPr lang="zh-CN" b="0">
                <a:ea typeface="宋体" panose="02010600030101010101" pitchFamily="2" charset="-122"/>
              </a:rPr>
              <a:t>逐渐用力下按，用力要由轻到重，使刺激充分到达肌肉组织的深层，使人有酸、麻、重、胀、走窜等感觉，持续</a:t>
            </a:r>
            <a:r>
              <a:rPr lang="en-US" b="0">
                <a:latin typeface="Times New Roman" panose="02020603050405020304" charset="0"/>
                <a:ea typeface="宋体" panose="02010600030101010101" pitchFamily="2" charset="-122"/>
              </a:rPr>
              <a:t>  </a:t>
            </a:r>
            <a:r>
              <a:rPr lang="zh-CN" b="0">
                <a:ea typeface="宋体" panose="02010600030101010101" pitchFamily="2" charset="-122"/>
              </a:rPr>
              <a:t>数秒钟，渐渐放松，如此反复操作</a:t>
            </a:r>
            <a:r>
              <a:rPr lang="zh-CN" b="0">
                <a:latin typeface="Times New Roman" panose="02020603050405020304" charset="0"/>
                <a:ea typeface="宋体" panose="02010600030101010101" pitchFamily="2" charset="-122"/>
              </a:rPr>
              <a:t>。</a:t>
            </a:r>
            <a:endParaRPr lang="zh-CN" b="0">
              <a:latin typeface="Times New Roman" panose="02020603050405020304" charset="0"/>
              <a:ea typeface="宋体" panose="02010600030101010101" pitchFamily="2" charset="-122"/>
            </a:endParaRPr>
          </a:p>
          <a:p>
            <a:pPr indent="0">
              <a:lnSpc>
                <a:spcPct val="120000"/>
              </a:lnSpc>
              <a:spcBef>
                <a:spcPts val="0"/>
              </a:spcBef>
              <a:spcAft>
                <a:spcPts val="0"/>
              </a:spcAft>
            </a:pPr>
            <a:r>
              <a:rPr lang="zh-CN" b="0">
                <a:latin typeface="Times New Roman" panose="02020603050405020304" charset="0"/>
                <a:ea typeface="宋体" panose="02010600030101010101" pitchFamily="2" charset="-122"/>
              </a:rPr>
              <a:t>注意：</a:t>
            </a:r>
            <a:r>
              <a:rPr lang="zh-CN" b="0">
                <a:ea typeface="宋体" panose="02010600030101010101" pitchFamily="2" charset="-122"/>
              </a:rPr>
              <a:t>操作时用力不要过猛，不要滑动，应持续有力。需要加强刺激时，可用双手拇指重叠施术。按法经常和揉法结合使用，称为按揉法。按法适用于手部各穴。</a:t>
            </a:r>
            <a:endParaRPr lang="zh-CN" b="0">
              <a:ea typeface="宋体" panose="02010600030101010101" pitchFamily="2" charset="-122"/>
            </a:endParaRPr>
          </a:p>
          <a:p>
            <a:pPr indent="0">
              <a:lnSpc>
                <a:spcPct val="120000"/>
              </a:lnSpc>
              <a:spcBef>
                <a:spcPts val="0"/>
              </a:spcBef>
              <a:spcAft>
                <a:spcPts val="0"/>
              </a:spcAft>
            </a:pPr>
            <a:r>
              <a:rPr lang="en-US" b="0">
                <a:latin typeface="宋体" panose="02010600030101010101" pitchFamily="2" charset="-122"/>
              </a:rPr>
              <a:t>（2）</a:t>
            </a:r>
            <a:r>
              <a:rPr lang="en-US" b="1">
                <a:latin typeface="宋体" panose="02010600030101010101" pitchFamily="2" charset="-122"/>
              </a:rPr>
              <a:t>点法。</a:t>
            </a:r>
            <a:r>
              <a:rPr lang="en-US" b="0">
                <a:latin typeface="宋体" panose="02010600030101010101" pitchFamily="2" charset="-122"/>
              </a:rPr>
              <a:t>在手部按摩护理中，点法指用拇指指端或屈指骨突部着力于手部穴位上，逐渐用力下按，用力要由轻到重，使刺激充分到达肌肉组织的深层，使人有酸、麻、重、胀、走窜等感觉，持续数秒钟，渐渐放松，如此反复操作。</a:t>
            </a:r>
            <a:endParaRPr lang="en-US" b="0">
              <a:latin typeface="宋体" panose="02010600030101010101" pitchFamily="2" charset="-122"/>
            </a:endParaRPr>
          </a:p>
          <a:p>
            <a:pPr indent="0">
              <a:lnSpc>
                <a:spcPct val="120000"/>
              </a:lnSpc>
              <a:spcBef>
                <a:spcPts val="0"/>
              </a:spcBef>
              <a:spcAft>
                <a:spcPts val="0"/>
              </a:spcAft>
            </a:pPr>
            <a:r>
              <a:rPr lang="en-US" b="0">
                <a:latin typeface="宋体" panose="02010600030101010101" pitchFamily="2" charset="-122"/>
              </a:rPr>
              <a:t>注意：操作时用力不要过猛，不要滑动，应持续有力。点法接触面积小，刺激量大。点法常与按法结合使用，称为点按法。点法适用于手部各穴。        </a:t>
            </a:r>
            <a:endParaRPr lang="en-US" altLang="en-US" b="0">
              <a:latin typeface="宋体" panose="02010600030101010101" pitchFamily="2" charset="-122"/>
            </a:endParaRPr>
          </a:p>
        </p:txBody>
      </p:sp>
      <p:pic>
        <p:nvPicPr>
          <p:cNvPr id="2" name="图片 1"/>
          <p:cNvPicPr/>
          <p:nvPr/>
        </p:nvPicPr>
        <p:blipFill>
          <a:blip r:embed="rId2"/>
          <a:stretch>
            <a:fillRect/>
          </a:stretch>
        </p:blipFill>
        <p:spPr>
          <a:xfrm>
            <a:off x="9267190" y="1402080"/>
            <a:ext cx="1958340" cy="2026285"/>
          </a:xfrm>
          <a:prstGeom prst="rect">
            <a:avLst/>
          </a:prstGeom>
          <a:noFill/>
          <a:ln w="9525">
            <a:noFill/>
          </a:ln>
        </p:spPr>
      </p:pic>
      <p:pic>
        <p:nvPicPr>
          <p:cNvPr id="3" name="图片 2"/>
          <p:cNvPicPr/>
          <p:nvPr/>
        </p:nvPicPr>
        <p:blipFill>
          <a:blip r:embed="rId3"/>
          <a:stretch>
            <a:fillRect/>
          </a:stretch>
        </p:blipFill>
        <p:spPr>
          <a:xfrm>
            <a:off x="9006840" y="3418205"/>
            <a:ext cx="2139950" cy="249428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10" advTm="0">
        <p:fade/>
      </p:transition>
    </mc:Choice>
    <mc:Fallback>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8" name="矩形 7"/>
          <p:cNvSpPr/>
          <p:nvPr/>
        </p:nvSpPr>
        <p:spPr>
          <a:xfrm>
            <a:off x="464949" y="479812"/>
            <a:ext cx="11112285" cy="58893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任务描述    1.能够独任务描述    1.能够独立根据不同的美甲造型能够选择适合的美甲工具；</a:t>
            </a:r>
            <a:endParaRPr lang="zh-CN" altLang="en-US"/>
          </a:p>
          <a:p>
            <a:pPr algn="ctr"/>
            <a:r>
              <a:rPr lang="zh-CN" altLang="en-US"/>
              <a:t>2.能够独立正确应用美甲产品与工具，并掌握其使用技巧；</a:t>
            </a:r>
            <a:endParaRPr lang="zh-CN" altLang="en-US"/>
          </a:p>
          <a:p>
            <a:pPr algn="ctr"/>
            <a:r>
              <a:rPr lang="zh-CN" altLang="en-US"/>
              <a:t>3.了解美甲环境卫生的要求；</a:t>
            </a:r>
            <a:endParaRPr lang="zh-CN" altLang="en-US"/>
          </a:p>
          <a:p>
            <a:pPr algn="ctr"/>
            <a:r>
              <a:rPr lang="zh-CN" altLang="en-US"/>
              <a:t>4.能够掌握美甲工具及产品的消毒工作。</a:t>
            </a:r>
            <a:endParaRPr lang="zh-CN" altLang="en-US"/>
          </a:p>
          <a:p>
            <a:pPr algn="ctr"/>
            <a:r>
              <a:rPr lang="zh-CN" altLang="en-US"/>
              <a:t>技能要求    1.具有选择美甲工具的判断能力；</a:t>
            </a:r>
            <a:endParaRPr lang="zh-CN" altLang="en-US"/>
          </a:p>
          <a:p>
            <a:pPr algn="ctr"/>
            <a:r>
              <a:rPr lang="zh-CN" altLang="en-US"/>
              <a:t>2.能够熟练掌握美甲工具的应用技巧；</a:t>
            </a:r>
            <a:endParaRPr lang="zh-CN" altLang="en-US"/>
          </a:p>
          <a:p>
            <a:pPr algn="ctr"/>
            <a:r>
              <a:rPr lang="zh-CN" altLang="en-US"/>
              <a:t>3.能够独立完成美甲工具及产品的消毒。立根据不同的美甲造型能够选择适合      </a:t>
            </a:r>
            <a:endParaRPr lang="zh-CN" altLang="en-US"/>
          </a:p>
          <a:p>
            <a:pPr algn="ctr"/>
            <a:r>
              <a:rPr lang="zh-CN" altLang="en-US"/>
              <a:t>图1-2-1-1酒精     图1-2-1-2清洁啫喱水    图1-2-1-3碘酒的美甲工具；</a:t>
            </a:r>
            <a:endParaRPr lang="zh-CN" altLang="en-US"/>
          </a:p>
          <a:p>
            <a:pPr algn="ctr"/>
            <a:r>
              <a:rPr lang="zh-CN" altLang="en-US"/>
              <a:t>2.能够独立正确应用美甲产品与工具，并掌握其使用技巧；</a:t>
            </a:r>
            <a:endParaRPr lang="zh-CN" altLang="en-US"/>
          </a:p>
          <a:p>
            <a:pPr algn="ctr"/>
            <a:r>
              <a:rPr lang="zh-CN" altLang="en-US"/>
              <a:t>3.了解美甲环境卫生的要求；</a:t>
            </a:r>
            <a:endParaRPr lang="zh-CN" altLang="en-US"/>
          </a:p>
          <a:p>
            <a:pPr algn="ctr"/>
            <a:r>
              <a:rPr lang="zh-CN" altLang="en-US"/>
              <a:t>4.能够掌握美甲工具及产品的消毒工作。</a:t>
            </a:r>
            <a:endParaRPr lang="zh-CN" altLang="en-US"/>
          </a:p>
          <a:p>
            <a:pPr algn="ctr"/>
            <a:r>
              <a:rPr lang="zh-CN" altLang="en-US"/>
              <a:t>技能要求    1.具有选择美甲工具的判断能力；</a:t>
            </a:r>
            <a:endParaRPr lang="zh-CN" altLang="en-US"/>
          </a:p>
          <a:p>
            <a:pPr algn="ctr"/>
            <a:r>
              <a:rPr lang="zh-CN" altLang="en-US"/>
              <a:t>2.能够熟练掌握美甲工具的应用技巧；</a:t>
            </a:r>
            <a:endParaRPr lang="zh-CN" altLang="en-US"/>
          </a:p>
          <a:p>
            <a:pPr algn="ctr"/>
            <a:r>
              <a:rPr lang="zh-CN" altLang="en-US"/>
              <a:t>3.能够独立完成美甲工具及产品的消毒。</a:t>
            </a:r>
            <a:endParaRPr lang="zh-CN" altLang="en-US"/>
          </a:p>
        </p:txBody>
      </p:sp>
      <p:sp>
        <p:nvSpPr>
          <p:cNvPr id="18" name="矩形 17"/>
          <p:cNvSpPr/>
          <p:nvPr/>
        </p:nvSpPr>
        <p:spPr>
          <a:xfrm>
            <a:off x="586105" y="600710"/>
            <a:ext cx="4436745" cy="488315"/>
          </a:xfrm>
          <a:prstGeom prst="rect">
            <a:avLst/>
          </a:prstGeom>
        </p:spPr>
        <p:txBody>
          <a:bodyPr wrap="square">
            <a:noAutofit/>
            <a:scene3d>
              <a:camera prst="orthographicFront"/>
              <a:lightRig rig="threePt" dir="t"/>
            </a:scene3d>
            <a:sp3d contourW="12700"/>
          </a:bodyPr>
          <a:lstStyle/>
          <a:p>
            <a:pPr>
              <a:lnSpc>
                <a:spcPct val="120000"/>
              </a:lnSpc>
            </a:pPr>
            <a:r>
              <a:rPr lang="en-US" altLang="zh-CN" sz="3600" b="1" dirty="0" smtClean="0">
                <a:solidFill>
                  <a:srgbClr val="3A88A2"/>
                </a:solidFill>
                <a:latin typeface="Century Gothic" panose="020B0502020202020204" pitchFamily="34" charset="0"/>
              </a:rPr>
              <a:t>4.</a:t>
            </a:r>
            <a:r>
              <a:rPr lang="zh-CN" altLang="en-US" sz="3600" b="1" dirty="0" smtClean="0">
                <a:solidFill>
                  <a:srgbClr val="3A88A2"/>
                </a:solidFill>
                <a:latin typeface="Century Gothic" panose="020B0502020202020204" pitchFamily="34" charset="0"/>
              </a:rPr>
              <a:t>知识</a:t>
            </a:r>
            <a:r>
              <a:rPr lang="zh-CN" altLang="en-US" sz="3600" b="1" dirty="0" smtClean="0">
                <a:solidFill>
                  <a:srgbClr val="3A88A2"/>
                </a:solidFill>
                <a:latin typeface="Century Gothic" panose="020B0502020202020204" pitchFamily="34" charset="0"/>
              </a:rPr>
              <a:t>准备</a:t>
            </a:r>
            <a:endParaRPr lang="zh-CN" altLang="en-US" sz="3600" b="1" dirty="0" smtClean="0">
              <a:solidFill>
                <a:srgbClr val="3A88A2"/>
              </a:solidFill>
              <a:latin typeface="Century Gothic" panose="020B0502020202020204" pitchFamily="34" charset="0"/>
            </a:endParaRPr>
          </a:p>
        </p:txBody>
      </p:sp>
      <p:sp>
        <p:nvSpPr>
          <p:cNvPr id="102" name="文本框 101"/>
          <p:cNvSpPr txBox="1"/>
          <p:nvPr/>
        </p:nvSpPr>
        <p:spPr>
          <a:xfrm>
            <a:off x="1143635" y="1471295"/>
            <a:ext cx="7844155" cy="2168525"/>
          </a:xfrm>
          <a:prstGeom prst="rect">
            <a:avLst/>
          </a:prstGeom>
          <a:noFill/>
          <a:ln w="9525">
            <a:noFill/>
          </a:ln>
        </p:spPr>
        <p:txBody>
          <a:bodyPr wrap="square">
            <a:spAutoFit/>
          </a:bodyPr>
          <a:p>
            <a:pPr indent="266700">
              <a:lnSpc>
                <a:spcPct val="150000"/>
              </a:lnSpc>
            </a:pPr>
            <a:r>
              <a:rPr lang="zh-CN" b="1">
                <a:latin typeface="Times New Roman" panose="02020603050405020304" charset="0"/>
                <a:ea typeface="宋体" panose="02010600030101010101" pitchFamily="2" charset="-122"/>
              </a:rPr>
              <a:t>（</a:t>
            </a:r>
            <a:r>
              <a:rPr lang="en-US" b="1">
                <a:latin typeface="Times New Roman" panose="02020603050405020304" charset="0"/>
              </a:rPr>
              <a:t>3</a:t>
            </a:r>
            <a:r>
              <a:rPr lang="zh-CN" b="1">
                <a:latin typeface="Times New Roman" panose="02020603050405020304" charset="0"/>
                <a:ea typeface="宋体" panose="02010600030101010101" pitchFamily="2" charset="-122"/>
              </a:rPr>
              <a:t>）</a:t>
            </a:r>
            <a:r>
              <a:rPr lang="zh-CN" b="1">
                <a:ea typeface="宋体" panose="02010600030101010101" pitchFamily="2" charset="-122"/>
              </a:rPr>
              <a:t>揉法。</a:t>
            </a:r>
            <a:r>
              <a:rPr lang="zh-CN" b="0">
                <a:ea typeface="宋体" panose="02010600030101010101" pitchFamily="2" charset="-122"/>
              </a:rPr>
              <a:t>揉法是用拇指螺纹面于手部一定的穴位或部位上，带动腕和掌指做轻柔缓和的皮下运动。</a:t>
            </a:r>
            <a:endParaRPr lang="zh-CN" b="0">
              <a:ea typeface="宋体" panose="02010600030101010101" pitchFamily="2" charset="-122"/>
            </a:endParaRPr>
          </a:p>
          <a:p>
            <a:pPr indent="266700">
              <a:lnSpc>
                <a:spcPct val="150000"/>
              </a:lnSpc>
            </a:pPr>
            <a:r>
              <a:rPr lang="zh-CN" b="0">
                <a:latin typeface="Times New Roman" panose="02020603050405020304" charset="0"/>
                <a:ea typeface="宋体" panose="02010600030101010101" pitchFamily="2" charset="-122"/>
              </a:rPr>
              <a:t>注意：</a:t>
            </a:r>
            <a:r>
              <a:rPr lang="zh-CN" b="0">
                <a:ea typeface="宋体" panose="02010600030101010101" pitchFamily="2" charset="-122"/>
              </a:rPr>
              <a:t>压力要轻柔，动作要协调而有节律。本法多与按法结合使用，适用于手部的各个部位。</a:t>
            </a:r>
            <a:r>
              <a:rPr lang="en-US" b="0">
                <a:latin typeface="宋体" panose="02010600030101010101" pitchFamily="2" charset="-122"/>
              </a:rPr>
              <a:t>         </a:t>
            </a:r>
            <a:endParaRPr lang="en-US" altLang="en-US" b="0">
              <a:latin typeface="宋体" panose="02010600030101010101" pitchFamily="2" charset="-122"/>
            </a:endParaRPr>
          </a:p>
        </p:txBody>
      </p:sp>
      <p:pic>
        <p:nvPicPr>
          <p:cNvPr id="2" name="图片 1"/>
          <p:cNvPicPr/>
          <p:nvPr/>
        </p:nvPicPr>
        <p:blipFill>
          <a:blip r:embed="rId2"/>
          <a:stretch>
            <a:fillRect/>
          </a:stretch>
        </p:blipFill>
        <p:spPr>
          <a:xfrm>
            <a:off x="9222105" y="1471295"/>
            <a:ext cx="1743710" cy="1831975"/>
          </a:xfrm>
          <a:prstGeom prst="rect">
            <a:avLst/>
          </a:prstGeom>
          <a:noFill/>
          <a:ln w="9525">
            <a:noFill/>
          </a:ln>
        </p:spPr>
      </p:pic>
      <p:pic>
        <p:nvPicPr>
          <p:cNvPr id="3" name="图片 2"/>
          <p:cNvPicPr/>
          <p:nvPr/>
        </p:nvPicPr>
        <p:blipFill>
          <a:blip r:embed="rId3"/>
          <a:stretch>
            <a:fillRect/>
          </a:stretch>
        </p:blipFill>
        <p:spPr>
          <a:xfrm>
            <a:off x="9039860" y="3822065"/>
            <a:ext cx="2108200" cy="1261110"/>
          </a:xfrm>
          <a:prstGeom prst="rect">
            <a:avLst/>
          </a:prstGeom>
          <a:noFill/>
          <a:ln w="9525">
            <a:noFill/>
          </a:ln>
        </p:spPr>
      </p:pic>
      <p:sp>
        <p:nvSpPr>
          <p:cNvPr id="104" name="文本框 103"/>
          <p:cNvSpPr txBox="1"/>
          <p:nvPr/>
        </p:nvSpPr>
        <p:spPr>
          <a:xfrm>
            <a:off x="1143635" y="3329940"/>
            <a:ext cx="7844155" cy="1753235"/>
          </a:xfrm>
          <a:prstGeom prst="rect">
            <a:avLst/>
          </a:prstGeom>
          <a:noFill/>
          <a:ln w="9525">
            <a:noFill/>
          </a:ln>
        </p:spPr>
        <p:txBody>
          <a:bodyPr wrap="square">
            <a:spAutoFit/>
          </a:bodyPr>
          <a:p>
            <a:pPr indent="266700" algn="l">
              <a:lnSpc>
                <a:spcPct val="150000"/>
              </a:lnSpc>
              <a:buClrTx/>
              <a:buSzTx/>
              <a:buFontTx/>
            </a:pPr>
            <a:r>
              <a:rPr lang="zh-CN" b="1">
                <a:latin typeface="Times New Roman" panose="02020603050405020304" charset="0"/>
                <a:ea typeface="宋体" panose="02010600030101010101" pitchFamily="2" charset="-122"/>
              </a:rPr>
              <a:t>（4）捏法。</a:t>
            </a:r>
            <a:r>
              <a:rPr lang="zh-CN" b="0">
                <a:latin typeface="Times New Roman" panose="02020603050405020304" charset="0"/>
                <a:ea typeface="宋体" panose="02010600030101010101" pitchFamily="2" charset="-122"/>
              </a:rPr>
              <a:t>手部按摩常用三指捏。三指捏是用大拇指、食指和中指捏住肢体的某两个穴位，相对用力挤压。</a:t>
            </a:r>
            <a:endParaRPr lang="zh-CN" b="0">
              <a:latin typeface="Times New Roman" panose="02020603050405020304" charset="0"/>
              <a:ea typeface="宋体" panose="02010600030101010101" pitchFamily="2" charset="-122"/>
            </a:endParaRPr>
          </a:p>
          <a:p>
            <a:pPr indent="266700" algn="l">
              <a:lnSpc>
                <a:spcPct val="150000"/>
              </a:lnSpc>
              <a:buClrTx/>
              <a:buSzTx/>
              <a:buFontTx/>
            </a:pPr>
            <a:r>
              <a:rPr lang="zh-CN" b="0">
                <a:latin typeface="Times New Roman" panose="02020603050405020304" charset="0"/>
                <a:ea typeface="宋体" panose="02010600030101010101" pitchFamily="2" charset="-122"/>
              </a:rPr>
              <a:t>注意：在做相对用力挤压动作时，要有节律性，力量要均匀、逐渐加大。与拿法结合使用，称为拿捏法。  </a:t>
            </a:r>
            <a:endParaRPr lang="zh-CN" b="0">
              <a:latin typeface="Times New Roman" panose="0202060305040502030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10" advTm="0">
        <p:fade/>
      </p:transition>
    </mc:Choice>
    <mc:Fallback>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8" name="矩形 7"/>
          <p:cNvSpPr/>
          <p:nvPr/>
        </p:nvSpPr>
        <p:spPr>
          <a:xfrm>
            <a:off x="464949" y="479812"/>
            <a:ext cx="11112285" cy="58893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任务描述    1.能够独任务描述    1.能够独立根据不同的美甲造型能够选择适合的美甲工具；</a:t>
            </a:r>
            <a:endParaRPr lang="zh-CN" altLang="en-US"/>
          </a:p>
          <a:p>
            <a:pPr algn="ctr"/>
            <a:r>
              <a:rPr lang="zh-CN" altLang="en-US"/>
              <a:t>教师2.能够独立正确应用美甲产品与工具，并掌握其使用技巧；</a:t>
            </a:r>
            <a:endParaRPr lang="zh-CN" altLang="en-US"/>
          </a:p>
          <a:p>
            <a:pPr algn="ctr"/>
            <a:r>
              <a:rPr lang="zh-CN" altLang="en-US"/>
              <a:t>3.了解美甲环境卫生的要求；</a:t>
            </a:r>
            <a:endParaRPr lang="zh-CN" altLang="en-US"/>
          </a:p>
          <a:p>
            <a:pPr algn="ctr"/>
            <a:r>
              <a:rPr lang="zh-CN" altLang="en-US"/>
              <a:t>4.能够掌握美甲工具及产品的消毒工作。</a:t>
            </a:r>
            <a:endParaRPr lang="zh-CN" altLang="en-US"/>
          </a:p>
          <a:p>
            <a:pPr algn="ctr"/>
            <a:r>
              <a:rPr lang="zh-CN" altLang="en-US"/>
              <a:t>技能要求    1.具有选择美甲工具的判断能力；</a:t>
            </a:r>
            <a:endParaRPr lang="zh-CN" altLang="en-US"/>
          </a:p>
          <a:p>
            <a:pPr algn="ctr"/>
            <a:r>
              <a:rPr lang="zh-CN" altLang="en-US"/>
              <a:t>2.能够熟练掌握美甲工具的应用技巧；</a:t>
            </a:r>
            <a:endParaRPr lang="zh-CN" altLang="en-US"/>
          </a:p>
          <a:p>
            <a:pPr algn="ctr"/>
            <a:r>
              <a:rPr lang="zh-CN" altLang="en-US"/>
              <a:t>3.能够独立完成美甲工具及产品的消毒。立根据不同的美甲造型能够选择适合      </a:t>
            </a:r>
            <a:endParaRPr lang="zh-CN" altLang="en-US"/>
          </a:p>
          <a:p>
            <a:pPr algn="ctr"/>
            <a:r>
              <a:rPr lang="zh-CN" altLang="en-US"/>
              <a:t>图1-2-1-1酒精     图1-2-1-2清洁啫喱水    图1-2-1-3碘酒的美甲工具；</a:t>
            </a:r>
            <a:endParaRPr lang="zh-CN" altLang="en-US"/>
          </a:p>
          <a:p>
            <a:pPr algn="ctr"/>
            <a:r>
              <a:rPr lang="zh-CN" altLang="en-US"/>
              <a:t>2.能够独立正确应用美甲产品与工具，并掌握其使用技巧；</a:t>
            </a:r>
            <a:endParaRPr lang="zh-CN" altLang="en-US"/>
          </a:p>
          <a:p>
            <a:pPr algn="ctr"/>
            <a:r>
              <a:rPr lang="zh-CN" altLang="en-US"/>
              <a:t>3.了解美甲环境卫生的要求；</a:t>
            </a:r>
            <a:endParaRPr lang="zh-CN" altLang="en-US"/>
          </a:p>
          <a:p>
            <a:pPr algn="ctr"/>
            <a:r>
              <a:rPr lang="zh-CN" altLang="en-US"/>
              <a:t>4.能够掌握美甲工具及产品的消毒工作。</a:t>
            </a:r>
            <a:endParaRPr lang="zh-CN" altLang="en-US"/>
          </a:p>
          <a:p>
            <a:pPr algn="ctr"/>
            <a:r>
              <a:rPr lang="zh-CN" altLang="en-US"/>
              <a:t>技能要求    1.具有选择美甲工具的判断能力；</a:t>
            </a:r>
            <a:endParaRPr lang="zh-CN" altLang="en-US"/>
          </a:p>
          <a:p>
            <a:pPr algn="ctr"/>
            <a:r>
              <a:rPr lang="zh-CN" altLang="en-US"/>
              <a:t>2.能够熟练掌握美甲工具的应用技巧；</a:t>
            </a:r>
            <a:endParaRPr lang="zh-CN" altLang="en-US"/>
          </a:p>
          <a:p>
            <a:pPr algn="ctr"/>
            <a:r>
              <a:rPr lang="zh-CN" altLang="en-US"/>
              <a:t>3.能够独立完成美甲工具及产品的消毒。</a:t>
            </a:r>
            <a:endParaRPr lang="zh-CN" altLang="en-US"/>
          </a:p>
        </p:txBody>
      </p:sp>
      <p:sp>
        <p:nvSpPr>
          <p:cNvPr id="18" name="矩形 17"/>
          <p:cNvSpPr/>
          <p:nvPr/>
        </p:nvSpPr>
        <p:spPr>
          <a:xfrm>
            <a:off x="586105" y="600710"/>
            <a:ext cx="4436745" cy="488315"/>
          </a:xfrm>
          <a:prstGeom prst="rect">
            <a:avLst/>
          </a:prstGeom>
        </p:spPr>
        <p:txBody>
          <a:bodyPr wrap="square">
            <a:noAutofit/>
            <a:scene3d>
              <a:camera prst="orthographicFront"/>
              <a:lightRig rig="threePt" dir="t"/>
            </a:scene3d>
            <a:sp3d contourW="12700"/>
          </a:bodyPr>
          <a:lstStyle/>
          <a:p>
            <a:pPr>
              <a:lnSpc>
                <a:spcPct val="120000"/>
              </a:lnSpc>
            </a:pPr>
            <a:r>
              <a:rPr lang="en-US" altLang="zh-CN" sz="3600" b="1" dirty="0" smtClean="0">
                <a:solidFill>
                  <a:srgbClr val="3A88A2"/>
                </a:solidFill>
                <a:latin typeface="Century Gothic" panose="020B0502020202020204" pitchFamily="34" charset="0"/>
              </a:rPr>
              <a:t>5.</a:t>
            </a:r>
            <a:r>
              <a:rPr lang="zh-CN" altLang="en-US" sz="3600" b="1" dirty="0" smtClean="0">
                <a:solidFill>
                  <a:srgbClr val="3A88A2"/>
                </a:solidFill>
                <a:latin typeface="Century Gothic" panose="020B0502020202020204" pitchFamily="34" charset="0"/>
              </a:rPr>
              <a:t>教师</a:t>
            </a:r>
            <a:r>
              <a:rPr lang="zh-CN" altLang="en-US" sz="3600" b="1" dirty="0" smtClean="0">
                <a:solidFill>
                  <a:srgbClr val="3A88A2"/>
                </a:solidFill>
                <a:latin typeface="Century Gothic" panose="020B0502020202020204" pitchFamily="34" charset="0"/>
              </a:rPr>
              <a:t>示范</a:t>
            </a:r>
            <a:endParaRPr lang="zh-CN" altLang="en-US" sz="3600" b="1" dirty="0" smtClean="0">
              <a:solidFill>
                <a:srgbClr val="3A88A2"/>
              </a:solidFill>
              <a:latin typeface="Century Gothic" panose="020B0502020202020204" pitchFamily="34" charset="0"/>
            </a:endParaRPr>
          </a:p>
        </p:txBody>
      </p:sp>
      <p:sp>
        <p:nvSpPr>
          <p:cNvPr id="2" name="文本框 1" descr="7b0a20202020227461726765744d6f64756c65223a202270726f636573734f6e6c696e65466f6e7473222c0a2020202022776f7264617274223a20227b5c2269645c223a32353032303132362c5c227469645c223a31333439327d220a7d0a"/>
          <p:cNvSpPr txBox="1"/>
          <p:nvPr/>
        </p:nvSpPr>
        <p:spPr>
          <a:xfrm>
            <a:off x="4485640" y="2306955"/>
            <a:ext cx="4876800" cy="768350"/>
          </a:xfrm>
          <a:prstGeom prst="rect">
            <a:avLst/>
          </a:prstGeom>
          <a:noFill/>
        </p:spPr>
        <p:txBody>
          <a:bodyPr wrap="square" rtlCol="0">
            <a:spAutoFit/>
            <a:scene3d>
              <a:camera prst="obliqueBottomLeft"/>
              <a:lightRig rig="glow" dir="t">
                <a:rot lat="0" lon="0" rev="0"/>
              </a:lightRig>
            </a:scene3d>
            <a:sp3d extrusionH="79022">
              <a:extrusionClr>
                <a:srgbClr val="1E2957"/>
              </a:extrusionClr>
              <a:contourClr>
                <a:schemeClr val="tx1"/>
              </a:contourClr>
            </a:sp3d>
          </a:bodyPr>
          <a:p>
            <a:r>
              <a:rPr lang="zh-CN" altLang="en-US" sz="4400" b="1">
                <a:ln w="11289" cmpd="sng">
                  <a:solidFill>
                    <a:schemeClr val="bg1"/>
                  </a:solidFill>
                  <a:prstDash val="solid"/>
                </a:ln>
                <a:solidFill>
                  <a:srgbClr val="EE605D"/>
                </a:solidFill>
                <a:effectLst>
                  <a:outerShdw blurRad="6773" dist="25400" dir="8100000" algn="tr" rotWithShape="0">
                    <a:schemeClr val="accent1">
                      <a:lumMod val="50000"/>
                      <a:alpha val="24000"/>
                    </a:schemeClr>
                  </a:outerShdw>
                </a:effectLst>
                <a:latin typeface="汉仪锐智W" panose="00020600040101010101" charset="-122"/>
                <a:ea typeface="汉仪锐智W" panose="00020600040101010101" charset="-122"/>
              </a:rPr>
              <a:t>教师示范</a:t>
            </a:r>
            <a:r>
              <a:rPr lang="zh-CN" altLang="en-US" sz="4400" b="1">
                <a:ln w="11289" cmpd="sng">
                  <a:solidFill>
                    <a:schemeClr val="bg1"/>
                  </a:solidFill>
                  <a:prstDash val="solid"/>
                </a:ln>
                <a:solidFill>
                  <a:srgbClr val="EE605D"/>
                </a:solidFill>
                <a:effectLst>
                  <a:outerShdw blurRad="6773" dist="25400" dir="8100000" algn="tr" rotWithShape="0">
                    <a:schemeClr val="accent1">
                      <a:lumMod val="50000"/>
                      <a:alpha val="24000"/>
                    </a:schemeClr>
                  </a:outerShdw>
                </a:effectLst>
                <a:latin typeface="汉仪锐智W" panose="00020600040101010101" charset="-122"/>
                <a:ea typeface="汉仪锐智W" panose="00020600040101010101" charset="-122"/>
              </a:rPr>
              <a:t>视频</a:t>
            </a:r>
            <a:endParaRPr lang="zh-CN" altLang="en-US" sz="4400" b="1">
              <a:ln w="11289" cmpd="sng">
                <a:solidFill>
                  <a:schemeClr val="bg1"/>
                </a:solidFill>
                <a:prstDash val="solid"/>
              </a:ln>
              <a:solidFill>
                <a:srgbClr val="EE605D"/>
              </a:solidFill>
              <a:effectLst>
                <a:outerShdw blurRad="6773" dist="25400" dir="8100000" algn="tr" rotWithShape="0">
                  <a:schemeClr val="accent1">
                    <a:lumMod val="50000"/>
                    <a:alpha val="24000"/>
                  </a:schemeClr>
                </a:outerShdw>
              </a:effectLst>
              <a:latin typeface="汉仪锐智W" panose="00020600040101010101" charset="-122"/>
              <a:ea typeface="汉仪锐智W" panose="00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10" advTm="0">
        <p:fade/>
      </p:transition>
    </mc:Choice>
    <mc:Fallback>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tags/tag1.xml><?xml version="1.0" encoding="utf-8"?>
<p:tagLst xmlns:p="http://schemas.openxmlformats.org/presentationml/2006/main">
  <p:tag name="KSO_WM_UNIT_PLACING_PICTURE_USER_VIEWPORT" val="{&quot;height&quot;:10800,&quot;width&quot;:19200}"/>
</p:tagLst>
</file>

<file path=ppt/tags/tag10.xml><?xml version="1.0" encoding="utf-8"?>
<p:tagLst xmlns:p="http://schemas.openxmlformats.org/presentationml/2006/main">
  <p:tag name="KSO_WM_UNIT_TABLE_BEAUTIFY" val="smartTable{18856456-09a1-4ea4-a083-b07fdffa00f1}"/>
  <p:tag name="TABLE_ENDDRAG_ORIGIN_RECT" val="638*341"/>
  <p:tag name="TABLE_ENDDRAG_RECT" val="130*133*638*341"/>
  <p:tag name="TABLE_EMPHASIZE_COLOR" val="8823713"/>
  <p:tag name="TABLE_SKINIDX" val="0"/>
  <p:tag name="TABLE_COLORIDX" val="21"/>
  <p:tag name="TABLE_COLOR_RGB" val="0x000000*0xFFFFFF*0x212121*0xFFFFFF*0x86A3A1*0x7FA694*0xA8CEB0*0xCCE6CD*0xC8E1DD*0xE5F1EF"/>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ISPRING_PRESENTATION_TITLE" val="PowerPoint 演示文稿"/>
  <p:tag name="KSO_WPP_MARK_KEY" val="a504f49e-ac10-4453-86a3-fcad32180ab6"/>
  <p:tag name="COMMONDATA" val="eyJjb3VudCI6NSwiaGRpZCI6ImVmYWI1YjI3YWJhYzBjMTEyZmNkYjM2YjVmNDhiMzJlIiwidXNlckNvdW50Ijo1fQ=="/>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UNIT_TABLE_BEAUTIFY" val="smartTable{18856456-09a1-4ea4-a083-b07fdffa00f1}"/>
  <p:tag name="TABLE_ENDDRAG_ORIGIN_RECT" val="638*341"/>
  <p:tag name="TABLE_ENDDRAG_RECT" val="130*133*638*341"/>
  <p:tag name="TABLE_EMPHASIZE_COLOR" val="8823713"/>
  <p:tag name="TABLE_SKINIDX" val="0"/>
  <p:tag name="TABLE_COLORIDX" val="21"/>
  <p:tag name="TABLE_COLOR_RGB" val="0x000000*0xFFFFFF*0x212121*0xFFFFFF*0x86A3A1*0x7FA694*0xA8CEB0*0xCCE6CD*0xC8E1DD*0xE5F1EF"/>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5842</Words>
  <Application>WPS 演示</Application>
  <PresentationFormat>宽屏</PresentationFormat>
  <Paragraphs>507</Paragraphs>
  <Slides>14</Slides>
  <Notes>26</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14</vt:i4>
      </vt:variant>
    </vt:vector>
  </HeadingPairs>
  <TitlesOfParts>
    <vt:vector size="30" baseType="lpstr">
      <vt:lpstr>Arial</vt:lpstr>
      <vt:lpstr>宋体</vt:lpstr>
      <vt:lpstr>Wingdings</vt:lpstr>
      <vt:lpstr>汉仪程行简</vt:lpstr>
      <vt:lpstr>Century Gothic</vt:lpstr>
      <vt:lpstr>微软雅黑</vt:lpstr>
      <vt:lpstr>Arial Unicode MS</vt:lpstr>
      <vt:lpstr>Calibri Light</vt:lpstr>
      <vt:lpstr>Calibri</vt:lpstr>
      <vt:lpstr>等线</vt:lpstr>
      <vt:lpstr>Times New Roman</vt:lpstr>
      <vt:lpstr>黑体</vt:lpstr>
      <vt:lpstr>Cambria</vt:lpstr>
      <vt:lpstr>方正行楷简体</vt:lpstr>
      <vt:lpstr>汉仪锐智W</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太阳光下的雪</cp:lastModifiedBy>
  <cp:revision>25</cp:revision>
  <dcterms:created xsi:type="dcterms:W3CDTF">2017-08-02T12:30:00Z</dcterms:created>
  <dcterms:modified xsi:type="dcterms:W3CDTF">2023-01-22T14:34:06Z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KSOTemplateUUID">
    <vt:lpwstr>v1.0_mb_bJpDjT/fn6e318oQL+6hig==</vt:lpwstr>
  </property>
  <property fmtid="{D5CDD505-2E9C-101B-9397-08002B2CF9AE}" pid="4" name="ICV">
    <vt:lpwstr>31A378A7EA934607BE538C3ED9AC20B1</vt:lpwstr>
  </property>
</Properties>
</file>