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8" r:id="rId3"/>
    <p:sldId id="289" r:id="rId5"/>
    <p:sldId id="290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45" r:id="rId17"/>
    <p:sldId id="346" r:id="rId18"/>
    <p:sldId id="337" r:id="rId19"/>
    <p:sldId id="338" r:id="rId20"/>
    <p:sldId id="339" r:id="rId21"/>
    <p:sldId id="340" r:id="rId22"/>
    <p:sldId id="347" r:id="rId23"/>
    <p:sldId id="348" r:id="rId24"/>
    <p:sldId id="349" r:id="rId25"/>
    <p:sldId id="350" r:id="rId26"/>
    <p:sldId id="351" r:id="rId27"/>
    <p:sldId id="360" r:id="rId28"/>
    <p:sldId id="361" r:id="rId29"/>
    <p:sldId id="341" r:id="rId30"/>
    <p:sldId id="362" r:id="rId31"/>
    <p:sldId id="363" r:id="rId32"/>
    <p:sldId id="368" r:id="rId33"/>
    <p:sldId id="369" r:id="rId34"/>
    <p:sldId id="370" r:id="rId35"/>
    <p:sldId id="372" r:id="rId36"/>
    <p:sldId id="271" r:id="rId37"/>
    <p:sldId id="304" r:id="rId38"/>
  </p:sldIdLst>
  <p:sldSz cx="12192000" cy="6858000"/>
  <p:notesSz cx="7103745" cy="10234295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EDC"/>
    <a:srgbClr val="3A88A2"/>
    <a:srgbClr val="9CC3D0"/>
    <a:srgbClr val="94C3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936" y="1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52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5B8CE-4EA2-44C5-9155-A65FBCB560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E6B580-D68F-4541-A400-3CC39AD262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009F4-C272-4A04-97A1-EF77804FA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6B580-D68F-4541-A400-3CC39AD262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009F4-C272-4A04-97A1-EF77804FA8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jpeg"/><Relationship Id="rId8" Type="http://schemas.openxmlformats.org/officeDocument/2006/relationships/tags" Target="../tags/tag37.xml"/><Relationship Id="rId7" Type="http://schemas.openxmlformats.org/officeDocument/2006/relationships/image" Target="../media/image31.png"/><Relationship Id="rId6" Type="http://schemas.openxmlformats.org/officeDocument/2006/relationships/tags" Target="../tags/tag36.xml"/><Relationship Id="rId5" Type="http://schemas.openxmlformats.org/officeDocument/2006/relationships/image" Target="../media/image30.jpeg"/><Relationship Id="rId4" Type="http://schemas.openxmlformats.org/officeDocument/2006/relationships/tags" Target="../tags/tag35.xml"/><Relationship Id="rId3" Type="http://schemas.openxmlformats.org/officeDocument/2006/relationships/image" Target="../media/image29.png"/><Relationship Id="rId2" Type="http://schemas.openxmlformats.org/officeDocument/2006/relationships/tags" Target="../tags/tag34.xml"/><Relationship Id="rId13" Type="http://schemas.openxmlformats.org/officeDocument/2006/relationships/notesSlide" Target="../notesSlides/notesSlide10.xml"/><Relationship Id="rId12" Type="http://schemas.openxmlformats.org/officeDocument/2006/relationships/slideLayout" Target="../slideLayouts/slideLayout13.xml"/><Relationship Id="rId11" Type="http://schemas.openxmlformats.org/officeDocument/2006/relationships/image" Target="../media/image33.png"/><Relationship Id="rId10" Type="http://schemas.openxmlformats.org/officeDocument/2006/relationships/tags" Target="../tags/tag38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42.xml"/><Relationship Id="rId7" Type="http://schemas.openxmlformats.org/officeDocument/2006/relationships/image" Target="../media/image36.png"/><Relationship Id="rId6" Type="http://schemas.openxmlformats.org/officeDocument/2006/relationships/tags" Target="../tags/tag41.xml"/><Relationship Id="rId5" Type="http://schemas.openxmlformats.org/officeDocument/2006/relationships/image" Target="../media/image35.jpeg"/><Relationship Id="rId4" Type="http://schemas.openxmlformats.org/officeDocument/2006/relationships/tags" Target="../tags/tag40.xml"/><Relationship Id="rId3" Type="http://schemas.openxmlformats.org/officeDocument/2006/relationships/image" Target="../media/image34.png"/><Relationship Id="rId2" Type="http://schemas.openxmlformats.org/officeDocument/2006/relationships/tags" Target="../tags/tag39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tags" Target="../tags/tag44.xml"/><Relationship Id="rId3" Type="http://schemas.openxmlformats.org/officeDocument/2006/relationships/image" Target="../media/image38.jpeg"/><Relationship Id="rId2" Type="http://schemas.openxmlformats.org/officeDocument/2006/relationships/tags" Target="../tags/tag43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46.png"/><Relationship Id="rId2" Type="http://schemas.openxmlformats.org/officeDocument/2006/relationships/tags" Target="../tags/tag45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9.pn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2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6.jpe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3" Type="http://schemas.openxmlformats.org/officeDocument/2006/relationships/tags" Target="../tags/tag46.xml"/><Relationship Id="rId2" Type="http://schemas.openxmlformats.org/officeDocument/2006/relationships/image" Target="../media/image70.png"/><Relationship Id="rId1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jpeg"/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image" Target="../media/image89.png"/><Relationship Id="rId7" Type="http://schemas.openxmlformats.org/officeDocument/2006/relationships/tags" Target="../tags/tag48.xml"/><Relationship Id="rId6" Type="http://schemas.openxmlformats.org/officeDocument/2006/relationships/image" Target="../media/image88.jpeg"/><Relationship Id="rId5" Type="http://schemas.openxmlformats.org/officeDocument/2006/relationships/tags" Target="../tags/tag47.xml"/><Relationship Id="rId4" Type="http://schemas.openxmlformats.org/officeDocument/2006/relationships/image" Target="../media/image87.png"/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2" Type="http://schemas.openxmlformats.org/officeDocument/2006/relationships/notesSlide" Target="../notesSlides/notesSlide27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90.jpeg"/><Relationship Id="rId1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10.xml"/><Relationship Id="rId7" Type="http://schemas.openxmlformats.org/officeDocument/2006/relationships/image" Target="../media/image5.png"/><Relationship Id="rId6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tags" Target="../tags/tag8.xml"/><Relationship Id="rId3" Type="http://schemas.openxmlformats.org/officeDocument/2006/relationships/image" Target="../media/image3.png"/><Relationship Id="rId21" Type="http://schemas.openxmlformats.org/officeDocument/2006/relationships/notesSlide" Target="../notesSlides/notesSlide4.xml"/><Relationship Id="rId20" Type="http://schemas.openxmlformats.org/officeDocument/2006/relationships/slideLayout" Target="../slideLayouts/slideLayout13.xml"/><Relationship Id="rId2" Type="http://schemas.openxmlformats.org/officeDocument/2006/relationships/tags" Target="../tags/tag7.xml"/><Relationship Id="rId19" Type="http://schemas.openxmlformats.org/officeDocument/2006/relationships/image" Target="../media/image11.png"/><Relationship Id="rId18" Type="http://schemas.openxmlformats.org/officeDocument/2006/relationships/tags" Target="../tags/tag15.xml"/><Relationship Id="rId17" Type="http://schemas.openxmlformats.org/officeDocument/2006/relationships/image" Target="../media/image10.png"/><Relationship Id="rId16" Type="http://schemas.openxmlformats.org/officeDocument/2006/relationships/tags" Target="../tags/tag14.xml"/><Relationship Id="rId15" Type="http://schemas.openxmlformats.org/officeDocument/2006/relationships/image" Target="../media/image9.png"/><Relationship Id="rId14" Type="http://schemas.openxmlformats.org/officeDocument/2006/relationships/tags" Target="../tags/tag13.xml"/><Relationship Id="rId13" Type="http://schemas.openxmlformats.org/officeDocument/2006/relationships/image" Target="../media/image8.png"/><Relationship Id="rId12" Type="http://schemas.openxmlformats.org/officeDocument/2006/relationships/tags" Target="../tags/tag12.xml"/><Relationship Id="rId11" Type="http://schemas.openxmlformats.org/officeDocument/2006/relationships/image" Target="../media/image7.png"/><Relationship Id="rId10" Type="http://schemas.openxmlformats.org/officeDocument/2006/relationships/tags" Target="../tags/tag11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2.png"/><Relationship Id="rId2" Type="http://schemas.openxmlformats.org/officeDocument/2006/relationships/tags" Target="../tags/tag16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6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tags" Target="../tags/tag18.xml"/><Relationship Id="rId3" Type="http://schemas.openxmlformats.org/officeDocument/2006/relationships/image" Target="../media/image13.jpeg"/><Relationship Id="rId2" Type="http://schemas.openxmlformats.org/officeDocument/2006/relationships/tags" Target="../tags/tag17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3.xml"/><Relationship Id="rId7" Type="http://schemas.openxmlformats.org/officeDocument/2006/relationships/image" Target="../media/image18.png"/><Relationship Id="rId6" Type="http://schemas.openxmlformats.org/officeDocument/2006/relationships/tags" Target="../tags/tag22.xml"/><Relationship Id="rId5" Type="http://schemas.openxmlformats.org/officeDocument/2006/relationships/image" Target="../media/image17.jpeg"/><Relationship Id="rId4" Type="http://schemas.openxmlformats.org/officeDocument/2006/relationships/tags" Target="../tags/tag21.xml"/><Relationship Id="rId3" Type="http://schemas.openxmlformats.org/officeDocument/2006/relationships/image" Target="../media/image16.jpeg"/><Relationship Id="rId2" Type="http://schemas.openxmlformats.org/officeDocument/2006/relationships/tags" Target="../tags/tag20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3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27.xml"/><Relationship Id="rId7" Type="http://schemas.openxmlformats.org/officeDocument/2006/relationships/image" Target="../media/image22.png"/><Relationship Id="rId6" Type="http://schemas.openxmlformats.org/officeDocument/2006/relationships/tags" Target="../tags/tag26.xml"/><Relationship Id="rId5" Type="http://schemas.openxmlformats.org/officeDocument/2006/relationships/image" Target="../media/image21.jpeg"/><Relationship Id="rId4" Type="http://schemas.openxmlformats.org/officeDocument/2006/relationships/tags" Target="../tags/tag25.xml"/><Relationship Id="rId3" Type="http://schemas.openxmlformats.org/officeDocument/2006/relationships/image" Target="../media/image20.png"/><Relationship Id="rId2" Type="http://schemas.openxmlformats.org/officeDocument/2006/relationships/tags" Target="../tags/tag24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25.jpeg"/><Relationship Id="rId12" Type="http://schemas.openxmlformats.org/officeDocument/2006/relationships/tags" Target="../tags/tag29.xml"/><Relationship Id="rId11" Type="http://schemas.openxmlformats.org/officeDocument/2006/relationships/image" Target="../media/image24.png"/><Relationship Id="rId10" Type="http://schemas.openxmlformats.org/officeDocument/2006/relationships/tags" Target="../tags/tag28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28.jpeg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27.jpeg"/><Relationship Id="rId4" Type="http://schemas.openxmlformats.org/officeDocument/2006/relationships/tags" Target="../tags/tag31.xml"/><Relationship Id="rId3" Type="http://schemas.openxmlformats.org/officeDocument/2006/relationships/image" Target="../media/image26.png"/><Relationship Id="rId2" Type="http://schemas.openxmlformats.org/officeDocument/2006/relationships/tags" Target="../tags/tag30.xml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 descr="7b0a2020202022776f7264617274223a20227b5c2269645c223a32353030323037312c5c227469645c223a31333532367d220a7d0a"/>
          <p:cNvSpPr txBox="1"/>
          <p:nvPr/>
        </p:nvSpPr>
        <p:spPr>
          <a:xfrm>
            <a:off x="2315210" y="1694180"/>
            <a:ext cx="756221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《美甲基础》</a:t>
            </a:r>
            <a:endParaRPr lang="zh-CN" altLang="en-US" sz="4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  <a:p>
            <a:pPr algn="ctr">
              <a:buClrTx/>
              <a:buSzTx/>
              <a:buFontTx/>
            </a:pPr>
            <a:endParaRPr lang="zh-C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4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程行简" panose="00020600040101010101" charset="-122"/>
                <a:ea typeface="汉仪程行简" panose="00020600040101010101" charset="-122"/>
              </a:rPr>
              <a:t>项目一美甲工具及用品</a:t>
            </a:r>
            <a:endParaRPr lang="zh-CN" altLang="en-US" sz="4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程行简" panose="00020600040101010101" charset="-122"/>
              <a:ea typeface="汉仪程行简" panose="00020600040101010101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程行简" panose="00020600040101010101" charset="-122"/>
                <a:ea typeface="汉仪程行简" panose="00020600040101010101" charset="-122"/>
              </a:rPr>
              <a:t>任务二美甲工具分类及用途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程行简" panose="00020600040101010101" charset="-122"/>
              <a:ea typeface="汉仪程行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56005" y="1302385"/>
            <a:ext cx="953262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（5）琉璃胶：用于琉璃甲的制作，此胶颜色丰富，款式众多，容易造型，但它的流动性比较大。</a:t>
            </a:r>
            <a:endParaRPr lang="zh-CN" altLang="en-US"/>
          </a:p>
          <a:p>
            <a:r>
              <a:rPr lang="zh-CN" altLang="en-US"/>
              <a:t>（6）雕花胶：用于雕花甲的制作，此胶为固体状，易造型，无味道，使用后需要照灯。该产品深受美甲师喜爱。</a:t>
            </a:r>
            <a:endParaRPr lang="zh-CN" altLang="en-US"/>
          </a:p>
          <a:p>
            <a:r>
              <a:rPr lang="zh-CN" altLang="en-US"/>
              <a:t>（7）指甲油：涂指甲油时先给指甲打底，除用油脂或霜剂涂于指甲周围及根部外，还要在指甲上涂保护层。</a:t>
            </a:r>
            <a:endParaRPr lang="zh-CN" altLang="en-US"/>
          </a:p>
          <a:p>
            <a:r>
              <a:rPr lang="zh-CN" altLang="en-US"/>
              <a:t>（8）凝胶：粘稠的胶水，遇到凝胶速干剂立即硬化，涂抹于美甲表面。（9）贴片胶：粘贴指甲贴片或指甲装饰物使用。贴片胶有3种，稀释胶干燥较快，粘稠胶，干燥慢，粘性强，介于两者之间的是中性胶。</a:t>
            </a:r>
            <a:endParaRPr lang="zh-CN" altLang="en-US"/>
          </a:p>
          <a:p>
            <a:r>
              <a:rPr lang="zh-CN" altLang="en-US"/>
              <a:t>（9）贴片胶：粘贴指甲贴片或指甲装饰物使用。贴片胶有3种，稀释胶干燥较快，粘稠胶，干燥慢，粘性强，介于两者之间的是中性胶。</a:t>
            </a:r>
            <a:endParaRPr lang="zh-CN" altLang="en-US"/>
          </a:p>
        </p:txBody>
      </p:sp>
      <p:pic>
        <p:nvPicPr>
          <p:cNvPr id="3" name="图片 -2147482569" descr="ae492c7aff883e5e8659644ebc221d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20697" r="290" b="14934"/>
          <a:stretch>
            <a:fillRect/>
          </a:stretch>
        </p:blipFill>
        <p:spPr>
          <a:xfrm>
            <a:off x="755650" y="4440555"/>
            <a:ext cx="2122805" cy="1370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68" descr="f9de7f449728edd98c9621774c6399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736" b="7773"/>
          <a:stretch>
            <a:fillRect/>
          </a:stretch>
        </p:blipFill>
        <p:spPr>
          <a:xfrm>
            <a:off x="2957195" y="4315460"/>
            <a:ext cx="1728470" cy="1621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67" descr="cf8e7ea34e9819e83fed1da5f360bc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66335" y="4309745"/>
            <a:ext cx="2026285" cy="15951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566" descr="b6251a472017f7a358a2f1b5d207fe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18077" t="16820" r="16385" b="20517"/>
          <a:stretch>
            <a:fillRect/>
          </a:stretch>
        </p:blipFill>
        <p:spPr>
          <a:xfrm>
            <a:off x="7272973" y="4315460"/>
            <a:ext cx="1405255" cy="1343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565" descr="5b328c1ea724134f1368414730db1f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031605" y="4057015"/>
            <a:ext cx="1830070" cy="18300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265" y="1511935"/>
            <a:ext cx="835914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4.延长类产品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（1）全贴：透明色，无微笑线，其甲面均匀。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（2）半贴：甲片多为透明色，但是比全贴的甲片长，而且有明显的微笑线。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（3）法式贴：用于法式甲的制作，甲片的颜色为白色。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（4）纸托延长：用于光疗甲和水晶甲的制作。</a:t>
            </a:r>
            <a:endParaRPr lang="zh-CN" altLang="en-US"/>
          </a:p>
        </p:txBody>
      </p:sp>
      <p:pic>
        <p:nvPicPr>
          <p:cNvPr id="3" name="图片 -2147482564" descr="7fbe4845e47d9d425f9a7b952548dd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9412" r="3320"/>
          <a:stretch>
            <a:fillRect/>
          </a:stretch>
        </p:blipFill>
        <p:spPr>
          <a:xfrm>
            <a:off x="1169035" y="3856355"/>
            <a:ext cx="1828165" cy="2032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63" descr="b6166b977dc652c944f466050614e4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9612" t="4601" r="20973"/>
          <a:stretch>
            <a:fillRect/>
          </a:stretch>
        </p:blipFill>
        <p:spPr>
          <a:xfrm>
            <a:off x="3802380" y="3680460"/>
            <a:ext cx="1407795" cy="2261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62" descr="6412b631839a2ad47cc23cbd74cfb4e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4903" r="4599" b="24223"/>
          <a:stretch>
            <a:fillRect/>
          </a:stretch>
        </p:blipFill>
        <p:spPr>
          <a:xfrm>
            <a:off x="5815330" y="3977640"/>
            <a:ext cx="2346960" cy="1743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561" descr="412430059831780d7bda8343c6b7f3b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76640" y="3938905"/>
            <a:ext cx="1950085" cy="19500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94740" y="1694815"/>
            <a:ext cx="684593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5.水晶类产品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（1）水晶粉：分为白色水晶粉和透明水晶粉。白色水晶粉用于法式指甲和雕花甲的制作;透明水晶粉用于制作延长甲，以及保护指甲。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（2）水晶液：用于制作水晶甲时稀释水晶粉，气味比较浓烈，在使用的过程中必须戴上口罩。未用完的水晶液必须放于水晶杯内，用杯盖盖住以防止挥发。</a:t>
            </a:r>
            <a:endParaRPr lang="zh-CN" altLang="en-US"/>
          </a:p>
          <a:p>
            <a:pPr>
              <a:lnSpc>
                <a:spcPct val="150000"/>
              </a:lnSpc>
            </a:pP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       </a:t>
            </a:r>
            <a:endParaRPr lang="zh-CN" altLang="en-US"/>
          </a:p>
        </p:txBody>
      </p:sp>
      <p:pic>
        <p:nvPicPr>
          <p:cNvPr id="3" name="图片 -2147482560" descr="42170474d73f629116c5bd77068c9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-1097" b="16895"/>
          <a:stretch>
            <a:fillRect/>
          </a:stretch>
        </p:blipFill>
        <p:spPr>
          <a:xfrm>
            <a:off x="8077518" y="1417320"/>
            <a:ext cx="2165985" cy="1780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59" descr="fb7e4db78d42ea9da45da75616b43f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815" t="45355" r="45776"/>
          <a:stretch>
            <a:fillRect/>
          </a:stretch>
        </p:blipFill>
        <p:spPr>
          <a:xfrm>
            <a:off x="8316278" y="3429000"/>
            <a:ext cx="1661795" cy="1875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60755" y="1520825"/>
            <a:ext cx="987806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6.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彩绘类产品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丙烯颜料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b="0">
                <a:ea typeface="宋体" panose="02010600030101010101" pitchFamily="2" charset="-122"/>
              </a:rPr>
              <a:t>用美甲小笔直接描绘即可。建议到专业美甲店购买该产品。</a:t>
            </a:r>
            <a:endParaRPr lang="zh-CN" b="0"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彩绘胶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b="0">
                <a:ea typeface="宋体" panose="02010600030101010101" pitchFamily="2" charset="-122"/>
              </a:rPr>
              <a:t>易流动，在使用过程中要注意取量适中，并且在使用后必须照灯。</a:t>
            </a:r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    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685540" y="2469515"/>
            <a:ext cx="2485390" cy="151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1" name="文本框 100"/>
          <p:cNvSpPr txBox="1"/>
          <p:nvPr/>
        </p:nvSpPr>
        <p:spPr>
          <a:xfrm>
            <a:off x="3556000" y="456755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  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3685540" y="4567555"/>
            <a:ext cx="2161540" cy="15627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                    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758190" y="1757680"/>
            <a:ext cx="6045835" cy="3830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7.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特殊类产品</a:t>
            </a:r>
            <a:endParaRPr lang="en-US" altLang="zh-CN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卸甲产品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r>
              <a:rPr lang="zh-CN" b="0">
                <a:ea typeface="宋体" panose="02010600030101010101" pitchFamily="2" charset="-122"/>
              </a:rPr>
              <a:t>卸甲产品一般有两种，分别为卸甲包和卸甲水。卸甲包的特点是方便、快速、干净，主要用于甲油胶的卸除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</a:rPr>
              <a:t>;</a:t>
            </a:r>
            <a:r>
              <a:rPr lang="zh-CN" b="0">
                <a:ea typeface="宋体" panose="02010600030101010101" pitchFamily="2" charset="-122"/>
              </a:rPr>
              <a:t>而卸甲水一般用于各类延长甲、光疗甲、水晶甲的卸除，并且卸甲水必须要和锡箔纸同时使用。</a:t>
            </a: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     （2）棉球：用于清除指甲或手指上的污渍。</a:t>
            </a:r>
            <a:endParaRPr lang="en-US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267970">
              <a:lnSpc>
                <a:spcPct val="150000"/>
              </a:lnSpc>
            </a:pPr>
            <a:r>
              <a:rPr lang="en-US" b="0">
                <a:latin typeface="宋体" panose="02010600030101010101" pitchFamily="2" charset="-122"/>
              </a:rPr>
              <a:t>（3）锡纸：主要用于卸甲，锡纸能够防腐蚀性，具有较好的吸收作用。     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04025" y="1250950"/>
            <a:ext cx="2228215" cy="1731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3556000" y="429196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rcRect l="9676" t="16358"/>
          <a:stretch>
            <a:fillRect/>
          </a:stretch>
        </p:blipFill>
        <p:spPr>
          <a:xfrm>
            <a:off x="9385300" y="1381125"/>
            <a:ext cx="1778635" cy="1601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" name="文本框 103"/>
          <p:cNvSpPr txBox="1"/>
          <p:nvPr/>
        </p:nvSpPr>
        <p:spPr>
          <a:xfrm>
            <a:off x="3556000" y="597090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556000" y="151003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 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6932930" y="3429000"/>
            <a:ext cx="1703070" cy="1668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5" name="文本框 104"/>
          <p:cNvSpPr txBox="1"/>
          <p:nvPr/>
        </p:nvSpPr>
        <p:spPr>
          <a:xfrm>
            <a:off x="3556000" y="271526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      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9385300" y="3428365"/>
            <a:ext cx="1635125" cy="17411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             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5270" y="1660525"/>
            <a:ext cx="87610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/>
              <a:t>（4）丙酮溶液：用于清洁刷子、去除胶水、指甲油以及其他附着物。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/>
              <a:t>（5）接痕溶解剂：涂抹于自然甲和指甲贴片的接合处，能起到溶解接合处痕迹的作用。</a:t>
            </a:r>
            <a:endParaRPr lang="zh-CN" altLang="en-US" sz="2000"/>
          </a:p>
          <a:p>
            <a:pPr>
              <a:lnSpc>
                <a:spcPct val="150000"/>
              </a:lnSpc>
            </a:pPr>
            <a:r>
              <a:rPr lang="zh-CN" altLang="en-US" sz="2000"/>
              <a:t>（6）洗甲棉：清洁甲面和卸甲中辅助工具。</a:t>
            </a:r>
            <a:endParaRPr lang="zh-CN" altLang="en-US" sz="2000"/>
          </a:p>
        </p:txBody>
      </p:sp>
      <p:pic>
        <p:nvPicPr>
          <p:cNvPr id="3" name="图片 -2147482552" descr="2d5d0556e09bcb2c5ed4bb9f9855da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8947" r="41724"/>
          <a:stretch>
            <a:fillRect/>
          </a:stretch>
        </p:blipFill>
        <p:spPr>
          <a:xfrm>
            <a:off x="2507615" y="3569970"/>
            <a:ext cx="1477010" cy="2056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7" name="文本框 106"/>
          <p:cNvSpPr txBox="1"/>
          <p:nvPr/>
        </p:nvSpPr>
        <p:spPr>
          <a:xfrm>
            <a:off x="3556000" y="19443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  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4866640" y="3821430"/>
            <a:ext cx="1755140" cy="1961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3556000" y="356997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 algn="ctr"/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         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7115810" y="3938270"/>
            <a:ext cx="2761615" cy="1562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文本框 108"/>
          <p:cNvSpPr txBox="1"/>
          <p:nvPr/>
        </p:nvSpPr>
        <p:spPr>
          <a:xfrm>
            <a:off x="700405" y="1568450"/>
            <a:ext cx="5992495" cy="4315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100" b="1">
                <a:latin typeface="Cambria" panose="02040503050406030204" charset="0"/>
                <a:ea typeface="宋体" panose="02010600030101010101" pitchFamily="2" charset="-122"/>
              </a:rPr>
              <a:t>（二）美甲工具</a:t>
            </a:r>
            <a:endParaRPr lang="en-US" b="1">
              <a:latin typeface="Times New Roman" panose="02020603050405020304" charset="0"/>
              <a:ea typeface="黑体" panose="02010609060101010101" charset="-122"/>
            </a:endParaRPr>
          </a:p>
          <a:p>
            <a:pPr indent="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1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清洁类工具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粉尘刷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b="0">
                <a:ea typeface="宋体" panose="02010600030101010101" pitchFamily="2" charset="-122"/>
              </a:rPr>
              <a:t>用于清洁指甲上的粉尘，其毛质一定要非常柔软，这样才不易伤害皮肤。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）垃圾桶：产生垃圾存放处。（</a:t>
            </a:r>
            <a:r>
              <a:rPr lang="en-US" b="0">
                <a:latin typeface="Times New Roman" panose="02020603050405020304" charset="0"/>
              </a:rPr>
              <a:t>3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口罩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b="0">
                <a:ea typeface="宋体" panose="02010600030101010101" pitchFamily="2" charset="-122"/>
              </a:rPr>
              <a:t>用于美甲操作时保护美甲师的安全。最好选用纯色口罩，较能体现专业感。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）消毒液容器：盛放消毒液，浸泡工具，具有消毒作用。</a:t>
            </a: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 </a:t>
            </a:r>
            <a:endParaRPr lang="en-US" altLang="en-US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94195" y="1851660"/>
            <a:ext cx="1856105" cy="1860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0" name="文本框 109"/>
          <p:cNvSpPr txBox="1"/>
          <p:nvPr/>
        </p:nvSpPr>
        <p:spPr>
          <a:xfrm>
            <a:off x="3556000" y="3711893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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9124315" y="1851660"/>
            <a:ext cx="1678305" cy="176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1" name="文本框 110"/>
          <p:cNvSpPr txBox="1"/>
          <p:nvPr/>
        </p:nvSpPr>
        <p:spPr>
          <a:xfrm>
            <a:off x="3556000" y="519525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6777355" y="4110355"/>
            <a:ext cx="1647190" cy="13404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" name="文本框 111"/>
          <p:cNvSpPr txBox="1"/>
          <p:nvPr/>
        </p:nvSpPr>
        <p:spPr>
          <a:xfrm>
            <a:off x="3556000" y="6409373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8839835" y="3930650"/>
            <a:ext cx="2416175" cy="1633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1092200" y="1566545"/>
            <a:ext cx="741426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5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）棉球容器：盛装棉球。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6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）泡手碗：浸泡手指，加入适量护理液，护理、清洁手部卫生。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7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）毛巾：用于擦拭浸湿的双手或双脚。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8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）一次性纸巾：美甲过程辅助工具，清洁擦拭作用。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470025" y="3989705"/>
            <a:ext cx="1918335" cy="1577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4" name="图片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3556000" y="3989705"/>
            <a:ext cx="1932305" cy="1658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6619875" y="3989705"/>
            <a:ext cx="1496060" cy="1658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6" name="文本框 115"/>
          <p:cNvSpPr txBox="1"/>
          <p:nvPr/>
        </p:nvSpPr>
        <p:spPr>
          <a:xfrm>
            <a:off x="3556000" y="5467667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solidFill>
                  <a:srgbClr val="000000"/>
                </a:solidFill>
                <a:latin typeface="宋体" panose="02010600030101010101" pitchFamily="2" charset="-122"/>
              </a:rPr>
              <a:t> </a:t>
            </a:r>
            <a:endParaRPr lang="en-US" altLang="en-US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8981440" y="4008120"/>
            <a:ext cx="1878330" cy="1558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987425" y="1637665"/>
            <a:ext cx="5080000" cy="3830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2.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打磨类工具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锉条：又名打磨条，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常用为</a:t>
            </a:r>
            <a:r>
              <a:rPr lang="en-US" b="0">
                <a:latin typeface="Times New Roman" panose="02020603050405020304" charset="0"/>
              </a:rPr>
              <a:t>100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号和</a:t>
            </a:r>
            <a:r>
              <a:rPr lang="en-US" b="0">
                <a:latin typeface="Times New Roman" panose="02020603050405020304" charset="0"/>
              </a:rPr>
              <a:t>180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号。</a:t>
            </a:r>
            <a:r>
              <a:rPr lang="zh-CN" b="0">
                <a:ea typeface="宋体" panose="02010600030101010101" pitchFamily="2" charset="-122"/>
              </a:rPr>
              <a:t>用于指甲的修形及打磨。</a:t>
            </a:r>
            <a:r>
              <a:rPr lang="en-US" b="0">
                <a:latin typeface="Times New Roman" panose="02020603050405020304" charset="0"/>
              </a:rPr>
              <a:t>100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号打磨条颗粒较粗，用于水晶甲形状和其他打磨工作使用。</a:t>
            </a:r>
            <a:r>
              <a:rPr lang="en-US" b="0">
                <a:latin typeface="Times New Roman" panose="02020603050405020304" charset="0"/>
              </a:rPr>
              <a:t>180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号打磨条颗粒较细，用于指皮周围的水晶甲和自然甲前缘打磨，使其光滑平整。</a:t>
            </a:r>
            <a:r>
              <a:rPr lang="zh-CN" b="0">
                <a:ea typeface="宋体" panose="02010600030101010101" pitchFamily="2" charset="-122"/>
              </a:rPr>
              <a:t>无论哪种锉条，在使用一段时间后都需要更换新的。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）砂棒：用于去除自然指甲上凸起和污点。</a:t>
            </a: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 </a:t>
            </a:r>
            <a:endParaRPr lang="en-US" altLang="en-US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191250" y="2607310"/>
            <a:ext cx="1864360" cy="168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8" name="文本框 117"/>
          <p:cNvSpPr txBox="1"/>
          <p:nvPr/>
        </p:nvSpPr>
        <p:spPr>
          <a:xfrm>
            <a:off x="3556000" y="375602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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8303895" y="2607310"/>
            <a:ext cx="1464945" cy="1793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" name="文本框 118"/>
          <p:cNvSpPr txBox="1"/>
          <p:nvPr/>
        </p:nvSpPr>
        <p:spPr>
          <a:xfrm>
            <a:off x="3556000" y="579564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9768840" y="2782570"/>
            <a:ext cx="1808480" cy="16186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2.能够独立（3）抛光海绵：用于自然指甲和水晶指甲的抛光。抛光自然指甲时要始终沿一个方向进行抛光，切忌来回打磨，以免指甲破损或使温度升高，海绵用后必须消毒。（如图1-2-1-49所示）</a:t>
            </a:r>
            <a:endParaRPr lang="zh-CN" altLang="en-US"/>
          </a:p>
          <a:p>
            <a:pPr algn="ctr"/>
            <a:r>
              <a:rPr lang="zh-CN" altLang="en-US"/>
              <a:t>（4）自然甲抛光块：抛光块分为三角体或长方体，两面、三面或四面贴有砂纸，握在手中极为舒适。抛光块与营养油配合使用，用于把水晶指甲打磨光滑。（如图1-2-1-50所示）</a:t>
            </a:r>
            <a:endParaRPr lang="zh-CN" altLang="en-US"/>
          </a:p>
          <a:p>
            <a:pPr algn="ctr"/>
            <a:r>
              <a:rPr lang="zh-CN" altLang="en-US"/>
              <a:t>                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1016000" y="1661160"/>
            <a:ext cx="5080000" cy="3830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3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）抛光海绵：用于自然指甲和水晶指甲的抛光。抛光自然指甲时要始终沿一个方向进行抛光，切忌来回打磨，以免指甲破损或使温度升高，海绵用后必须消毒。</a:t>
            </a: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endParaRPr lang="en-US" alt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）自然甲抛光块：抛光块分为三角体或长方体，两面、三面或四面贴有砂纸，握在手中极为舒适。抛光块与营养油配合使用，用于把水晶指甲打磨光滑。</a:t>
            </a:r>
            <a:r>
              <a:rPr lang="en-US" b="0">
                <a:latin typeface="宋体" panose="02010600030101010101" pitchFamily="2" charset="-122"/>
              </a:rPr>
              <a:t>    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337425" y="1559560"/>
            <a:ext cx="1965325" cy="1869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1" name="文本框 120"/>
          <p:cNvSpPr txBox="1"/>
          <p:nvPr/>
        </p:nvSpPr>
        <p:spPr>
          <a:xfrm>
            <a:off x="3556000" y="454088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00050"/>
            <a:r>
              <a:rPr lang="en-US" b="0">
                <a:latin typeface="宋体" panose="02010600030101010101" pitchFamily="2" charset="-122"/>
              </a:rPr>
              <a:t>    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585710" y="3592830"/>
            <a:ext cx="1717040" cy="17735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2653665" y="2705100"/>
            <a:ext cx="341566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课前准备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2653665" y="4272915"/>
            <a:ext cx="341566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三维目标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7351395" y="2637790"/>
            <a:ext cx="341566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知识准备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2082412" y="2799280"/>
            <a:ext cx="466885" cy="466885"/>
          </a:xfrm>
          <a:prstGeom prst="ellipse">
            <a:avLst/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2083047" y="3612511"/>
            <a:ext cx="466885" cy="466885"/>
          </a:xfrm>
          <a:prstGeom prst="ellipse">
            <a:avLst/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50" name="椭圆 49"/>
          <p:cNvSpPr/>
          <p:nvPr/>
        </p:nvSpPr>
        <p:spPr>
          <a:xfrm>
            <a:off x="2083287" y="4353825"/>
            <a:ext cx="466885" cy="466885"/>
          </a:xfrm>
          <a:prstGeom prst="ellipse">
            <a:avLst/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51" name="椭圆 50"/>
          <p:cNvSpPr/>
          <p:nvPr/>
        </p:nvSpPr>
        <p:spPr>
          <a:xfrm>
            <a:off x="6728947" y="2705160"/>
            <a:ext cx="466885" cy="466885"/>
          </a:xfrm>
          <a:prstGeom prst="ellipse">
            <a:avLst/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4830679" y="1216657"/>
            <a:ext cx="3823285" cy="903605"/>
            <a:chOff x="874713" y="587691"/>
            <a:chExt cx="3823285" cy="903605"/>
          </a:xfrm>
        </p:grpSpPr>
        <p:sp>
          <p:nvSpPr>
            <p:cNvPr id="52" name="矩形 51"/>
            <p:cNvSpPr/>
            <p:nvPr/>
          </p:nvSpPr>
          <p:spPr>
            <a:xfrm>
              <a:off x="874713" y="587691"/>
              <a:ext cx="3823285" cy="90360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4400" b="1" dirty="0" smtClean="0">
                  <a:solidFill>
                    <a:srgbClr val="3A88A2"/>
                  </a:solidFill>
                  <a:latin typeface="Century Gothic" panose="020B0502020202020204" pitchFamily="34" charset="0"/>
                </a:rPr>
                <a:t>目录</a:t>
              </a:r>
              <a:endParaRPr lang="zh-CN" altLang="en-US" sz="4400" b="1" dirty="0" smtClean="0">
                <a:solidFill>
                  <a:srgbClr val="3A88A2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1026652" y="1483930"/>
              <a:ext cx="802148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653665" y="3510280"/>
            <a:ext cx="341566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新课导入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椭圆 4"/>
          <p:cNvSpPr/>
          <p:nvPr>
            <p:custDataLst>
              <p:tags r:id="rId3"/>
            </p:custDataLst>
          </p:nvPr>
        </p:nvSpPr>
        <p:spPr>
          <a:xfrm>
            <a:off x="6729342" y="3510276"/>
            <a:ext cx="466885" cy="466885"/>
          </a:xfrm>
          <a:prstGeom prst="ellipse">
            <a:avLst/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5</a:t>
            </a:r>
            <a:endParaRPr lang="en-US" altLang="zh-CN" dirty="0"/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7351395" y="3442970"/>
            <a:ext cx="341566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课堂小结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6729342" y="4263386"/>
            <a:ext cx="466885" cy="466885"/>
          </a:xfrm>
          <a:prstGeom prst="ellipse">
            <a:avLst/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/>
              <a:t>6</a:t>
            </a:r>
            <a:endParaRPr lang="en-US" altLang="zh-CN" dirty="0"/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7351395" y="4196080"/>
            <a:ext cx="3415665" cy="534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课后作业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9" grpId="0" bldLvl="0" animBg="1"/>
      <p:bldP spid="50" grpId="0" bldLvl="0" animBg="1"/>
      <p:bldP spid="51" grpId="0" bldLvl="0" animBg="1"/>
      <p:bldP spid="5" grpId="0" bldLvl="0" animBg="1"/>
      <p:bldP spid="7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1078230" y="1631950"/>
            <a:ext cx="5080000" cy="36861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6700">
              <a:lnSpc>
                <a:spcPct val="150000"/>
              </a:lnSpc>
            </a:pPr>
            <a:r>
              <a:rPr lang="zh-CN" sz="2000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sz="2000" b="0">
                <a:latin typeface="Times New Roman" panose="02020603050405020304" charset="0"/>
              </a:rPr>
              <a:t>5</a:t>
            </a:r>
            <a:r>
              <a:rPr lang="zh-CN" sz="2000" b="0">
                <a:latin typeface="Times New Roman" panose="02020603050405020304" charset="0"/>
                <a:ea typeface="宋体" panose="02010600030101010101" pitchFamily="2" charset="-122"/>
              </a:rPr>
              <a:t>）自然甲抛光条：抛光条分为粗、细两种，长条形状，正、反两面贴有细砂纸或可用来抛光的特殊材料，主要用于甲面抛光。用于真甲表面去死皮，水晶甲和光疗甲打磨甲面。（</a:t>
            </a:r>
            <a:r>
              <a:rPr lang="en-US" sz="2000" b="0">
                <a:latin typeface="Times New Roman" panose="02020603050405020304" charset="0"/>
              </a:rPr>
              <a:t>6</a:t>
            </a:r>
            <a:r>
              <a:rPr lang="zh-CN" sz="2000" b="0">
                <a:latin typeface="Times New Roman" panose="02020603050405020304" charset="0"/>
                <a:ea typeface="宋体" panose="02010600030101010101" pitchFamily="2" charset="-122"/>
              </a:rPr>
              <a:t>）蜡抛：又称抛光皮搓，用于自然甲抛光蜡打磨、抛光。</a:t>
            </a:r>
            <a:r>
              <a:rPr lang="en-US" sz="2000" b="0">
                <a:latin typeface="Times New Roman" panose="02020603050405020304" charset="0"/>
                <a:cs typeface="Times New Roman" panose="02020603050405020304" charset="0"/>
              </a:rPr>
              <a:t> </a:t>
            </a:r>
            <a:r>
              <a:rPr lang="en-US" sz="2000" b="0">
                <a:latin typeface="宋体" panose="02010600030101010101" pitchFamily="2" charset="-122"/>
              </a:rPr>
              <a:t>           </a:t>
            </a:r>
            <a:endParaRPr lang="en-US" altLang="en-US" sz="2000" b="0"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467600" y="1631950"/>
            <a:ext cx="2395855" cy="2004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3" name="文本框 122"/>
          <p:cNvSpPr txBox="1"/>
          <p:nvPr/>
        </p:nvSpPr>
        <p:spPr>
          <a:xfrm>
            <a:off x="3556000" y="460184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093585" y="3996690"/>
            <a:ext cx="2974975" cy="1577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183005" y="1605915"/>
            <a:ext cx="5080000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3.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修剪类工具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）指皮剪：</a:t>
            </a:r>
            <a:r>
              <a:rPr lang="zh-CN" b="0">
                <a:ea typeface="宋体" panose="02010600030101010101" pitchFamily="2" charset="-122"/>
              </a:rPr>
              <a:t>用于修剪死皮。在挑选的过程中要观察死皮剪的尖头部分，不能太粗糙，而且剪口要锋利，方便修剪。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）指皮</a:t>
            </a:r>
            <a:r>
              <a:rPr lang="zh-CN" b="0">
                <a:ea typeface="宋体" panose="02010600030101010101" pitchFamily="2" charset="-122"/>
              </a:rPr>
              <a:t>推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b="0">
                <a:ea typeface="宋体" panose="02010600030101010101" pitchFamily="2" charset="-122"/>
              </a:rPr>
              <a:t>又名钢推，用于清除甲面的死皮。购买钢推时选择推口边缘整齐且锋利的。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3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en-US" b="0">
                <a:latin typeface="Times New Roman" panose="02020603050405020304" charset="0"/>
              </a:rPr>
              <a:t>U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型剪：</a:t>
            </a:r>
            <a:r>
              <a:rPr lang="zh-CN" b="0">
                <a:ea typeface="宋体" panose="02010600030101010101" pitchFamily="2" charset="-122"/>
              </a:rPr>
              <a:t>只能用于修剪各种人造甲片，不能修剪本甲。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501890" y="627380"/>
            <a:ext cx="2157095" cy="16040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5" name="文本框 124"/>
          <p:cNvSpPr txBox="1"/>
          <p:nvPr/>
        </p:nvSpPr>
        <p:spPr>
          <a:xfrm>
            <a:off x="3556000" y="3582035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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501890" y="2107565"/>
            <a:ext cx="1740535" cy="2014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6" name="文本框 125"/>
          <p:cNvSpPr txBox="1"/>
          <p:nvPr/>
        </p:nvSpPr>
        <p:spPr>
          <a:xfrm>
            <a:off x="3556000" y="553783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769225" y="3978275"/>
            <a:ext cx="1473200" cy="22434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1182370" y="1910398"/>
            <a:ext cx="5080000" cy="29997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）指甲剪：修剪指甲长短或形状，可修剪自然甲、贴片甲、水晶甲、凝胶甲等。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5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en-US" b="0">
                <a:latin typeface="Times New Roman" panose="02020603050405020304" charset="0"/>
              </a:rPr>
              <a:t>V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型推叉：用于推起指甲甲沟及甲壁处的硬指皮。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6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）水晶钳：清除水晶甲使用，勿使用指皮剪，避免造成工具损坏。</a:t>
            </a: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 </a:t>
            </a:r>
            <a:endParaRPr lang="en-US" altLang="en-US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367395" y="1089025"/>
            <a:ext cx="1448435" cy="14217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8" name="文本框 127"/>
          <p:cNvSpPr txBox="1"/>
          <p:nvPr/>
        </p:nvSpPr>
        <p:spPr>
          <a:xfrm>
            <a:off x="3556000" y="3462338"/>
            <a:ext cx="508000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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8045450" y="2957195"/>
            <a:ext cx="1953260" cy="13982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9" name="文本框 128"/>
          <p:cNvSpPr txBox="1"/>
          <p:nvPr/>
        </p:nvSpPr>
        <p:spPr>
          <a:xfrm>
            <a:off x="3556000" y="5258117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8250555" y="4801870"/>
            <a:ext cx="1748155" cy="1200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4895" y="1708785"/>
            <a:ext cx="587565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4.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笔类工具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雕花笔：用于制作水晶平面雕花和立体雕花，用后必须马上清洗，注意在清洗时只能使用水晶液，不能使用清洗啫喱水。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排笔：用于美甲彩绘，一般配合丙烯颜料使用，用清水清洗即可。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3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光疗笔：用于光疗甲的制作，用清洗啫喱水清洗。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101965" y="1304290"/>
            <a:ext cx="1916430" cy="1525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01965" y="3207385"/>
            <a:ext cx="1668145" cy="1369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3556000" y="562673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400050"/>
            <a:r>
              <a:rPr lang="en-US" b="0">
                <a:latin typeface="宋体" panose="02010600030101010101" pitchFamily="2" charset="-122"/>
              </a:rPr>
              <a:t>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7976235" y="4784725"/>
            <a:ext cx="1650365" cy="14281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082040" y="1819910"/>
            <a:ext cx="5080000" cy="29997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）造型毛笔</a:t>
            </a:r>
            <a:r>
              <a:rPr lang="zh-CN" b="0">
                <a:ea typeface="宋体" panose="02010600030101010101" pitchFamily="2" charset="-122"/>
              </a:rPr>
              <a:t>：用于美甲彩绘和甲油胶款式的制作，用清洗啫喱水清洗小笔。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5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水晶笔：用于水晶甲的制作，使用后直接水晶液清洗。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6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点钻笔：用于美甲钻的粘贴。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7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拉线笔：用于美甲彩绘线条的制作。笔毛不能分叉，使用后用清洗啫喱水清洗。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602095" y="1247140"/>
            <a:ext cx="1982470" cy="182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9180830" y="1247140"/>
            <a:ext cx="1608455" cy="1682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图片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9129395" y="3648075"/>
            <a:ext cx="1765935" cy="1369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6888480" y="3648710"/>
            <a:ext cx="1579245" cy="1473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1483360" y="1702435"/>
            <a:ext cx="6187440" cy="358457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5.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特殊类工具</a:t>
            </a:r>
            <a:endParaRPr lang="zh-CN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美甲工具箱：用于放置美甲产品及工具，建议选用容量较大的，可以容纳更多的美甲产品。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镊子：一般分为直的和弯的两种，其作用是方便夹取各种装饰品。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3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水晶杯：用于分装各种美甲液体，以玻璃材质为主。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美甲饰品：种类非常多，常见的有钻、贴纸和钢珠等，美甲师可以根据美甲造型的需要选择合适的饰品作为做为辅助。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807325" y="1544320"/>
            <a:ext cx="1791970" cy="1456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图片 107"/>
          <p:cNvPicPr/>
          <p:nvPr/>
        </p:nvPicPr>
        <p:blipFill>
          <a:blip r:embed="rId3"/>
          <a:stretch>
            <a:fillRect/>
          </a:stretch>
        </p:blipFill>
        <p:spPr>
          <a:xfrm>
            <a:off x="9599295" y="1620520"/>
            <a:ext cx="1535430" cy="1289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4"/>
          <a:stretch>
            <a:fillRect/>
          </a:stretch>
        </p:blipFill>
        <p:spPr>
          <a:xfrm>
            <a:off x="7671435" y="3623945"/>
            <a:ext cx="1750695" cy="1391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图片 109"/>
          <p:cNvPicPr/>
          <p:nvPr/>
        </p:nvPicPr>
        <p:blipFill>
          <a:blip r:embed="rId5"/>
          <a:stretch>
            <a:fillRect/>
          </a:stretch>
        </p:blipFill>
        <p:spPr>
          <a:xfrm>
            <a:off x="9710420" y="3704590"/>
            <a:ext cx="1285875" cy="1311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1222375" y="1812290"/>
            <a:ext cx="5080000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5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）橘木棒：制作海绵签或清除指甲缝隙处残留胶水或甲油。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6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）小剪刀：裁剪装饰纸制品、丝绸、尼龙等纤维制品。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7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）甲片盒：盛装甲片。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8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）色板：用于展示指甲油色彩。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r>
              <a:rPr lang="en-US" b="0">
                <a:latin typeface="宋体" panose="02010600030101010101" pitchFamily="2" charset="-122"/>
              </a:rPr>
              <a:t>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842760" y="1668780"/>
            <a:ext cx="1576705" cy="16408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9161145" y="1811655"/>
            <a:ext cx="1449070" cy="125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" name="文本框 112"/>
          <p:cNvSpPr txBox="1"/>
          <p:nvPr/>
        </p:nvSpPr>
        <p:spPr>
          <a:xfrm>
            <a:off x="3556000" y="46031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6842760" y="3766820"/>
            <a:ext cx="1668145" cy="1322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" name="文本框 113"/>
          <p:cNvSpPr txBox="1"/>
          <p:nvPr/>
        </p:nvSpPr>
        <p:spPr>
          <a:xfrm>
            <a:off x="3556000" y="60001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9239250" y="3766820"/>
            <a:ext cx="1461135" cy="1460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1016000" y="1675448"/>
            <a:ext cx="5080000" cy="34150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6670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9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）调色盘：颜色调试，主要用于丙烯调试。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10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）黑卡纸：练习排笔手绘彩绘。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altLang="zh-CN" b="0">
                <a:latin typeface="Times New Roman" panose="02020603050405020304" charset="0"/>
                <a:ea typeface="宋体" panose="02010600030101010101" pitchFamily="2" charset="-122"/>
              </a:rPr>
              <a:t>   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11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）莲花座：甲片制作使用，作为底座。</a:t>
            </a:r>
            <a:endParaRPr lang="zh-CN" b="0"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6700">
              <a:lnSpc>
                <a:spcPct val="150000"/>
              </a:lnSpc>
            </a:pP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（12）美甲黏土：固定莲花座，起到粘贴作用，可反复使用。</a:t>
            </a:r>
            <a:endParaRPr lang="en-US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266700">
              <a:lnSpc>
                <a:spcPct val="150000"/>
              </a:lnSpc>
            </a:pP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（13）垫枕：用于拖垫顾客前臂，顾客舒适且美甲师工作方便。</a:t>
            </a:r>
            <a:endParaRPr lang="en-US" b="0">
              <a:latin typeface="Times New Roman" panose="02020603050405020304" charset="0"/>
              <a:cs typeface="Times New Roman" panose="02020603050405020304" charset="0"/>
            </a:endParaRPr>
          </a:p>
          <a:p>
            <a:pPr indent="266700">
              <a:lnSpc>
                <a:spcPct val="150000"/>
              </a:lnSpc>
            </a:pPr>
            <a:r>
              <a:rPr lang="en-US" b="0">
                <a:latin typeface="Times New Roman" panose="02020603050405020304" charset="0"/>
                <a:cs typeface="Times New Roman" panose="02020603050405020304" charset="0"/>
              </a:rPr>
              <a:t>（14）饰品盒：盛放钻类等饰品。 </a:t>
            </a:r>
            <a:endParaRPr lang="en-US" altLang="en-US" b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6291580" y="1329690"/>
            <a:ext cx="1390650" cy="1383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976870" y="1486535"/>
            <a:ext cx="1801495" cy="1226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7" name="文本框 116"/>
          <p:cNvSpPr txBox="1"/>
          <p:nvPr/>
        </p:nvSpPr>
        <p:spPr>
          <a:xfrm>
            <a:off x="3556000" y="5279707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宋体" panose="02010600030101010101" pitchFamily="2" charset="-122"/>
              </a:rPr>
              <a:t>  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10073005" y="1486852"/>
            <a:ext cx="1059180" cy="998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10" descr="4d577559304ebbf8cb4b3e1113187e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8543" t="2722" r="11995"/>
          <a:stretch>
            <a:fillRect/>
          </a:stretch>
        </p:blipFill>
        <p:spPr>
          <a:xfrm>
            <a:off x="6291263" y="3856990"/>
            <a:ext cx="1254125" cy="1518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-2147482509" descr="64ff91286c49d0dc3e611ad20eee8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13026" r="3737" b="20184"/>
          <a:stretch>
            <a:fillRect/>
          </a:stretch>
        </p:blipFill>
        <p:spPr>
          <a:xfrm>
            <a:off x="7545388" y="3953510"/>
            <a:ext cx="1910715" cy="1325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508" descr="76aa6d1f8512ffa002f95839cb8a23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729470" y="3682365"/>
            <a:ext cx="1693545" cy="1693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1196340" y="1593215"/>
            <a:ext cx="627951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6.</a:t>
            </a:r>
            <a:r>
              <a:rPr lang="zh-CN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黑体" panose="02010609060101010101" charset="-122"/>
              </a:rPr>
              <a:t>仪器类工具</a:t>
            </a:r>
            <a:endParaRPr lang="zh-CN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267970">
              <a:lnSpc>
                <a:spcPct val="150000"/>
              </a:lnSpc>
            </a:pP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（</a:t>
            </a:r>
            <a:r>
              <a:rPr lang="en-US" b="0">
                <a:latin typeface="Times New Roman" panose="02020603050405020304" charset="0"/>
              </a:rPr>
              <a:t>1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</a:t>
            </a:r>
            <a:r>
              <a:rPr lang="zh-CN" b="0">
                <a:ea typeface="宋体" panose="02010600030101010101" pitchFamily="2" charset="-122"/>
              </a:rPr>
              <a:t>美甲灯：又名光疗灯，专门用于美甲工序中烘干光疗胶，多用于美甲沙龙。如今常用的是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</a:rPr>
              <a:t>LED</a:t>
            </a:r>
            <a:r>
              <a:rPr lang="zh-CN" b="0">
                <a:ea typeface="宋体" panose="02010600030101010101" pitchFamily="2" charset="-122"/>
              </a:rPr>
              <a:t>灯，因为它小巧、方便、高效。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（</a:t>
            </a:r>
            <a:r>
              <a:rPr lang="en-US" b="0">
                <a:latin typeface="Times New Roman" panose="02020603050405020304" charset="0"/>
              </a:rPr>
              <a:t>2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）电动打磨机：用于清洁指甲前缘，修复水晶甲、卸甲、打磨、抛光等功能。（</a:t>
            </a:r>
            <a:r>
              <a:rPr lang="en-US" b="0">
                <a:latin typeface="Times New Roman" panose="02020603050405020304" charset="0"/>
              </a:rPr>
              <a:t>3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）蜡膜机：加热融化蜜蜡，能够为顾客进行手足部护理。</a:t>
            </a:r>
            <a:r>
              <a:rPr lang="en-US" b="0">
                <a:latin typeface="Times New Roman" panose="02020603050405020304" charset="0"/>
                <a:ea typeface="宋体" panose="02010600030101010101" pitchFamily="2" charset="-122"/>
              </a:rPr>
              <a:t> </a:t>
            </a:r>
            <a:endParaRPr lang="en-US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7832725" y="910590"/>
            <a:ext cx="1983105" cy="1292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832725" y="2203450"/>
            <a:ext cx="2323465" cy="1769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" name="文本框 119"/>
          <p:cNvSpPr txBox="1"/>
          <p:nvPr/>
        </p:nvSpPr>
        <p:spPr>
          <a:xfrm>
            <a:off x="2839085" y="592391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139700" indent="-139700"/>
            <a:r>
              <a:rPr lang="en-US" b="0">
                <a:latin typeface="宋体" panose="02010600030101010101" pitchFamily="2" charset="-122"/>
              </a:rPr>
              <a:t>  </a:t>
            </a:r>
            <a:endParaRPr lang="en-US" altLang="en-US" b="0">
              <a:latin typeface="宋体" panose="02010600030101010101" pitchFamily="2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7832725" y="4142105"/>
            <a:ext cx="2204720" cy="1612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26160" y="1259205"/>
            <a:ext cx="10438765" cy="52158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100" b="1">
                <a:latin typeface="Cambria" panose="02040503050406030204" charset="0"/>
                <a:ea typeface="宋体" panose="02010600030101010101" pitchFamily="2" charset="-122"/>
              </a:rPr>
              <a:t>三、美甲工具及产品的卫生要求</a:t>
            </a:r>
            <a:r>
              <a:rPr lang="zh-CN" b="1">
                <a:latin typeface="Times New Roman" panose="02020603050405020304" charset="0"/>
                <a:ea typeface="宋体" panose="02010600030101010101" pitchFamily="2" charset="-122"/>
              </a:rPr>
              <a:t>（一）</a:t>
            </a:r>
            <a:r>
              <a:rPr lang="zh-CN" sz="2100" b="1">
                <a:latin typeface="Cambria" panose="02040503050406030204" charset="0"/>
                <a:ea typeface="宋体" panose="02010600030101010101" pitchFamily="2" charset="-122"/>
              </a:rPr>
              <a:t>美甲环境卫生要求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1.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无灰尘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所使用的美甲类产品、工具、材料、桌椅、墙壁、地板等保持无灰尘。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2.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明亮、通风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工作场地照明充足，温度适宜，通风条件好，不得饲养宠物，影响室内空气质量。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3.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电器、仪器物品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所有电器、仪器物品的接头、电线妥善安置，保障安全。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4.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卫生间环境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卫生间内保持无异味，有充足的冷、热水，消毒液、皂液、纸巾等物品。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5.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等候区、休息区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准备充足的冷、热水、一次性纸杯，沙发或座椅保持整洁。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1.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课前准备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3125" y="1576705"/>
            <a:ext cx="101447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1"/>
                </a:solidFill>
                <a:uFillTx/>
              </a:rPr>
              <a:t>任务描述    </a:t>
            </a:r>
            <a:endParaRPr lang="zh-CN" altLang="en-US" sz="2000" b="1">
              <a:solidFill>
                <a:schemeClr val="accent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1.能够独立根据不同的美甲造型能够选择适合的美甲工具；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2.能够独立正确应用美甲产品与工具，并掌握其使用技巧；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3.了解美甲环境卫生的要求；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4.能够掌握美甲工具及产品的消毒工作。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 b="1">
                <a:solidFill>
                  <a:schemeClr val="accent1"/>
                </a:solidFill>
                <a:uFillTx/>
              </a:rPr>
              <a:t>技能要求</a:t>
            </a:r>
            <a:r>
              <a:rPr lang="zh-CN" altLang="en-US" sz="2000">
                <a:solidFill>
                  <a:schemeClr val="tx1"/>
                </a:solidFill>
                <a:uFillTx/>
              </a:rPr>
              <a:t>    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1.具有选择美甲工具的判断能力；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2.能够熟练掌握美甲工具的应用技巧；</a:t>
            </a:r>
            <a:endParaRPr lang="zh-CN" altLang="en-US" sz="2000">
              <a:solidFill>
                <a:schemeClr val="tx1"/>
              </a:solidFill>
              <a:uFillTx/>
            </a:endParaRPr>
          </a:p>
          <a:p>
            <a:r>
              <a:rPr lang="zh-CN" altLang="en-US" sz="2000">
                <a:solidFill>
                  <a:schemeClr val="tx1"/>
                </a:solidFill>
                <a:uFillTx/>
              </a:rPr>
              <a:t>3.能够独立完成美甲工具及产品的消毒。</a:t>
            </a:r>
            <a:endParaRPr lang="zh-CN" altLang="en-US" sz="2000">
              <a:solidFill>
                <a:schemeClr val="tx1"/>
              </a:solidFill>
              <a:uFillTx/>
            </a:endParaRPr>
          </a:p>
        </p:txBody>
      </p:sp>
      <p:pic>
        <p:nvPicPr>
          <p:cNvPr id="6" name="http://photo-static-api.fotomore.com/creative/vcg/veer/400/new/VCG41N533975134.jpg" descr="templates\picture_hover\&amp;pky55VCG41N533975134&amp;2&amp;csource_pc_docer_wpp_infeature&amp;position_task_pic_like_like_|a|&amp;"/>
          <p:cNvPicPr>
            <a:picLocks noChangeAspect="1"/>
          </p:cNvPicPr>
          <p:nvPr/>
        </p:nvPicPr>
        <p:blipFill>
          <a:blip r:embed="rId2"/>
          <a:srcRect t="38583" r="444"/>
          <a:stretch>
            <a:fillRect/>
          </a:stretch>
        </p:blipFill>
        <p:spPr>
          <a:xfrm>
            <a:off x="7710170" y="1918970"/>
            <a:ext cx="3662045" cy="3012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27075" y="1379220"/>
            <a:ext cx="10230485" cy="4730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2100" b="1">
                <a:latin typeface="Cambria" panose="02040503050406030204" charset="0"/>
                <a:ea typeface="宋体" panose="02010600030101010101" pitchFamily="2" charset="-122"/>
              </a:rPr>
              <a:t>（二）美甲工具及产品的卫生消毒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1.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物理消毒方法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可直接将美甲工具煮沸，或放入蒸汽消毒柜、紫外线消毒柜进行消毒。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1.1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紫外线消毒法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紫外线消毒法使用的是紫外线灯。经紫外线灯照射</a:t>
            </a:r>
            <a:r>
              <a:rPr lang="en-US" b="0">
                <a:latin typeface="Times New Roman" panose="02020603050405020304" charset="0"/>
              </a:rPr>
              <a:t>20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分钟即完成消毒。消毒对象事先必须抹干，适用于木制类的修甲工具。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1.2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煮沸法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煮沸法最简单，而且效果最好。将洁净的水持续煮沸，将消毒对象浸入水中，可达到理想的消毒效果。此方法对病原菌、葡萄球菌及结核杆菌有效，适用于不锈钢类工具，如修甲用的剪刀等。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1.3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蒸汽法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用超过</a:t>
            </a:r>
            <a:r>
              <a:rPr lang="en-US" b="0">
                <a:latin typeface="Times New Roman" panose="02020603050405020304" charset="0"/>
              </a:rPr>
              <a:t>80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℃的高温蒸汽毛巾覆盖在需要消毒的美甲用品上，静待</a:t>
            </a:r>
            <a:r>
              <a:rPr lang="en-US" b="0">
                <a:latin typeface="Times New Roman" panose="02020603050405020304" charset="0"/>
              </a:rPr>
              <a:t>10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分钟以上即可杀灭细菌。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22095" y="1859915"/>
            <a:ext cx="9134475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>
              <a:lnSpc>
                <a:spcPct val="150000"/>
              </a:lnSpc>
            </a:pP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2.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化学消毒法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2.1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乙醇法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乙醇即酒精，是用途最广泛的消毒药水。可将工具放于</a:t>
            </a:r>
            <a:r>
              <a:rPr lang="en-US" b="0">
                <a:latin typeface="Times New Roman" panose="02020603050405020304" charset="0"/>
              </a:rPr>
              <a:t>60%~80%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的乙醇水溶液中，浸泡 </a:t>
            </a:r>
            <a:r>
              <a:rPr lang="en-US" b="0">
                <a:latin typeface="Times New Roman" panose="02020603050405020304" charset="0"/>
              </a:rPr>
              <a:t>10 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分钟以上。适用于手部消毒或刀刃等工具消毒。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2.2</a:t>
            </a:r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氯化物法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氯化物法消毒法不适用于金属制品。氯化物从前常用于漂白、防腐或除臭，有独特的气味，现在一般用次氯酸钠水溶液消毒。次氯酸钠水溶液俗称</a:t>
            </a:r>
            <a:r>
              <a:rPr lang="en-US" b="0">
                <a:latin typeface="Times New Roman" panose="02020603050405020304" charset="0"/>
              </a:rPr>
              <a:t>84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消毒液。可把消毒对象浸泡在稀释过的</a:t>
            </a:r>
            <a:r>
              <a:rPr lang="en-US" b="0">
                <a:latin typeface="Times New Roman" panose="02020603050405020304" charset="0"/>
              </a:rPr>
              <a:t>84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消毒液中，放置</a:t>
            </a:r>
            <a:r>
              <a:rPr lang="en-US" b="0">
                <a:latin typeface="Times New Roman" panose="02020603050405020304" charset="0"/>
              </a:rPr>
              <a:t>10~30</a:t>
            </a:r>
            <a:r>
              <a:rPr lang="zh-CN" b="0">
                <a:latin typeface="Times New Roman" panose="02020603050405020304" charset="0"/>
                <a:ea typeface="宋体" panose="02010600030101010101" pitchFamily="2" charset="-122"/>
              </a:rPr>
              <a:t>分钟。</a:t>
            </a:r>
            <a:endParaRPr lang="zh-CN" altLang="en-US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86105" y="1310640"/>
            <a:ext cx="10608310" cy="44157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/>
            <a:r>
              <a:rPr lang="zh-CN" b="1">
                <a:latin typeface="Times New Roman" panose="02020603050405020304" charset="0"/>
                <a:ea typeface="黑体" panose="02010609060101010101" charset="-122"/>
              </a:rPr>
              <a:t>（三）</a:t>
            </a:r>
            <a:r>
              <a:rPr lang="zh-CN" b="1">
                <a:ea typeface="宋体" panose="02010600030101010101" pitchFamily="2" charset="-122"/>
              </a:rPr>
              <a:t>根据消毒对象的材料选用特定的消毒力方法</a:t>
            </a:r>
            <a:r>
              <a:rPr lang="zh-CN" sz="1900" b="0">
                <a:ea typeface="宋体" panose="02010600030101010101" pitchFamily="2" charset="-122"/>
              </a:rPr>
              <a:t>使用稀释消毒液时，一定要使用量杯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r>
              <a:rPr lang="zh-CN" sz="1900" b="0">
                <a:ea typeface="宋体" panose="02010600030101010101" pitchFamily="2" charset="-122"/>
              </a:rPr>
              <a:t>以确保达到精确的浓度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；</a:t>
            </a:r>
            <a:r>
              <a:rPr lang="zh-CN" sz="1900" b="0">
                <a:ea typeface="宋体" panose="02010600030101010101" pitchFamily="2" charset="-122"/>
              </a:rPr>
              <a:t>如果不按比例稀释，效果便会不明显。</a:t>
            </a:r>
            <a:r>
              <a:rPr lang="en-US" sz="1900" b="0"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1900" b="0">
                <a:ea typeface="宋体" panose="02010600030101010101" pitchFamily="2" charset="-122"/>
              </a:rPr>
              <a:t>美甲店的卫生情况取决于美甲师是否具备卫生知识。如果不按照规范处理相关工具和用品，就无法为顾客提供优质的服务。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1.</a:t>
            </a:r>
            <a:r>
              <a:rPr lang="zh-CN" b="1">
                <a:ea typeface="宋体" panose="02010600030101010101" pitchFamily="2" charset="-122"/>
              </a:rPr>
              <a:t>金属类工具</a:t>
            </a:r>
            <a:r>
              <a:rPr lang="zh-CN" sz="1900" b="0">
                <a:ea typeface="宋体" panose="02010600030101010101" pitchFamily="2" charset="-122"/>
              </a:rPr>
              <a:t>日常</a:t>
            </a:r>
            <a:r>
              <a:rPr lang="en-US" sz="1900" b="0"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r>
              <a:rPr lang="zh-CN" sz="1900" b="0">
                <a:ea typeface="宋体" panose="02010600030101010101" pitchFamily="2" charset="-122"/>
              </a:rPr>
              <a:t>用洗涤剂洗净，用干净的毛巾或棉片拭干，用</a:t>
            </a:r>
            <a:r>
              <a:rPr lang="en-US" sz="1900" b="0">
                <a:latin typeface="Times New Roman" panose="02020603050405020304" charset="0"/>
                <a:ea typeface="宋体" panose="02010600030101010101" pitchFamily="2" charset="-122"/>
              </a:rPr>
              <a:t>75%</a:t>
            </a:r>
            <a:r>
              <a:rPr lang="zh-CN" sz="1900" b="0">
                <a:ea typeface="宋体" panose="02010600030101010101" pitchFamily="2" charset="-122"/>
              </a:rPr>
              <a:t>的酒精擦拭消毒。放入消毒柜进行杀菌处理更好，消毒之后放入专用器皿内进行储存保管。如遇沾有血液的情况，美甲师应避免触碰顾客的伤口及血液，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并</a:t>
            </a:r>
            <a:r>
              <a:rPr lang="zh-CN" sz="1900" b="0">
                <a:ea typeface="宋体" panose="02010600030101010101" pitchFamily="2" charset="-122"/>
              </a:rPr>
              <a:t>更换用具。将被污染的工具用洗涤剂洗净后，用</a:t>
            </a:r>
            <a:r>
              <a:rPr lang="en-US" sz="1900" b="0">
                <a:latin typeface="Times New Roman" panose="02020603050405020304" charset="0"/>
                <a:ea typeface="宋体" panose="02010600030101010101" pitchFamily="2" charset="-122"/>
              </a:rPr>
              <a:t> 75%</a:t>
            </a:r>
            <a:r>
              <a:rPr lang="zh-CN" sz="1900" b="0">
                <a:ea typeface="宋体" panose="02010600030101010101" pitchFamily="2" charset="-122"/>
              </a:rPr>
              <a:t>的酒精浸泡消毒，擦净后放入消毒柜进行杀菌处理，放入专用器皿内进行储存保管。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2.</a:t>
            </a:r>
            <a:r>
              <a:rPr lang="zh-CN" b="1">
                <a:ea typeface="宋体" panose="02010600030101010101" pitchFamily="2" charset="-122"/>
              </a:rPr>
              <a:t>非金属类工具</a:t>
            </a:r>
            <a:r>
              <a:rPr lang="en-US" b="1">
                <a:latin typeface="Times New Roman" panose="02020603050405020304" charset="0"/>
                <a:ea typeface="宋体" panose="02010600030101010101" pitchFamily="2" charset="-122"/>
              </a:rPr>
              <a:t>(</a:t>
            </a:r>
            <a:r>
              <a:rPr lang="zh-CN" b="1">
                <a:ea typeface="宋体" panose="02010600030101010101" pitchFamily="2" charset="-122"/>
              </a:rPr>
              <a:t>毛巾、布料等</a:t>
            </a:r>
            <a:r>
              <a:rPr lang="en-US" b="1">
                <a:latin typeface="Times New Roman" panose="02020603050405020304" charset="0"/>
                <a:ea typeface="宋体" panose="02010600030101010101" pitchFamily="2" charset="-122"/>
              </a:rPr>
              <a:t>)</a:t>
            </a:r>
            <a:r>
              <a:rPr lang="zh-CN" sz="1900" b="0">
                <a:ea typeface="宋体" panose="02010600030101010101" pitchFamily="2" charset="-122"/>
              </a:rPr>
              <a:t>日常</a:t>
            </a:r>
            <a:r>
              <a:rPr lang="en-US" sz="1900" b="0">
                <a:latin typeface="Times New Roman" panose="02020603050405020304" charset="0"/>
                <a:ea typeface="宋体" panose="02010600030101010101" pitchFamily="2" charset="-122"/>
              </a:rPr>
              <a:t>:</a:t>
            </a:r>
            <a:r>
              <a:rPr lang="zh-CN" sz="1900" b="0">
                <a:ea typeface="宋体" panose="02010600030101010101" pitchFamily="2" charset="-122"/>
              </a:rPr>
              <a:t>用洗涤剂洗净，放于阳光充足的通风处晾干，也可以使用烘干机烘干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r>
              <a:rPr lang="zh-CN" sz="1900" b="0">
                <a:ea typeface="宋体" panose="02010600030101010101" pitchFamily="2" charset="-122"/>
              </a:rPr>
              <a:t>晾干后，放在固定干净的地方保管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；</a:t>
            </a:r>
            <a:r>
              <a:rPr lang="zh-CN" sz="1900" b="0">
                <a:ea typeface="宋体" panose="02010600030101010101" pitchFamily="2" charset="-122"/>
              </a:rPr>
              <a:t>如遇布料沾有血液的情况，布料上的血液无法完全被清除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时</a:t>
            </a:r>
            <a:r>
              <a:rPr lang="zh-CN" sz="1900" b="0">
                <a:ea typeface="宋体" panose="02010600030101010101" pitchFamily="2" charset="-122"/>
              </a:rPr>
              <a:t>必须丢弃。</a:t>
            </a:r>
            <a:r>
              <a:rPr lang="en-US" b="1">
                <a:latin typeface="Times New Roman" panose="02020603050405020304" charset="0"/>
                <a:ea typeface="黑体" panose="02010609060101010101" charset="-122"/>
              </a:rPr>
              <a:t>3.</a:t>
            </a:r>
            <a:r>
              <a:rPr lang="zh-CN" b="1">
                <a:ea typeface="宋体" panose="02010600030101010101" pitchFamily="2" charset="-122"/>
              </a:rPr>
              <a:t>消毒器皿和设备保养</a:t>
            </a:r>
            <a:r>
              <a:rPr lang="zh-CN" sz="1900" b="0">
                <a:ea typeface="宋体" panose="02010600030101010101" pitchFamily="2" charset="-122"/>
              </a:rPr>
              <a:t>日常</a:t>
            </a:r>
            <a:r>
              <a:rPr lang="zh-CN" sz="1900" b="0">
                <a:latin typeface="Times New Roman" panose="02020603050405020304" charset="0"/>
                <a:ea typeface="宋体" panose="02010600030101010101" pitchFamily="2" charset="-122"/>
              </a:rPr>
              <a:t>：</a:t>
            </a:r>
            <a:r>
              <a:rPr lang="zh-CN" sz="1900" b="0">
                <a:ea typeface="宋体" panose="02010600030101010101" pitchFamily="2" charset="-122"/>
              </a:rPr>
              <a:t>定期擦拭干净，分类整理，放置在固定区域，检查配件是否完好等。</a:t>
            </a:r>
            <a:endParaRPr lang="zh-CN" altLang="en-US" sz="1900" b="0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5.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课堂小结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365885" y="2170430"/>
            <a:ext cx="912177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p>
            <a:pPr indent="267970"/>
            <a:r>
              <a:rPr sz="24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本单元对美甲概论进行理论讲解，通过对三个方面对美甲文化、美甲工具及用品、科学认识指甲进行表达，本单元主要对美甲初学者在美甲概念领域和美甲产品、工具的应用、消毒、指甲的构造进行学习与指导，同时也对美甲师的职业素养提出了要求，对今后从事美甲行业工作者的工作规范与工作思路奠定基础。</a:t>
            </a:r>
            <a:endParaRPr sz="240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1254760" y="1795145"/>
            <a:ext cx="9782175" cy="3138805"/>
          </a:xfrm>
          <a:prstGeom prst="rect">
            <a:avLst/>
          </a:prstGeom>
          <a:solidFill>
            <a:srgbClr val="3A88A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267970"/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L 形 5"/>
          <p:cNvSpPr/>
          <p:nvPr>
            <p:custDataLst>
              <p:tags r:id="rId3"/>
            </p:custDataLst>
          </p:nvPr>
        </p:nvSpPr>
        <p:spPr>
          <a:xfrm flipV="1">
            <a:off x="1060450" y="1620520"/>
            <a:ext cx="786130" cy="549910"/>
          </a:xfrm>
          <a:prstGeom prst="corner">
            <a:avLst>
              <a:gd name="adj1" fmla="val 25694"/>
              <a:gd name="adj2" fmla="val 25694"/>
            </a:avLst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bldLvl="0" animBg="1"/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362200" y="1795145"/>
            <a:ext cx="7175500" cy="3294380"/>
          </a:xfrm>
          <a:prstGeom prst="rect">
            <a:avLst/>
          </a:prstGeom>
          <a:solidFill>
            <a:srgbClr val="3A88A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7970"/>
            <a:r>
              <a:rPr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1.整理笔记</a:t>
            </a:r>
            <a:endParaRPr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267970"/>
            <a:r>
              <a:rPr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2.能够挑选并购买好美甲产品、工具</a:t>
            </a:r>
            <a:endParaRPr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267970"/>
            <a:r>
              <a:rPr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3.记忆美甲工具、产品的应用及消毒方法</a:t>
            </a:r>
            <a:endParaRPr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267970"/>
            <a:r>
              <a:rPr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4.掌握美甲工具的使用方法</a:t>
            </a:r>
            <a:endParaRPr lang="zh-CN" alt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6" name="L 形 5"/>
          <p:cNvSpPr/>
          <p:nvPr/>
        </p:nvSpPr>
        <p:spPr>
          <a:xfrm flipV="1">
            <a:off x="2127885" y="1586230"/>
            <a:ext cx="577215" cy="577215"/>
          </a:xfrm>
          <a:prstGeom prst="corner">
            <a:avLst>
              <a:gd name="adj1" fmla="val 25694"/>
              <a:gd name="adj2" fmla="val 25694"/>
            </a:avLst>
          </a:prstGeom>
          <a:solidFill>
            <a:srgbClr val="3A8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16977" y="278969"/>
            <a:ext cx="11747716" cy="6385302"/>
          </a:xfrm>
          <a:prstGeom prst="rect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91845" y="718820"/>
            <a:ext cx="609600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  <a:sym typeface="+mn-ea"/>
              </a:rPr>
              <a:t>6.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  <a:sym typeface="+mn-ea"/>
              </a:rPr>
              <a:t>课后作业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>
        <p:cover/>
      </p:transition>
    </mc:Choice>
    <mc:Fallback>
      <p:transition advClick="0" advTm="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951803" y="1208544"/>
            <a:ext cx="2798445" cy="4561260"/>
            <a:chOff x="4236875" y="943449"/>
            <a:chExt cx="2798445" cy="4561260"/>
          </a:xfrm>
        </p:grpSpPr>
        <p:sp>
          <p:nvSpPr>
            <p:cNvPr id="13" name="文本框 12"/>
            <p:cNvSpPr txBox="1"/>
            <p:nvPr/>
          </p:nvSpPr>
          <p:spPr>
            <a:xfrm>
              <a:off x="4236875" y="943449"/>
              <a:ext cx="2798445" cy="22736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7000" spc="-300" dirty="0">
                  <a:latin typeface="方正行楷简体" panose="03000509000000000000" pitchFamily="65" charset="-122"/>
                  <a:ea typeface="方正行楷简体" panose="03000509000000000000" pitchFamily="65" charset="-122"/>
                </a:rPr>
                <a:t>谢</a:t>
              </a:r>
              <a:endParaRPr lang="zh-CN" altLang="en-US" sz="17000" spc="-300" dirty="0">
                <a:latin typeface="方正行楷简体" panose="03000509000000000000" pitchFamily="65" charset="-122"/>
                <a:ea typeface="方正行楷简体" panose="03000509000000000000" pitchFamily="65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546671" y="2796275"/>
              <a:ext cx="2364750" cy="27084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17000" dirty="0" smtClean="0">
                  <a:latin typeface="方正行楷简体" panose="03000509000000000000" pitchFamily="65" charset="-122"/>
                  <a:ea typeface="方正行楷简体" panose="03000509000000000000" pitchFamily="65" charset="-122"/>
                </a:rPr>
                <a:t>谢</a:t>
              </a:r>
              <a:endParaRPr lang="zh-CN" altLang="en-US" sz="17000" dirty="0">
                <a:latin typeface="方正行楷简体" panose="03000509000000000000" pitchFamily="65" charset="-122"/>
                <a:ea typeface="方正行楷简体" panose="03000509000000000000" pitchFamily="65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0">
        <p:fade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2.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新课导入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67735" y="593725"/>
            <a:ext cx="2849880" cy="1064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chemeClr val="accent1"/>
                </a:solidFill>
                <a:uFillTx/>
              </a:rPr>
              <a:t>图片导入    </a:t>
            </a:r>
            <a:endParaRPr lang="zh-CN" altLang="en-US" sz="3200" b="1">
              <a:solidFill>
                <a:schemeClr val="accent1"/>
              </a:solidFill>
              <a:uFillTx/>
            </a:endParaRPr>
          </a:p>
          <a:p>
            <a:endParaRPr lang="zh-CN" altLang="en-US" sz="3200" b="1">
              <a:solidFill>
                <a:schemeClr val="accent1"/>
              </a:solidFill>
              <a:uFillTx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35330" y="1697355"/>
            <a:ext cx="2392680" cy="1839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48985" y="480695"/>
            <a:ext cx="2771140" cy="18567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86105" y="3877945"/>
            <a:ext cx="3216275" cy="22117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050655" y="3630295"/>
            <a:ext cx="2385060" cy="2552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906510" y="1066800"/>
            <a:ext cx="2644140" cy="2362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48985" y="2326640"/>
            <a:ext cx="2870200" cy="18897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349625" y="1271905"/>
            <a:ext cx="2103120" cy="2423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781165" y="4081145"/>
            <a:ext cx="2175510" cy="21640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992245" y="3877945"/>
            <a:ext cx="2654935" cy="2305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3.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三维目标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73125" y="1329055"/>
            <a:ext cx="10144760" cy="47078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知识目标</a:t>
            </a:r>
            <a:endParaRPr lang="zh-CN" altLang="en-US" sz="20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1.掌握美甲工具的分类及用途；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2.了解美甲环境卫生的要求。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能力目标</a:t>
            </a:r>
            <a:endParaRPr lang="zh-CN" altLang="en-US" sz="20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1.能够根据美甲造型选择适合的美甲工具；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2.能够正确应用美甲产品与工具，并掌握其使用技巧；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3.能够掌握美甲产品与工具的消毒工作。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素质目标</a:t>
            </a:r>
            <a:endParaRPr lang="zh-CN" altLang="en-US" sz="2000" b="1"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1.具备一定的思考和判断能力；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2.具备良好的卫生习惯。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73290" y="1784350"/>
            <a:ext cx="3293110" cy="3495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3580" y="1246505"/>
            <a:ext cx="10434955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schemeClr val="accent1"/>
                </a:solidFill>
              </a:rPr>
              <a:t>一、美甲工具的分类</a:t>
            </a:r>
            <a:endParaRPr lang="zh-CN" altLang="en-US" sz="2000" b="1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b="1"/>
              <a:t>    </a:t>
            </a:r>
            <a:r>
              <a:rPr lang="zh-CN" altLang="en-US" b="1"/>
              <a:t>美甲工具大致可以分为两类，一类是美甲产品（消耗品），一类是美甲工具（非消耗品）。</a:t>
            </a:r>
            <a:endParaRPr lang="zh-CN" altLang="en-US" b="1"/>
          </a:p>
          <a:p>
            <a:pPr>
              <a:lnSpc>
                <a:spcPct val="150000"/>
              </a:lnSpc>
            </a:pPr>
            <a:r>
              <a:rPr lang="en-US" altLang="zh-CN" b="1"/>
              <a:t>    </a:t>
            </a:r>
            <a:r>
              <a:rPr lang="zh-CN" altLang="en-US" b="1"/>
              <a:t>美甲产品包括：工具清洁消毒类产品、基础护理类产品、美甲胶类产品、延长类产品、水晶类产品、彩绘类产品、特殊类产品等。</a:t>
            </a:r>
            <a:endParaRPr lang="zh-CN" altLang="en-US" b="1"/>
          </a:p>
          <a:p>
            <a:pPr>
              <a:lnSpc>
                <a:spcPct val="150000"/>
              </a:lnSpc>
            </a:pPr>
            <a:r>
              <a:rPr lang="en-US" altLang="zh-CN" b="1"/>
              <a:t>   </a:t>
            </a:r>
            <a:r>
              <a:rPr lang="zh-CN" altLang="en-US" b="1"/>
              <a:t>美甲工具包括：清洁类工具、打磨类工具、修剪类工具、笔类工具、特殊类工具、仪器类工具等。</a:t>
            </a:r>
            <a:endParaRPr lang="zh-CN" altLang="en-US" b="1"/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1"/>
              <a:t>二、美甲工具的用途</a:t>
            </a:r>
            <a:endParaRPr lang="zh-CN" altLang="en-US" b="1"/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1"/>
              <a:t>（一）美甲产品</a:t>
            </a:r>
            <a:endParaRPr lang="zh-CN" altLang="en-US" b="1"/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1.清洁消毒类产品</a:t>
            </a:r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1"/>
              <a:t>（1）酒精：是一种专业消毒产品，具有杀菌消毒的功效。在美甲中一般用于对工具的消毒。在购买时建议选择75%的酒精。</a:t>
            </a:r>
            <a:endParaRPr lang="zh-CN" altLang="en-US" b="1"/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1"/>
              <a:t>（2）清洁啫喱水：又称清洗啫喱水，主要用于所有胶类指甲的清洗、甲面的清洗，以及笔的清洗。</a:t>
            </a:r>
            <a:endParaRPr lang="zh-CN" altLang="en-US" b="1"/>
          </a:p>
          <a:p>
            <a:pPr>
              <a:lnSpc>
                <a:spcPct val="150000"/>
              </a:lnSpc>
              <a:buClrTx/>
              <a:buSzTx/>
              <a:buFontTx/>
            </a:pPr>
            <a:r>
              <a:rPr lang="zh-CN" altLang="en-US" b="1"/>
              <a:t>（3）碘酒：碘酒用于割伤、刺伤、划伤及伤口的的清洗处理。</a:t>
            </a:r>
            <a:endParaRPr lang="zh-CN" altLang="en-US" b="1"/>
          </a:p>
        </p:txBody>
      </p:sp>
      <p:pic>
        <p:nvPicPr>
          <p:cNvPr id="2" name="图片 39" descr="3ad99465e9c7f270e0290ff8e02295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71595" y="3429000"/>
            <a:ext cx="864235" cy="1153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85" descr="71897f1fad20202588f5507b4b9239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022850" y="3486785"/>
            <a:ext cx="1096010" cy="1096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84" descr="7f59df17bf7942659d3c91332b10fe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9970" r="9451" b="7648"/>
          <a:stretch>
            <a:fillRect/>
          </a:stretch>
        </p:blipFill>
        <p:spPr>
          <a:xfrm>
            <a:off x="6327140" y="3483610"/>
            <a:ext cx="972820" cy="11804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79812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8985" y="1419860"/>
            <a:ext cx="7458710" cy="619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（4）创可贴：可以用于消毒过后的小伤口包扎。</a:t>
            </a:r>
            <a:endParaRPr lang="zh-CN" altLang="en-US"/>
          </a:p>
          <a:p>
            <a:r>
              <a:rPr lang="zh-CN" altLang="en-US"/>
              <a:t>（5）洗笔水：是一种化学液体，清洗使用过的水晶笔。</a:t>
            </a:r>
            <a:endParaRPr lang="zh-CN" altLang="en-US"/>
          </a:p>
          <a:p>
            <a:endParaRPr lang="zh-CN" altLang="en-US"/>
          </a:p>
          <a:p>
            <a:pPr>
              <a:buClrTx/>
              <a:buSzTx/>
              <a:buFontTx/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2.基础护理类产品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（1）软化剂：常见的软化剂有瓶装和笔装两种。专业美甲店多数选用瓶装的，家用可以选择笔装的，方便携带。软化剂的作用是涂在甲沟处以软化甲面死皮，方便修剪。在使用时不能涂抹得太多，也不能涂抹到本甲上，否则会造成甲面及皮肤的软化。一般情况下，使用软化剂后需要等待3~5分钟再进行处理。或者将涂抹软化剂后的指甲放于水中浸泡，可以更好、更快地软化死皮。</a:t>
            </a:r>
            <a:endParaRPr lang="zh-CN" altLang="en-US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/>
              <a:t>（2）营养油：市场上有两种，一种是瓶装的，供专业美甲店使用;另一种是笔装的，方便携带和家用。营养油的油脂成分含量较高，作用是修剪完死皮后更好地保护指甲，及时给予指甲营养以减少死皮和倒刺的再生，使指缘皮肤更柔嫩。制作完任何一款美甲后都需要使用此产品。</a:t>
            </a:r>
            <a:endParaRPr lang="zh-CN" altLang="en-US"/>
          </a:p>
        </p:txBody>
      </p:sp>
      <p:pic>
        <p:nvPicPr>
          <p:cNvPr id="2" name="图片 -2147482583" descr="18c88633bee0cfa8a1eb8d36746309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5933" t="8144" r="4274"/>
          <a:stretch>
            <a:fillRect/>
          </a:stretch>
        </p:blipFill>
        <p:spPr>
          <a:xfrm>
            <a:off x="6679883" y="900748"/>
            <a:ext cx="1547495" cy="15830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582" descr="ab3edd59e63ea29ded2a623c8a6684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3316" t="2614" r="16193"/>
          <a:stretch>
            <a:fillRect/>
          </a:stretch>
        </p:blipFill>
        <p:spPr>
          <a:xfrm>
            <a:off x="8993188" y="600393"/>
            <a:ext cx="1325245" cy="1603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81" descr="2483ad570c669420de90f3bdcdf334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13458" r="8418" b="9871"/>
          <a:stretch>
            <a:fillRect/>
          </a:stretch>
        </p:blipFill>
        <p:spPr>
          <a:xfrm>
            <a:off x="8430895" y="2626678"/>
            <a:ext cx="1249680" cy="1395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80" descr="7113b4f92578db013b7d0267440432c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509000" y="4445000"/>
            <a:ext cx="1365250" cy="1365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（3）底油：底油涂在指甲油前，可增加指甲油附着力。（如图1-2-1-8所示）</a:t>
            </a:r>
            <a:endParaRPr lang="zh-CN" altLang="en-US"/>
          </a:p>
          <a:p>
            <a:pPr algn="ctr"/>
            <a:r>
              <a:rPr lang="zh-CN" altLang="en-US"/>
              <a:t>（4）亮油：用于保护彩色指甲油，保持指甲光（3）底油：底油涂在指甲油前，可增加指甲油附着力。（如-2-1-9所示）2.能够独立正确应用美甲产品与工具，并掌握其使用技巧；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9615" y="1331595"/>
            <a:ext cx="906145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（3）底油：底油涂在指甲油前，可增加指甲油附着力。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（4）亮油：用于保护彩色指甲油，保持指甲光泽。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（5）美甲平衡液：又称干燥剂，其产品材质呈水状，作用是增加甲油胶、光疗胶的附着力，防止胶体脱落，平整甲面，去除多余油脂和水分。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（6）蜡：抛光打蜡，在将指甲抛光后，涂抹一点点蜡，可以使指甲的光泽度更持久。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（7）护手霜：可滋润手部皮肤，减少手部角质层。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（8）指甲精华素：能够使自然指甲变得坚硬，可代替底油。</a:t>
            </a:r>
            <a:endParaRPr lang="zh-CN" altLang="en-US"/>
          </a:p>
        </p:txBody>
      </p:sp>
      <p:pic>
        <p:nvPicPr>
          <p:cNvPr id="2" name="图片 -2147482579" descr="af0dffcef271cd7b7b0e4b93f1bfd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49020" y="4577715"/>
            <a:ext cx="1791970" cy="1791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578" descr="9129199fb15a0230cb59c781289275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1827" t="589"/>
          <a:stretch>
            <a:fillRect/>
          </a:stretch>
        </p:blipFill>
        <p:spPr>
          <a:xfrm>
            <a:off x="3032760" y="4674870"/>
            <a:ext cx="1432560" cy="1615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77" descr="30d63fba17ca99aa222c499d7f3d07d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06595" y="4763135"/>
            <a:ext cx="1507490" cy="1507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76" descr="4ee4b2b0de64a81378b263c56540c4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t="302" r="7866"/>
          <a:stretch>
            <a:fillRect/>
          </a:stretch>
        </p:blipFill>
        <p:spPr>
          <a:xfrm>
            <a:off x="6227445" y="4321175"/>
            <a:ext cx="1801495" cy="1949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-2147482503" descr="f8466d35f3269e07537ca6ee768f51f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21941" t="27309" r="3743"/>
          <a:stretch>
            <a:fillRect/>
          </a:stretch>
        </p:blipFill>
        <p:spPr>
          <a:xfrm>
            <a:off x="8514080" y="4497705"/>
            <a:ext cx="1508760" cy="1969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-2147482504" descr="c09a171c94db67cbb30820e9136768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791065" y="4370705"/>
            <a:ext cx="1419225" cy="1892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4949" y="480447"/>
            <a:ext cx="11112285" cy="58893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任务描述    1.能够独任务描述    1.能够独立根据不同的美甲造型能够选择适合的美甲工具；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3.能够独立完成美甲工具及产品的消毒。立根据不同的美甲造型能够选择适合      </a:t>
            </a:r>
            <a:endParaRPr lang="zh-CN" altLang="en-US"/>
          </a:p>
          <a:p>
            <a:pPr algn="ctr"/>
            <a:r>
              <a:rPr lang="zh-CN" altLang="en-US"/>
              <a:t>图1-2-1-1酒精     图1-2-1-2清洁啫喱水    图1-2-1-3碘酒的美甲工具；</a:t>
            </a:r>
            <a:endParaRPr lang="zh-CN" altLang="en-US"/>
          </a:p>
          <a:p>
            <a:pPr algn="ctr"/>
            <a:r>
              <a:rPr lang="zh-CN" altLang="en-US"/>
              <a:t>2.能够独立正确应用美甲产品与工具，并掌握其使用技巧；</a:t>
            </a:r>
            <a:endParaRPr lang="zh-CN" altLang="en-US"/>
          </a:p>
          <a:p>
            <a:pPr algn="ctr"/>
            <a:r>
              <a:rPr lang="zh-CN" altLang="en-US"/>
              <a:t>3.了解美甲环境卫生的要求；</a:t>
            </a:r>
            <a:endParaRPr lang="zh-CN" altLang="en-US"/>
          </a:p>
          <a:p>
            <a:pPr algn="ctr"/>
            <a:r>
              <a:rPr lang="zh-CN" altLang="en-US"/>
              <a:t>4.能够掌握美甲工具及产品的消毒工作。</a:t>
            </a:r>
            <a:endParaRPr lang="zh-CN" altLang="en-US"/>
          </a:p>
          <a:p>
            <a:pPr algn="ctr"/>
            <a:r>
              <a:rPr lang="zh-CN" altLang="en-US"/>
              <a:t>技能要求    1.具有选择美甲工具的判断能力；</a:t>
            </a:r>
            <a:endParaRPr lang="zh-CN" altLang="en-US"/>
          </a:p>
          <a:p>
            <a:pPr algn="ctr"/>
            <a:r>
              <a:rPr lang="zh-CN" altLang="en-US"/>
              <a:t>2.能够熟练掌握美甲工具的应用技巧；</a:t>
            </a:r>
            <a:endParaRPr lang="zh-CN" altLang="en-US"/>
          </a:p>
          <a:p>
            <a:pPr algn="ctr"/>
            <a:r>
              <a:rPr lang="zh-CN" altLang="en-US"/>
              <a:t>3.能够独立完成美甲工具及产品的消毒。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86105" y="600710"/>
            <a:ext cx="4436745" cy="488315"/>
          </a:xfrm>
          <a:prstGeom prst="rect">
            <a:avLst/>
          </a:prstGeom>
        </p:spPr>
        <p:txBody>
          <a:bodyPr wrap="square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4.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知识</a:t>
            </a:r>
            <a:r>
              <a:rPr lang="zh-CN" altLang="en-US" sz="3600" b="1" dirty="0" smtClean="0">
                <a:solidFill>
                  <a:srgbClr val="3A88A2"/>
                </a:solidFill>
                <a:latin typeface="Century Gothic" panose="020B0502020202020204" pitchFamily="34" charset="0"/>
              </a:rPr>
              <a:t>准备</a:t>
            </a:r>
            <a:endParaRPr lang="zh-CN" altLang="en-US" sz="3600" b="1" dirty="0" smtClean="0">
              <a:solidFill>
                <a:srgbClr val="3A88A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6105" y="1264285"/>
            <a:ext cx="802005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3.美甲胶类产品</a:t>
            </a:r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zh-CN" altLang="en-US"/>
              <a:t>（1）底胶：也称结合剂，用在涂干燥剂之后、涂甲油胶之前，其作用是使自然指甲与假指甲紧密贴合。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2）甲油胶：甲油胶种类很多，亚光类甲油胶颜色丰富，易造型，适合各个年龄段的人群使用；珠光类甲油胶含有颗粒，有较强的时尚感。特殊类甲油胶比较多，如温变甲油，它会随着温度的变化而变化；荧光甲油，夜晚时会发光、发亮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3）封层胶：封层胶的作用是保护甲油胶，使甲面更加光泽持久。封层胶主要分为免洗封层胶与擦洗封层胶两种。免洗封层胶在照灯后不用清洗，而擦洗封层胶在照灯后需用清洁啫喱水清洗，否则甲面就会有浮胶。</a:t>
            </a:r>
            <a:endParaRPr lang="zh-CN" altLang="en-US"/>
          </a:p>
          <a:p>
            <a:pPr>
              <a:lnSpc>
                <a:spcPct val="150000"/>
              </a:lnSpc>
            </a:pPr>
            <a:r>
              <a:rPr lang="zh-CN" altLang="en-US"/>
              <a:t>（4）光疗胶：用于光疗甲的制作，其颜色丰富，款式众多，容易造型。主要分为亚光和珠光两种类型，具体使用哪种可以根据顾客的需求进行选择。</a:t>
            </a:r>
            <a:endParaRPr lang="zh-CN" altLang="en-US"/>
          </a:p>
        </p:txBody>
      </p:sp>
      <p:pic>
        <p:nvPicPr>
          <p:cNvPr id="2" name="图片 -2147482573" descr="95a54be871d536338d0d7c77687033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7378" t="21811" r="12244" b="22134"/>
          <a:stretch>
            <a:fillRect/>
          </a:stretch>
        </p:blipFill>
        <p:spPr>
          <a:xfrm>
            <a:off x="8417560" y="829945"/>
            <a:ext cx="1017270" cy="1753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-2147482572" descr="5fa884135e578caf9e62139306e7a8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9454" t="16727" r="18254" b="16873"/>
          <a:stretch>
            <a:fillRect/>
          </a:stretch>
        </p:blipFill>
        <p:spPr>
          <a:xfrm>
            <a:off x="9564688" y="829628"/>
            <a:ext cx="1797685" cy="1651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-2147482571" descr="95a54be871d536338d0d7c77687033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"/>
          <a:srcRect l="26268" t="23883" r="11452" b="22966"/>
          <a:stretch>
            <a:fillRect/>
          </a:stretch>
        </p:blipFill>
        <p:spPr>
          <a:xfrm>
            <a:off x="9709150" y="3106738"/>
            <a:ext cx="914400" cy="16910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70" descr="25ff0d70c10005ee3a8c2b9911da90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434830" y="4797743"/>
            <a:ext cx="1515110" cy="1571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>
        <p:fade/>
      </p:transition>
    </mc:Choice>
    <mc:Fallback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  <p:tag name="KSO_WM_UNIT_PLACING_PICTURE_USER_VIEWPORT" val="{&quot;height&quot;:2186,&quot;width&quot;:1967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PLACING_PICTURE_USER_VIEWPORT" val="{&quot;height&quot;:1992,&quot;width&quot;:1992}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ISPRING_PRESENTATION_TITLE" val="PowerPoint 演示文稿"/>
  <p:tag name="KSO_WPP_MARK_KEY" val="a504f49e-ac10-4453-86a3-fcad32180ab6"/>
  <p:tag name="COMMONDATA" val="eyJjb3VudCI6NCwiaGRpZCI6ImVmYWI1YjI3YWJhYzBjMTEyZmNkYjM2YjVmNDhiMzJlIiwidXNlckNvdW50Ijo0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16608</Words>
  <Application>WPS 演示</Application>
  <PresentationFormat>宽屏</PresentationFormat>
  <Paragraphs>818</Paragraphs>
  <Slides>35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4" baseType="lpstr">
      <vt:lpstr>Arial</vt:lpstr>
      <vt:lpstr>宋体</vt:lpstr>
      <vt:lpstr>Wingdings</vt:lpstr>
      <vt:lpstr>汉仪程行简</vt:lpstr>
      <vt:lpstr>Century Gothic</vt:lpstr>
      <vt:lpstr>微软雅黑</vt:lpstr>
      <vt:lpstr>Arial Unicode MS</vt:lpstr>
      <vt:lpstr>Calibri Light</vt:lpstr>
      <vt:lpstr>Calibri</vt:lpstr>
      <vt:lpstr>等线</vt:lpstr>
      <vt:lpstr>Times New Roman</vt:lpstr>
      <vt:lpstr>黑体</vt:lpstr>
      <vt:lpstr>Cambria</vt:lpstr>
      <vt:lpstr>TypeLand 康熙字典體試用版</vt:lpstr>
      <vt:lpstr>MingLiU-ExtB</vt:lpstr>
      <vt:lpstr>方正行楷简体</vt:lpstr>
      <vt:lpstr>方正隶变_GBK</vt:lpstr>
      <vt:lpstr>Segoe UI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太阳光下的雪</cp:lastModifiedBy>
  <cp:revision>24</cp:revision>
  <dcterms:created xsi:type="dcterms:W3CDTF">2017-08-02T12:30:00Z</dcterms:created>
  <dcterms:modified xsi:type="dcterms:W3CDTF">2023-01-19T14:06:59Z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KSOTemplateUUID">
    <vt:lpwstr>v1.0_mb_bJpDjT/fn6e318oQL+6hig==</vt:lpwstr>
  </property>
  <property fmtid="{D5CDD505-2E9C-101B-9397-08002B2CF9AE}" pid="4" name="ICV">
    <vt:lpwstr>BE2D6AF917C7455293713FDFD502E243</vt:lpwstr>
  </property>
</Properties>
</file>