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74" r:id="rId3"/>
  </p:sldMasterIdLst>
  <p:notesMasterIdLst>
    <p:notesMasterId r:id="rId8"/>
  </p:notesMasterIdLst>
  <p:handoutMasterIdLst>
    <p:handoutMasterId r:id="rId35"/>
  </p:handoutMasterIdLst>
  <p:sldIdLst>
    <p:sldId id="894" r:id="rId4"/>
    <p:sldId id="480" r:id="rId5"/>
    <p:sldId id="3968" r:id="rId6"/>
    <p:sldId id="4141" r:id="rId7"/>
    <p:sldId id="4143" r:id="rId9"/>
    <p:sldId id="4217" r:id="rId10"/>
    <p:sldId id="4142" r:id="rId11"/>
    <p:sldId id="4231" r:id="rId12"/>
    <p:sldId id="4204" r:id="rId13"/>
    <p:sldId id="4205" r:id="rId14"/>
    <p:sldId id="4211" r:id="rId15"/>
    <p:sldId id="4212" r:id="rId16"/>
    <p:sldId id="4213" r:id="rId17"/>
    <p:sldId id="4214" r:id="rId18"/>
    <p:sldId id="4224" r:id="rId19"/>
    <p:sldId id="4227" r:id="rId20"/>
    <p:sldId id="4221" r:id="rId21"/>
    <p:sldId id="4223" r:id="rId22"/>
    <p:sldId id="4220" r:id="rId23"/>
    <p:sldId id="4215" r:id="rId24"/>
    <p:sldId id="4159" r:id="rId25"/>
    <p:sldId id="4210" r:id="rId26"/>
    <p:sldId id="4228" r:id="rId27"/>
    <p:sldId id="4261" r:id="rId28"/>
    <p:sldId id="4229" r:id="rId29"/>
    <p:sldId id="4260" r:id="rId30"/>
    <p:sldId id="4262" r:id="rId31"/>
    <p:sldId id="4273" r:id="rId32"/>
    <p:sldId id="4274" r:id="rId33"/>
    <p:sldId id="4275" r:id="rId34"/>
  </p:sldIdLst>
  <p:sldSz cx="7556500" cy="4254500"/>
  <p:notesSz cx="7556500" cy="4254500"/>
  <p:embeddedFontLst>
    <p:embeddedFont>
      <p:font typeface="微软雅黑" panose="020B0503020204020204" charset="-122"/>
      <p:regular r:id="rId40"/>
    </p:embeddedFont>
    <p:embeddedFont>
      <p:font typeface="微软雅黑 Light" panose="020B0502040204020203" charset="-122"/>
      <p:regular r:id="rId41"/>
    </p:embeddedFont>
    <p:embeddedFont>
      <p:font typeface="黑体" panose="02010609060101010101" charset="-122"/>
      <p:regular r:id="rId42"/>
    </p:embeddedFont>
    <p:embeddedFont>
      <p:font typeface="Microsoft YaHei UI" panose="020B0503020204020204" charset="-122"/>
      <p:regular r:id="rId43"/>
    </p:embeddedFont>
    <p:embeddedFont>
      <p:font typeface="Calibri" panose="020F0502020204030204" charset="0"/>
      <p:regular r:id="rId44"/>
      <p:bold r:id="rId45"/>
      <p:italic r:id="rId46"/>
      <p:boldItalic r:id="rId47"/>
    </p:embeddedFont>
    <p:embeddedFont>
      <p:font typeface="Calibri Light" panose="020F0302020204030204"/>
      <p:regular r:id="rId48"/>
    </p:embeddedFont>
  </p:embeddedFontLst>
  <p:custDataLst>
    <p:tags r:id="rId49"/>
  </p:custDataLst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51" userDrawn="1">
          <p15:clr>
            <a:srgbClr val="A4A3A4"/>
          </p15:clr>
        </p15:guide>
        <p15:guide id="2" pos="206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  <p:cmAuthor id="1" name="farid nurjamil" initials="fn" lastIdx="1" clrIdx="0"/>
  <p:cmAuthor id="0" name="微软用户" initials="微软用户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8BFDC"/>
    <a:srgbClr val="6E97C9"/>
    <a:srgbClr val="5C89C1"/>
    <a:srgbClr val="EDCCB1"/>
    <a:srgbClr val="DFBDA1"/>
    <a:srgbClr val="CC8245"/>
    <a:srgbClr val="EC7D22"/>
    <a:srgbClr val="F8AB6A"/>
    <a:srgbClr val="F79C51"/>
    <a:srgbClr val="6ABA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78" d="100"/>
          <a:sy n="78" d="100"/>
        </p:scale>
        <p:origin x="-1536" y="-84"/>
      </p:cViewPr>
      <p:guideLst>
        <p:guide orient="horz" pos="2851"/>
        <p:guide pos="2063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9" Type="http://schemas.openxmlformats.org/officeDocument/2006/relationships/tags" Target="tags/tag70.xml"/><Relationship Id="rId48" Type="http://schemas.openxmlformats.org/officeDocument/2006/relationships/font" Target="fonts/font9.fntdata"/><Relationship Id="rId47" Type="http://schemas.openxmlformats.org/officeDocument/2006/relationships/font" Target="fonts/font8.fntdata"/><Relationship Id="rId46" Type="http://schemas.openxmlformats.org/officeDocument/2006/relationships/font" Target="fonts/font7.fntdata"/><Relationship Id="rId45" Type="http://schemas.openxmlformats.org/officeDocument/2006/relationships/font" Target="fonts/font6.fntdata"/><Relationship Id="rId44" Type="http://schemas.openxmlformats.org/officeDocument/2006/relationships/font" Target="fonts/font5.fntdata"/><Relationship Id="rId43" Type="http://schemas.openxmlformats.org/officeDocument/2006/relationships/font" Target="fonts/font4.fntdata"/><Relationship Id="rId42" Type="http://schemas.openxmlformats.org/officeDocument/2006/relationships/font" Target="fonts/font3.fntdata"/><Relationship Id="rId41" Type="http://schemas.openxmlformats.org/officeDocument/2006/relationships/font" Target="fonts/font2.fntdata"/><Relationship Id="rId40" Type="http://schemas.openxmlformats.org/officeDocument/2006/relationships/font" Target="fonts/font1.fntdata"/><Relationship Id="rId4" Type="http://schemas.openxmlformats.org/officeDocument/2006/relationships/slide" Target="slides/slide1.xml"/><Relationship Id="rId39" Type="http://schemas.openxmlformats.org/officeDocument/2006/relationships/commentAuthors" Target="commentAuthors.xml"/><Relationship Id="rId38" Type="http://schemas.openxmlformats.org/officeDocument/2006/relationships/tableStyles" Target="tableStyles.xml"/><Relationship Id="rId37" Type="http://schemas.openxmlformats.org/officeDocument/2006/relationships/viewProps" Target="viewProps.xml"/><Relationship Id="rId36" Type="http://schemas.openxmlformats.org/officeDocument/2006/relationships/presProps" Target="presProps.xml"/><Relationship Id="rId35" Type="http://schemas.openxmlformats.org/officeDocument/2006/relationships/handoutMaster" Target="handoutMasters/handoutMaster1.xml"/><Relationship Id="rId34" Type="http://schemas.openxmlformats.org/officeDocument/2006/relationships/slide" Target="slides/slide30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26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716221" y="0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26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1880205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26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716221" y="1880205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6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716221" y="0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569214" y="247441"/>
            <a:ext cx="1187715" cy="668089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832614" y="952646"/>
            <a:ext cx="6660915" cy="7794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1880205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716221" y="1880205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5B25F-535F-4C5D-B1DA-56F763568BB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7390C9-E209-452A-AF2C-23D0DB5DF8D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AAF762-52F3-4512-B16B-1F6F197A993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6" Type="http://schemas.openxmlformats.org/officeDocument/2006/relationships/tags" Target="../tags/tag4.xml"/><Relationship Id="rId5" Type="http://schemas.openxmlformats.org/officeDocument/2006/relationships/tags" Target="../tags/tag3.xml"/><Relationship Id="rId4" Type="http://schemas.openxmlformats.org/officeDocument/2006/relationships/tags" Target="../tags/tag2.xml"/><Relationship Id="rId3" Type="http://schemas.openxmlformats.org/officeDocument/2006/relationships/tags" Target="../tags/tag1.xml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tags" Target="../tags/tag5.xml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86626" y="915285"/>
            <a:ext cx="5983246" cy="50926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133475" y="2382520"/>
            <a:ext cx="5289550" cy="10636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  <p:grpSp>
        <p:nvGrpSpPr>
          <p:cNvPr id="6" name="object 3"/>
          <p:cNvGrpSpPr/>
          <p:nvPr userDrawn="1"/>
        </p:nvGrpSpPr>
        <p:grpSpPr>
          <a:xfrm>
            <a:off x="730250" y="968375"/>
            <a:ext cx="780415" cy="541020"/>
            <a:chOff x="799326" y="574794"/>
            <a:chExt cx="1239520" cy="855344"/>
          </a:xfrm>
        </p:grpSpPr>
        <p:pic>
          <p:nvPicPr>
            <p:cNvPr id="8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1289" y="574794"/>
              <a:ext cx="830308" cy="830307"/>
            </a:xfrm>
            <a:prstGeom prst="rect">
              <a:avLst/>
            </a:prstGeom>
          </p:spPr>
        </p:pic>
        <p:pic>
          <p:nvPicPr>
            <p:cNvPr id="9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9326" y="667740"/>
              <a:ext cx="1239265" cy="762147"/>
            </a:xfrm>
            <a:prstGeom prst="rect">
              <a:avLst/>
            </a:prstGeom>
          </p:spPr>
        </p:pic>
        <p:pic>
          <p:nvPicPr>
            <p:cNvPr id="10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42027" y="872223"/>
              <a:ext cx="68159" cy="99136"/>
            </a:xfrm>
            <a:prstGeom prst="rect">
              <a:avLst/>
            </a:prstGeom>
          </p:spPr>
        </p:pic>
        <p:pic>
          <p:nvPicPr>
            <p:cNvPr id="11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18959" y="1101483"/>
              <a:ext cx="285031" cy="285026"/>
            </a:xfrm>
            <a:prstGeom prst="rect">
              <a:avLst/>
            </a:prstGeom>
          </p:spPr>
        </p:pic>
      </p:grpSp>
      <p:sp>
        <p:nvSpPr>
          <p:cNvPr id="12" name="object 8"/>
          <p:cNvSpPr txBox="1"/>
          <p:nvPr userDrawn="1"/>
        </p:nvSpPr>
        <p:spPr>
          <a:xfrm>
            <a:off x="574675" y="1156335"/>
            <a:ext cx="545465" cy="100330"/>
          </a:xfrm>
          <a:prstGeom prst="rect">
            <a:avLst/>
          </a:prstGeom>
        </p:spPr>
        <p:txBody>
          <a:bodyPr vert="horz" wrap="square" lIns="0" tIns="11430" rIns="0" bIns="0" rtlCol="0">
            <a:noAutofit/>
          </a:bodyPr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zh-CN" altLang="en-US" sz="1000" b="1" spc="-25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巩固旧知</a:t>
            </a:r>
            <a:endParaRPr lang="zh-CN" altLang="en-US" sz="1000" b="1" spc="-25" dirty="0">
              <a:solidFill>
                <a:schemeClr val="accent6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  <p:grpSp>
        <p:nvGrpSpPr>
          <p:cNvPr id="6" name="object 3"/>
          <p:cNvGrpSpPr/>
          <p:nvPr userDrawn="1"/>
        </p:nvGrpSpPr>
        <p:grpSpPr>
          <a:xfrm>
            <a:off x="730250" y="968375"/>
            <a:ext cx="780415" cy="541020"/>
            <a:chOff x="799326" y="574794"/>
            <a:chExt cx="1239520" cy="855344"/>
          </a:xfrm>
        </p:grpSpPr>
        <p:pic>
          <p:nvPicPr>
            <p:cNvPr id="8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1289" y="574794"/>
              <a:ext cx="830308" cy="830307"/>
            </a:xfrm>
            <a:prstGeom prst="rect">
              <a:avLst/>
            </a:prstGeom>
          </p:spPr>
        </p:pic>
        <p:pic>
          <p:nvPicPr>
            <p:cNvPr id="9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9326" y="667740"/>
              <a:ext cx="1239265" cy="762147"/>
            </a:xfrm>
            <a:prstGeom prst="rect">
              <a:avLst/>
            </a:prstGeom>
          </p:spPr>
        </p:pic>
        <p:pic>
          <p:nvPicPr>
            <p:cNvPr id="10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42027" y="872223"/>
              <a:ext cx="68159" cy="99136"/>
            </a:xfrm>
            <a:prstGeom prst="rect">
              <a:avLst/>
            </a:prstGeom>
          </p:spPr>
        </p:pic>
        <p:pic>
          <p:nvPicPr>
            <p:cNvPr id="11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18959" y="1101483"/>
              <a:ext cx="285031" cy="285026"/>
            </a:xfrm>
            <a:prstGeom prst="rect">
              <a:avLst/>
            </a:prstGeom>
          </p:spPr>
        </p:pic>
      </p:grpSp>
      <p:sp>
        <p:nvSpPr>
          <p:cNvPr id="12" name="object 8"/>
          <p:cNvSpPr txBox="1"/>
          <p:nvPr userDrawn="1"/>
        </p:nvSpPr>
        <p:spPr>
          <a:xfrm>
            <a:off x="574675" y="1156335"/>
            <a:ext cx="545465" cy="100330"/>
          </a:xfrm>
          <a:prstGeom prst="rect">
            <a:avLst/>
          </a:prstGeom>
        </p:spPr>
        <p:txBody>
          <a:bodyPr vert="horz" wrap="square" lIns="0" tIns="11430" rIns="0" bIns="0" rtlCol="0">
            <a:noAutofit/>
          </a:bodyPr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zh-CN" altLang="en-US" sz="1000" b="1" spc="-25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实训实操</a:t>
            </a:r>
            <a:endParaRPr lang="zh-CN" altLang="en-US" sz="1000" b="1" spc="-25" dirty="0">
              <a:solidFill>
                <a:schemeClr val="accent6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过渡页1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721309E8-8651-4F13-93BF-F683D25BA3C7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1_过渡页1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9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情境导入</a:t>
            </a:r>
            <a:endParaRPr lang="zh-CN" altLang="en-US" sz="9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0D732696-082D-4079-9EE7-B50D2751570D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2_过渡页1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755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9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新知讲解</a:t>
            </a:r>
            <a:endParaRPr lang="zh-CN" altLang="en-US" sz="9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0D732696-082D-4079-9EE7-B50D2751570D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3_过渡页1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9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拓展延伸</a:t>
            </a:r>
            <a:endParaRPr lang="zh-CN" altLang="en-US" sz="9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0D732696-082D-4079-9EE7-B50D2751570D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4_过渡页1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9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案例分析</a:t>
            </a:r>
            <a:endParaRPr lang="zh-CN" altLang="en-US" sz="9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0D732696-082D-4079-9EE7-B50D2751570D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5_过渡页1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9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巩固旧知</a:t>
            </a:r>
            <a:endParaRPr lang="zh-CN" altLang="en-US" sz="9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矩形 26"/>
          <p:cNvSpPr/>
          <p:nvPr userDrawn="1"/>
        </p:nvSpPr>
        <p:spPr>
          <a:xfrm>
            <a:off x="0" y="3887156"/>
            <a:ext cx="6321019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0D732696-082D-4079-9EE7-B50D2751570D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6_过渡页1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9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实训实操</a:t>
            </a:r>
            <a:endParaRPr lang="zh-CN" altLang="en-US" sz="9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0D732696-082D-4079-9EE7-B50D2751570D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7" name="矩形 26"/>
          <p:cNvSpPr/>
          <p:nvPr userDrawn="1"/>
        </p:nvSpPr>
        <p:spPr>
          <a:xfrm>
            <a:off x="0" y="3887156"/>
            <a:ext cx="6321019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124700" y="3888105"/>
            <a:ext cx="427355" cy="270510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none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B892AB6C-70A6-49EF-A4F5-02149C865011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350" b="1" i="0">
                <a:solidFill>
                  <a:srgbClr val="FF9933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3E3E3E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A921A-0FB5-461F-8098-03FC0056C8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558FD-E5B3-4440-9135-3B6EE543F92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cxnSp>
        <p:nvCxnSpPr>
          <p:cNvPr id="5" name="直接连接符 21"/>
          <p:cNvCxnSpPr/>
          <p:nvPr userDrawn="1"/>
        </p:nvCxnSpPr>
        <p:spPr>
          <a:xfrm>
            <a:off x="1403688" y="429389"/>
            <a:ext cx="0" cy="223559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 26"/>
          <p:cNvSpPr/>
          <p:nvPr userDrawn="1"/>
        </p:nvSpPr>
        <p:spPr>
          <a:xfrm>
            <a:off x="0" y="3887156"/>
            <a:ext cx="6321019" cy="26787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3098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3226AE28-ABE2-43C5-B855-5BEC63CEC049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380256" y="603331"/>
            <a:ext cx="6798619" cy="437325"/>
          </a:xfrm>
        </p:spPr>
        <p:txBody>
          <a:bodyPr wrap="square">
            <a:normAutofit/>
          </a:bodyPr>
          <a:lstStyle>
            <a:lvl1pPr algn="ctr">
              <a:defRPr sz="1985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4_两栏内容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cxnSp>
        <p:nvCxnSpPr>
          <p:cNvPr id="5" name="直接连接符 21"/>
          <p:cNvCxnSpPr/>
          <p:nvPr userDrawn="1"/>
        </p:nvCxnSpPr>
        <p:spPr>
          <a:xfrm>
            <a:off x="1403688" y="429389"/>
            <a:ext cx="0" cy="223559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 26"/>
          <p:cNvSpPr/>
          <p:nvPr userDrawn="1"/>
        </p:nvSpPr>
        <p:spPr>
          <a:xfrm>
            <a:off x="0" y="3887156"/>
            <a:ext cx="6321019" cy="26787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373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1C8CFD0E-4695-4D61-AF4F-97BA427AFA08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标题和副标题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377081" y="379066"/>
            <a:ext cx="6798619" cy="437325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4"/>
            </p:custDataLst>
          </p:nvPr>
        </p:nvSpPr>
        <p:spPr>
          <a:xfrm>
            <a:off x="377038" y="887905"/>
            <a:ext cx="6798095" cy="236534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24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283845" indent="0">
              <a:buNone/>
              <a:defRPr sz="1240" b="1"/>
            </a:lvl2pPr>
            <a:lvl3pPr marL="567055" indent="0">
              <a:buNone/>
              <a:defRPr sz="1115" b="1"/>
            </a:lvl3pPr>
            <a:lvl4pPr marL="850900" indent="0">
              <a:buNone/>
              <a:defRPr sz="995" b="1"/>
            </a:lvl4pPr>
            <a:lvl5pPr marL="1134745" indent="0">
              <a:buNone/>
              <a:defRPr sz="995" b="1"/>
            </a:lvl5pPr>
            <a:lvl6pPr marL="1417955" indent="0">
              <a:buNone/>
              <a:defRPr sz="995" b="1"/>
            </a:lvl6pPr>
            <a:lvl7pPr marL="1701800" indent="0">
              <a:buNone/>
              <a:defRPr sz="995" b="1"/>
            </a:lvl7pPr>
            <a:lvl8pPr marL="1985645" indent="0">
              <a:buNone/>
              <a:defRPr sz="995" b="1"/>
            </a:lvl8pPr>
            <a:lvl9pPr marL="2268855" indent="0">
              <a:buNone/>
              <a:defRPr sz="995" b="1"/>
            </a:lvl9pPr>
          </a:lstStyle>
          <a:p>
            <a:pPr lvl="0"/>
            <a:r>
              <a:rPr lang="zh-CN" altLang="en-US" dirty="0"/>
              <a:t>单击此处编辑副标题</a:t>
            </a:r>
            <a:endParaRPr lang="en-US" altLang="zh-CN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566738" y="1321715"/>
            <a:ext cx="6423025" cy="91200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33475" y="2410995"/>
            <a:ext cx="5289550" cy="108731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952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905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851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811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757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710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662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615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3A585-CCD5-4E06-BCB4-AD2A7BDD655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4E539-7ADC-4EAE-B951-4D0795672BA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  <p:grpSp>
        <p:nvGrpSpPr>
          <p:cNvPr id="6" name="object 3"/>
          <p:cNvGrpSpPr/>
          <p:nvPr userDrawn="1"/>
        </p:nvGrpSpPr>
        <p:grpSpPr>
          <a:xfrm>
            <a:off x="730250" y="968375"/>
            <a:ext cx="780415" cy="541020"/>
            <a:chOff x="799326" y="574794"/>
            <a:chExt cx="1239520" cy="855344"/>
          </a:xfrm>
        </p:grpSpPr>
        <p:pic>
          <p:nvPicPr>
            <p:cNvPr id="8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1289" y="574794"/>
              <a:ext cx="830308" cy="830307"/>
            </a:xfrm>
            <a:prstGeom prst="rect">
              <a:avLst/>
            </a:prstGeom>
          </p:spPr>
        </p:pic>
        <p:pic>
          <p:nvPicPr>
            <p:cNvPr id="9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9326" y="667740"/>
              <a:ext cx="1239265" cy="762147"/>
            </a:xfrm>
            <a:prstGeom prst="rect">
              <a:avLst/>
            </a:prstGeom>
          </p:spPr>
        </p:pic>
        <p:pic>
          <p:nvPicPr>
            <p:cNvPr id="10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42027" y="872223"/>
              <a:ext cx="68159" cy="99136"/>
            </a:xfrm>
            <a:prstGeom prst="rect">
              <a:avLst/>
            </a:prstGeom>
          </p:spPr>
        </p:pic>
        <p:pic>
          <p:nvPicPr>
            <p:cNvPr id="11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18959" y="1101483"/>
              <a:ext cx="285031" cy="285026"/>
            </a:xfrm>
            <a:prstGeom prst="rect">
              <a:avLst/>
            </a:prstGeom>
          </p:spPr>
        </p:pic>
      </p:grpSp>
      <p:sp>
        <p:nvSpPr>
          <p:cNvPr id="12" name="object 8"/>
          <p:cNvSpPr txBox="1"/>
          <p:nvPr userDrawn="1"/>
        </p:nvSpPr>
        <p:spPr>
          <a:xfrm>
            <a:off x="574675" y="1156335"/>
            <a:ext cx="545465" cy="100330"/>
          </a:xfrm>
          <a:prstGeom prst="rect">
            <a:avLst/>
          </a:prstGeom>
        </p:spPr>
        <p:txBody>
          <a:bodyPr vert="horz" wrap="square" lIns="0" tIns="11430" rIns="0" bIns="0" rtlCol="0">
            <a:noAutofit/>
          </a:bodyPr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zh-CN" altLang="en-US" sz="1000" b="1" spc="-25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实训实操</a:t>
            </a:r>
            <a:endParaRPr lang="zh-CN" altLang="en-US" sz="1000" b="1" spc="-25" dirty="0">
              <a:solidFill>
                <a:schemeClr val="accent6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350" b="1" i="0">
                <a:solidFill>
                  <a:srgbClr val="FF9933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77825" y="978535"/>
            <a:ext cx="3287077" cy="28079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529147" y="995838"/>
            <a:ext cx="1825625" cy="28422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100" b="0" i="0">
                <a:solidFill>
                  <a:srgbClr val="393838"/>
                </a:solidFill>
                <a:latin typeface="微软雅黑 Light" panose="020B0502040204020203" charset="-122"/>
                <a:cs typeface="微软雅黑 Light" panose="020B0502040204020203" charset="-122"/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https://photo-static-api.fotomore.com/creative/vcg/400/new/VCG41491380135.jpg" descr="团结"/>
          <p:cNvPicPr/>
          <p:nvPr/>
        </p:nvPicPr>
        <p:blipFill>
          <a:blip r:embed="rId2"/>
          <a:srcRect t="7915" b="7915"/>
          <a:stretch>
            <a:fillRect/>
          </a:stretch>
        </p:blipFill>
        <p:spPr>
          <a:xfrm>
            <a:off x="0" y="4737"/>
            <a:ext cx="7553325" cy="4244663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730193" y="655347"/>
            <a:ext cx="86740" cy="1518092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298839" y="655347"/>
            <a:ext cx="2955645" cy="2955643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717797" y="2068110"/>
            <a:ext cx="123926" cy="123926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711600" y="593383"/>
            <a:ext cx="123926" cy="123924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350" b="1" i="0">
                <a:solidFill>
                  <a:srgbClr val="FF9933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  <p:grpSp>
        <p:nvGrpSpPr>
          <p:cNvPr id="6" name="object 3"/>
          <p:cNvGrpSpPr/>
          <p:nvPr userDrawn="1"/>
        </p:nvGrpSpPr>
        <p:grpSpPr>
          <a:xfrm>
            <a:off x="730250" y="968375"/>
            <a:ext cx="780415" cy="541020"/>
            <a:chOff x="799326" y="574794"/>
            <a:chExt cx="1239520" cy="855344"/>
          </a:xfrm>
        </p:grpSpPr>
        <p:pic>
          <p:nvPicPr>
            <p:cNvPr id="8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1289" y="574794"/>
              <a:ext cx="830308" cy="830307"/>
            </a:xfrm>
            <a:prstGeom prst="rect">
              <a:avLst/>
            </a:prstGeom>
          </p:spPr>
        </p:pic>
        <p:pic>
          <p:nvPicPr>
            <p:cNvPr id="9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9326" y="667740"/>
              <a:ext cx="1239265" cy="762147"/>
            </a:xfrm>
            <a:prstGeom prst="rect">
              <a:avLst/>
            </a:prstGeom>
          </p:spPr>
        </p:pic>
        <p:pic>
          <p:nvPicPr>
            <p:cNvPr id="10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42027" y="872223"/>
              <a:ext cx="68159" cy="99136"/>
            </a:xfrm>
            <a:prstGeom prst="rect">
              <a:avLst/>
            </a:prstGeom>
          </p:spPr>
        </p:pic>
        <p:pic>
          <p:nvPicPr>
            <p:cNvPr id="11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18959" y="1101483"/>
              <a:ext cx="285031" cy="285026"/>
            </a:xfrm>
            <a:prstGeom prst="rect">
              <a:avLst/>
            </a:prstGeom>
          </p:spPr>
        </p:pic>
      </p:grpSp>
      <p:sp>
        <p:nvSpPr>
          <p:cNvPr id="12" name="object 8"/>
          <p:cNvSpPr txBox="1"/>
          <p:nvPr userDrawn="1"/>
        </p:nvSpPr>
        <p:spPr>
          <a:xfrm>
            <a:off x="574675" y="1156335"/>
            <a:ext cx="545465" cy="100330"/>
          </a:xfrm>
          <a:prstGeom prst="rect">
            <a:avLst/>
          </a:prstGeom>
        </p:spPr>
        <p:txBody>
          <a:bodyPr vert="horz" wrap="square" lIns="0" tIns="11430" rIns="0" bIns="0" rtlCol="0">
            <a:noAutofit/>
          </a:bodyPr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zh-CN" altLang="en-US" sz="1000" b="1" spc="-25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情境导入</a:t>
            </a:r>
            <a:endParaRPr lang="zh-CN" altLang="en-US" sz="1000" b="1" spc="-25" dirty="0">
              <a:solidFill>
                <a:schemeClr val="accent6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  <p:grpSp>
        <p:nvGrpSpPr>
          <p:cNvPr id="6" name="object 3"/>
          <p:cNvGrpSpPr/>
          <p:nvPr userDrawn="1"/>
        </p:nvGrpSpPr>
        <p:grpSpPr>
          <a:xfrm>
            <a:off x="730250" y="968375"/>
            <a:ext cx="780415" cy="541020"/>
            <a:chOff x="799326" y="574794"/>
            <a:chExt cx="1239520" cy="855344"/>
          </a:xfrm>
        </p:grpSpPr>
        <p:pic>
          <p:nvPicPr>
            <p:cNvPr id="8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1289" y="574794"/>
              <a:ext cx="830308" cy="830307"/>
            </a:xfrm>
            <a:prstGeom prst="rect">
              <a:avLst/>
            </a:prstGeom>
          </p:spPr>
        </p:pic>
        <p:pic>
          <p:nvPicPr>
            <p:cNvPr id="9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9326" y="667740"/>
              <a:ext cx="1239265" cy="762147"/>
            </a:xfrm>
            <a:prstGeom prst="rect">
              <a:avLst/>
            </a:prstGeom>
          </p:spPr>
        </p:pic>
        <p:pic>
          <p:nvPicPr>
            <p:cNvPr id="10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42027" y="872223"/>
              <a:ext cx="68159" cy="99136"/>
            </a:xfrm>
            <a:prstGeom prst="rect">
              <a:avLst/>
            </a:prstGeom>
          </p:spPr>
        </p:pic>
        <p:pic>
          <p:nvPicPr>
            <p:cNvPr id="11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18959" y="1101483"/>
              <a:ext cx="285031" cy="285026"/>
            </a:xfrm>
            <a:prstGeom prst="rect">
              <a:avLst/>
            </a:prstGeom>
          </p:spPr>
        </p:pic>
      </p:grpSp>
      <p:sp>
        <p:nvSpPr>
          <p:cNvPr id="12" name="object 8"/>
          <p:cNvSpPr txBox="1"/>
          <p:nvPr userDrawn="1"/>
        </p:nvSpPr>
        <p:spPr>
          <a:xfrm>
            <a:off x="574675" y="1156335"/>
            <a:ext cx="545465" cy="100330"/>
          </a:xfrm>
          <a:prstGeom prst="rect">
            <a:avLst/>
          </a:prstGeom>
        </p:spPr>
        <p:txBody>
          <a:bodyPr vert="horz" wrap="square" lIns="0" tIns="11430" rIns="0" bIns="0" rtlCol="0">
            <a:noAutofit/>
          </a:bodyPr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zh-CN" altLang="en-US" sz="1000" b="1" spc="-25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新知讲解</a:t>
            </a:r>
            <a:endParaRPr lang="zh-CN" altLang="en-US" sz="1000" b="1" spc="-25" dirty="0">
              <a:solidFill>
                <a:schemeClr val="accent6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  <p:grpSp>
        <p:nvGrpSpPr>
          <p:cNvPr id="6" name="object 3"/>
          <p:cNvGrpSpPr/>
          <p:nvPr userDrawn="1"/>
        </p:nvGrpSpPr>
        <p:grpSpPr>
          <a:xfrm>
            <a:off x="730250" y="968375"/>
            <a:ext cx="780415" cy="541020"/>
            <a:chOff x="799326" y="574794"/>
            <a:chExt cx="1239520" cy="855344"/>
          </a:xfrm>
        </p:grpSpPr>
        <p:pic>
          <p:nvPicPr>
            <p:cNvPr id="8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1289" y="574794"/>
              <a:ext cx="830308" cy="830307"/>
            </a:xfrm>
            <a:prstGeom prst="rect">
              <a:avLst/>
            </a:prstGeom>
          </p:spPr>
        </p:pic>
        <p:pic>
          <p:nvPicPr>
            <p:cNvPr id="9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9326" y="667740"/>
              <a:ext cx="1239265" cy="762147"/>
            </a:xfrm>
            <a:prstGeom prst="rect">
              <a:avLst/>
            </a:prstGeom>
          </p:spPr>
        </p:pic>
        <p:pic>
          <p:nvPicPr>
            <p:cNvPr id="10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42027" y="872223"/>
              <a:ext cx="68159" cy="99136"/>
            </a:xfrm>
            <a:prstGeom prst="rect">
              <a:avLst/>
            </a:prstGeom>
          </p:spPr>
        </p:pic>
        <p:pic>
          <p:nvPicPr>
            <p:cNvPr id="11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18959" y="1101483"/>
              <a:ext cx="285031" cy="285026"/>
            </a:xfrm>
            <a:prstGeom prst="rect">
              <a:avLst/>
            </a:prstGeom>
          </p:spPr>
        </p:pic>
      </p:grpSp>
      <p:sp>
        <p:nvSpPr>
          <p:cNvPr id="12" name="object 8"/>
          <p:cNvSpPr txBox="1"/>
          <p:nvPr userDrawn="1"/>
        </p:nvSpPr>
        <p:spPr>
          <a:xfrm>
            <a:off x="574675" y="1156335"/>
            <a:ext cx="545465" cy="100330"/>
          </a:xfrm>
          <a:prstGeom prst="rect">
            <a:avLst/>
          </a:prstGeom>
        </p:spPr>
        <p:txBody>
          <a:bodyPr vert="horz" wrap="square" lIns="0" tIns="11430" rIns="0" bIns="0" rtlCol="0">
            <a:noAutofit/>
          </a:bodyPr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zh-CN" altLang="en-US" sz="1000" b="1" spc="-25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拓展延伸</a:t>
            </a:r>
            <a:endParaRPr lang="zh-CN" altLang="en-US" sz="1000" b="1" spc="-25" dirty="0">
              <a:solidFill>
                <a:schemeClr val="accent6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  <p:grpSp>
        <p:nvGrpSpPr>
          <p:cNvPr id="6" name="object 3"/>
          <p:cNvGrpSpPr/>
          <p:nvPr userDrawn="1"/>
        </p:nvGrpSpPr>
        <p:grpSpPr>
          <a:xfrm>
            <a:off x="730250" y="968375"/>
            <a:ext cx="780415" cy="541020"/>
            <a:chOff x="799326" y="574794"/>
            <a:chExt cx="1239520" cy="855344"/>
          </a:xfrm>
        </p:grpSpPr>
        <p:pic>
          <p:nvPicPr>
            <p:cNvPr id="8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1289" y="574794"/>
              <a:ext cx="830308" cy="830307"/>
            </a:xfrm>
            <a:prstGeom prst="rect">
              <a:avLst/>
            </a:prstGeom>
          </p:spPr>
        </p:pic>
        <p:pic>
          <p:nvPicPr>
            <p:cNvPr id="9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9326" y="667740"/>
              <a:ext cx="1239265" cy="762147"/>
            </a:xfrm>
            <a:prstGeom prst="rect">
              <a:avLst/>
            </a:prstGeom>
          </p:spPr>
        </p:pic>
        <p:pic>
          <p:nvPicPr>
            <p:cNvPr id="10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42027" y="872223"/>
              <a:ext cx="68159" cy="99136"/>
            </a:xfrm>
            <a:prstGeom prst="rect">
              <a:avLst/>
            </a:prstGeom>
          </p:spPr>
        </p:pic>
        <p:pic>
          <p:nvPicPr>
            <p:cNvPr id="11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18959" y="1101483"/>
              <a:ext cx="285031" cy="285026"/>
            </a:xfrm>
            <a:prstGeom prst="rect">
              <a:avLst/>
            </a:prstGeom>
          </p:spPr>
        </p:pic>
      </p:grpSp>
      <p:sp>
        <p:nvSpPr>
          <p:cNvPr id="12" name="object 8"/>
          <p:cNvSpPr txBox="1"/>
          <p:nvPr userDrawn="1"/>
        </p:nvSpPr>
        <p:spPr>
          <a:xfrm>
            <a:off x="574675" y="1156335"/>
            <a:ext cx="545465" cy="100330"/>
          </a:xfrm>
          <a:prstGeom prst="rect">
            <a:avLst/>
          </a:prstGeom>
        </p:spPr>
        <p:txBody>
          <a:bodyPr vert="horz" wrap="square" lIns="0" tIns="11430" rIns="0" bIns="0" rtlCol="0">
            <a:noAutofit/>
          </a:bodyPr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zh-CN" altLang="en-US" sz="1000" b="1" spc="-25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案例分析</a:t>
            </a:r>
            <a:endParaRPr lang="zh-CN" altLang="en-US" sz="1000" b="1" spc="-25" dirty="0">
              <a:solidFill>
                <a:schemeClr val="accent6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8" Type="http://schemas.openxmlformats.org/officeDocument/2006/relationships/theme" Target="../theme/theme1.xml"/><Relationship Id="rId27" Type="http://schemas.openxmlformats.org/officeDocument/2006/relationships/image" Target="../media/image12.png"/><Relationship Id="rId26" Type="http://schemas.openxmlformats.org/officeDocument/2006/relationships/image" Target="../media/image11.png"/><Relationship Id="rId25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4" Type="http://schemas.openxmlformats.org/officeDocument/2006/relationships/theme" Target="../theme/theme2.xml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 userDrawn="1"/>
        </p:nvPicPr>
        <p:blipFill>
          <a:blip r:embed="rId26" cstate="print"/>
          <a:stretch>
            <a:fillRect/>
          </a:stretch>
        </p:blipFill>
        <p:spPr>
          <a:xfrm>
            <a:off x="86753" y="209211"/>
            <a:ext cx="247848" cy="235453"/>
          </a:xfrm>
          <a:prstGeom prst="rect">
            <a:avLst/>
          </a:prstGeom>
        </p:spPr>
      </p:pic>
      <p:pic>
        <p:nvPicPr>
          <p:cNvPr id="17" name="bg object 17"/>
          <p:cNvPicPr/>
          <p:nvPr userDrawn="1"/>
        </p:nvPicPr>
        <p:blipFill>
          <a:blip r:embed="rId27" cstate="print"/>
          <a:stretch>
            <a:fillRect/>
          </a:stretch>
        </p:blipFill>
        <p:spPr>
          <a:xfrm>
            <a:off x="204482" y="333138"/>
            <a:ext cx="179689" cy="173497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36078" y="370008"/>
            <a:ext cx="893445" cy="2336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50" b="1" i="0">
                <a:solidFill>
                  <a:srgbClr val="FF9933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27217" y="723198"/>
            <a:ext cx="6502064" cy="19589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1" i="0">
                <a:solidFill>
                  <a:srgbClr val="3E3E3E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9210" y="3956685"/>
            <a:ext cx="2418080" cy="2127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825" y="3956685"/>
            <a:ext cx="1737995" cy="2127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40680" y="3956685"/>
            <a:ext cx="1737995" cy="2127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  <p:sp>
        <p:nvSpPr>
          <p:cNvPr id="10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11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721309E8-8651-4F13-93BF-F683D25BA3C7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86753" y="209211"/>
            <a:ext cx="247848" cy="235453"/>
          </a:xfrm>
          <a:prstGeom prst="rect">
            <a:avLst/>
          </a:prstGeom>
        </p:spPr>
      </p:pic>
      <p:pic>
        <p:nvPicPr>
          <p:cNvPr id="17" name="bg object 17"/>
          <p:cNvPicPr/>
          <p:nvPr userDrawn="1"/>
        </p:nvPicPr>
        <p:blipFill>
          <a:blip r:embed="rId3" cstate="print"/>
          <a:stretch>
            <a:fillRect/>
          </a:stretch>
        </p:blipFill>
        <p:spPr>
          <a:xfrm>
            <a:off x="204482" y="333138"/>
            <a:ext cx="179689" cy="173497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36078" y="370008"/>
            <a:ext cx="893445" cy="2336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50" b="1" i="0">
                <a:solidFill>
                  <a:srgbClr val="FF9933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27217" y="723198"/>
            <a:ext cx="6502064" cy="19589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1" i="0">
                <a:solidFill>
                  <a:srgbClr val="3E3E3E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9210" y="3956685"/>
            <a:ext cx="2418080" cy="2127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825" y="3956685"/>
            <a:ext cx="1737995" cy="2127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40680" y="3956685"/>
            <a:ext cx="1737995" cy="2127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  <p:sp>
        <p:nvSpPr>
          <p:cNvPr id="10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>
              <a:spcBef>
                <a:spcPts val="0"/>
              </a:spcBef>
              <a:spcAft>
                <a:spcPts val="0"/>
              </a:spcAft>
            </a:pPr>
            <a:endParaRPr lang="zh-CN" altLang="en-US" sz="100"/>
          </a:p>
        </p:txBody>
      </p:sp>
      <p:sp>
        <p:nvSpPr>
          <p:cNvPr id="11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p>
            <a:pPr>
              <a:spcBef>
                <a:spcPts val="0"/>
              </a:spcBef>
              <a:spcAft>
                <a:spcPts val="0"/>
              </a:spcAft>
            </a:pPr>
            <a:fld id="{721309E8-8651-4F13-93BF-F683D25BA3C7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+mn-lt"/>
              <a:ea typeface="+mn-e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8.png"/><Relationship Id="rId8" Type="http://schemas.openxmlformats.org/officeDocument/2006/relationships/image" Target="../media/image17.png"/><Relationship Id="rId7" Type="http://schemas.openxmlformats.org/officeDocument/2006/relationships/image" Target="../media/image16.png"/><Relationship Id="rId6" Type="http://schemas.openxmlformats.org/officeDocument/2006/relationships/image" Target="../media/image1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2" Type="http://schemas.openxmlformats.org/officeDocument/2006/relationships/slideLayout" Target="../slideLayouts/slideLayout5.xml"/><Relationship Id="rId11" Type="http://schemas.openxmlformats.org/officeDocument/2006/relationships/image" Target="../media/image20.png"/><Relationship Id="rId10" Type="http://schemas.openxmlformats.org/officeDocument/2006/relationships/image" Target="../media/image19.png"/><Relationship Id="rId1" Type="http://schemas.openxmlformats.org/officeDocument/2006/relationships/image" Target="../media/image13.jpe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tags" Target="../tags/tag36.xml"/><Relationship Id="rId3" Type="http://schemas.openxmlformats.org/officeDocument/2006/relationships/image" Target="../media/image43.jpeg"/><Relationship Id="rId2" Type="http://schemas.openxmlformats.org/officeDocument/2006/relationships/tags" Target="../tags/tag35.xml"/><Relationship Id="rId1" Type="http://schemas.openxmlformats.org/officeDocument/2006/relationships/tags" Target="../tags/tag34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0.jpeg"/><Relationship Id="rId2" Type="http://schemas.openxmlformats.org/officeDocument/2006/relationships/image" Target="../media/image45.jpeg"/><Relationship Id="rId1" Type="http://schemas.openxmlformats.org/officeDocument/2006/relationships/tags" Target="../tags/tag37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8.jpeg"/><Relationship Id="rId2" Type="http://schemas.openxmlformats.org/officeDocument/2006/relationships/image" Target="../media/image46.jpeg"/><Relationship Id="rId1" Type="http://schemas.openxmlformats.org/officeDocument/2006/relationships/tags" Target="../tags/tag38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7.jpeg"/><Relationship Id="rId2" Type="http://schemas.openxmlformats.org/officeDocument/2006/relationships/image" Target="../media/image41.jpeg"/><Relationship Id="rId1" Type="http://schemas.openxmlformats.org/officeDocument/2006/relationships/tags" Target="../tags/tag3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2.jpeg"/><Relationship Id="rId1" Type="http://schemas.openxmlformats.org/officeDocument/2006/relationships/tags" Target="../tags/tag4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tags" Target="../tags/tag4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tags" Target="../tags/tag43.xml"/><Relationship Id="rId1" Type="http://schemas.openxmlformats.org/officeDocument/2006/relationships/tags" Target="../tags/tag4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tags" Target="../tags/tag4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tags" Target="../tags/tag4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28.png"/><Relationship Id="rId8" Type="http://schemas.openxmlformats.org/officeDocument/2006/relationships/image" Target="../media/image27.png"/><Relationship Id="rId7" Type="http://schemas.openxmlformats.org/officeDocument/2006/relationships/image" Target="../media/image26.png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1" Type="http://schemas.openxmlformats.org/officeDocument/2006/relationships/slideLayout" Target="../slideLayouts/slideLayout5.xml"/><Relationship Id="rId10" Type="http://schemas.openxmlformats.org/officeDocument/2006/relationships/image" Target="../media/image29.png"/><Relationship Id="rId1" Type="http://schemas.openxmlformats.org/officeDocument/2006/relationships/image" Target="../media/image14.jpe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tags" Target="../tags/tag4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9.jpeg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tags" Target="../tags/tag57.xml"/><Relationship Id="rId8" Type="http://schemas.openxmlformats.org/officeDocument/2006/relationships/tags" Target="../tags/tag56.xml"/><Relationship Id="rId7" Type="http://schemas.openxmlformats.org/officeDocument/2006/relationships/tags" Target="../tags/tag55.xml"/><Relationship Id="rId6" Type="http://schemas.openxmlformats.org/officeDocument/2006/relationships/tags" Target="../tags/tag54.xml"/><Relationship Id="rId5" Type="http://schemas.openxmlformats.org/officeDocument/2006/relationships/tags" Target="../tags/tag53.xml"/><Relationship Id="rId4" Type="http://schemas.openxmlformats.org/officeDocument/2006/relationships/tags" Target="../tags/tag52.xml"/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1" Type="http://schemas.openxmlformats.org/officeDocument/2006/relationships/slideLayout" Target="../slideLayouts/slideLayout7.xml"/><Relationship Id="rId10" Type="http://schemas.openxmlformats.org/officeDocument/2006/relationships/tags" Target="../tags/tag58.xml"/><Relationship Id="rId1" Type="http://schemas.openxmlformats.org/officeDocument/2006/relationships/tags" Target="../tags/tag4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60.xml"/><Relationship Id="rId1" Type="http://schemas.openxmlformats.org/officeDocument/2006/relationships/tags" Target="../tags/tag5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62.xml"/><Relationship Id="rId1" Type="http://schemas.openxmlformats.org/officeDocument/2006/relationships/tags" Target="../tags/tag61.xml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65.xml"/><Relationship Id="rId2" Type="http://schemas.openxmlformats.org/officeDocument/2006/relationships/tags" Target="../tags/tag64.xml"/><Relationship Id="rId1" Type="http://schemas.openxmlformats.org/officeDocument/2006/relationships/tags" Target="../tags/tag6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tags" Target="../tags/tag6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tags" Target="../tags/tag6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tags" Target="../tags/tag6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tags" Target="../tags/tag6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30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34.jpeg"/><Relationship Id="rId8" Type="http://schemas.openxmlformats.org/officeDocument/2006/relationships/tags" Target="../tags/tag14.xml"/><Relationship Id="rId7" Type="http://schemas.openxmlformats.org/officeDocument/2006/relationships/image" Target="../media/image33.jpeg"/><Relationship Id="rId6" Type="http://schemas.openxmlformats.org/officeDocument/2006/relationships/tags" Target="../tags/tag13.xml"/><Relationship Id="rId5" Type="http://schemas.openxmlformats.org/officeDocument/2006/relationships/image" Target="../media/image32.jpeg"/><Relationship Id="rId4" Type="http://schemas.openxmlformats.org/officeDocument/2006/relationships/tags" Target="../tags/tag12.xml"/><Relationship Id="rId3" Type="http://schemas.openxmlformats.org/officeDocument/2006/relationships/image" Target="../media/image31.jpeg"/><Relationship Id="rId2" Type="http://schemas.openxmlformats.org/officeDocument/2006/relationships/tags" Target="../tags/tag11.xml"/><Relationship Id="rId10" Type="http://schemas.openxmlformats.org/officeDocument/2006/relationships/slideLayout" Target="../slideLayouts/slideLayout7.xml"/><Relationship Id="rId1" Type="http://schemas.openxmlformats.org/officeDocument/2006/relationships/tags" Target="../tags/tag10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36.jpeg"/><Relationship Id="rId8" Type="http://schemas.openxmlformats.org/officeDocument/2006/relationships/tags" Target="../tags/tag21.xml"/><Relationship Id="rId7" Type="http://schemas.openxmlformats.org/officeDocument/2006/relationships/tags" Target="../tags/tag20.xml"/><Relationship Id="rId6" Type="http://schemas.openxmlformats.org/officeDocument/2006/relationships/tags" Target="../tags/tag19.xml"/><Relationship Id="rId5" Type="http://schemas.openxmlformats.org/officeDocument/2006/relationships/tags" Target="../tags/tag18.xml"/><Relationship Id="rId4" Type="http://schemas.openxmlformats.org/officeDocument/2006/relationships/tags" Target="../tags/tag17.xml"/><Relationship Id="rId3" Type="http://schemas.openxmlformats.org/officeDocument/2006/relationships/image" Target="../media/image35.jpeg"/><Relationship Id="rId20" Type="http://schemas.openxmlformats.org/officeDocument/2006/relationships/notesSlide" Target="../notesSlides/notesSlide2.xml"/><Relationship Id="rId2" Type="http://schemas.openxmlformats.org/officeDocument/2006/relationships/tags" Target="../tags/tag16.xml"/><Relationship Id="rId19" Type="http://schemas.openxmlformats.org/officeDocument/2006/relationships/slideLayout" Target="../slideLayouts/slideLayout7.xml"/><Relationship Id="rId18" Type="http://schemas.openxmlformats.org/officeDocument/2006/relationships/tags" Target="../tags/tag29.xml"/><Relationship Id="rId17" Type="http://schemas.openxmlformats.org/officeDocument/2006/relationships/tags" Target="../tags/tag28.xml"/><Relationship Id="rId16" Type="http://schemas.openxmlformats.org/officeDocument/2006/relationships/tags" Target="../tags/tag27.xml"/><Relationship Id="rId15" Type="http://schemas.openxmlformats.org/officeDocument/2006/relationships/image" Target="../media/image37.jpeg"/><Relationship Id="rId14" Type="http://schemas.openxmlformats.org/officeDocument/2006/relationships/tags" Target="../tags/tag26.xml"/><Relationship Id="rId13" Type="http://schemas.openxmlformats.org/officeDocument/2006/relationships/tags" Target="../tags/tag25.xml"/><Relationship Id="rId12" Type="http://schemas.openxmlformats.org/officeDocument/2006/relationships/tags" Target="../tags/tag24.xml"/><Relationship Id="rId11" Type="http://schemas.openxmlformats.org/officeDocument/2006/relationships/tags" Target="../tags/tag23.xml"/><Relationship Id="rId10" Type="http://schemas.openxmlformats.org/officeDocument/2006/relationships/tags" Target="../tags/tag22.xml"/><Relationship Id="rId1" Type="http://schemas.openxmlformats.org/officeDocument/2006/relationships/tags" Target="../tags/tag15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32.xml"/><Relationship Id="rId2" Type="http://schemas.openxmlformats.org/officeDocument/2006/relationships/tags" Target="../tags/tag31.xml"/><Relationship Id="rId1" Type="http://schemas.openxmlformats.org/officeDocument/2006/relationships/tags" Target="../tags/tag3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7" Type="http://schemas.openxmlformats.org/officeDocument/2006/relationships/slideLayout" Target="../slideLayouts/slideLayout7.xml"/><Relationship Id="rId6" Type="http://schemas.openxmlformats.org/officeDocument/2006/relationships/tags" Target="../tags/tag33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Relationship Id="rId3" Type="http://schemas.openxmlformats.org/officeDocument/2006/relationships/image" Target="../media/image38.jpeg"/><Relationship Id="rId2" Type="http://schemas.openxmlformats.org/officeDocument/2006/relationships/image" Target="../media/image40.jpeg"/><Relationship Id="rId1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749"/>
            <a:ext cx="7553325" cy="4244468"/>
            <a:chOff x="0" y="4749"/>
            <a:chExt cx="7553325" cy="4244468"/>
          </a:xfrm>
        </p:grpSpPr>
        <p:pic>
          <p:nvPicPr>
            <p:cNvPr id="3" name="object 3" descr="C:/Users/ysn92/Desktop/新建文件夹/微信图片_20240422093542.jpg微信图片_20240422093542"/>
            <p:cNvPicPr/>
            <p:nvPr/>
          </p:nvPicPr>
          <p:blipFill>
            <a:blip r:embed="rId2"/>
            <a:srcRect t="7839" b="7839"/>
            <a:stretch>
              <a:fillRect/>
            </a:stretch>
          </p:blipFill>
          <p:spPr>
            <a:xfrm>
              <a:off x="0" y="4749"/>
              <a:ext cx="7553325" cy="424446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30193" y="655347"/>
              <a:ext cx="86740" cy="151809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298839" y="655347"/>
              <a:ext cx="2955645" cy="295564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717797" y="2068110"/>
              <a:ext cx="123926" cy="12392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711600" y="593383"/>
              <a:ext cx="123926" cy="12392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730193" y="897013"/>
              <a:ext cx="86740" cy="127642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723995" y="872223"/>
              <a:ext cx="111531" cy="11152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571476" y="921791"/>
              <a:ext cx="2410365" cy="241036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081966" y="457073"/>
              <a:ext cx="3370803" cy="3370794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2634940" y="1822408"/>
            <a:ext cx="2293620" cy="5289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>
              <a:lnSpc>
                <a:spcPct val="100000"/>
              </a:lnSpc>
              <a:spcBef>
                <a:spcPts val="115"/>
              </a:spcBef>
              <a:tabLst>
                <a:tab pos="848360" algn="l"/>
              </a:tabLst>
            </a:pPr>
            <a:r>
              <a:rPr lang="zh-CN" altLang="en-US" sz="3350" b="1" spc="-50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宋体" panose="02010600030101010101" pitchFamily="2" charset="-122"/>
                <a:cs typeface="黑体" panose="02010609060101010101" charset="-122"/>
              </a:rPr>
              <a:t>餐饮服务</a:t>
            </a:r>
            <a:endParaRPr lang="zh-CN" altLang="en-US" sz="3350" b="1" spc="-50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charset="-122"/>
              <a:ea typeface="宋体" panose="02010600030101010101" pitchFamily="2" charset="-122"/>
              <a:cs typeface="黑体" panose="02010609060101010101" charset="-122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3742582" y="469457"/>
            <a:ext cx="74351" cy="2887488"/>
            <a:chOff x="3742582" y="469457"/>
            <a:chExt cx="74351" cy="2887488"/>
          </a:xfrm>
        </p:grpSpPr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742582" y="469457"/>
              <a:ext cx="61956" cy="1691597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742582" y="3288786"/>
              <a:ext cx="74351" cy="68159"/>
            </a:xfrm>
            <a:prstGeom prst="rect">
              <a:avLst/>
            </a:prstGeom>
          </p:spPr>
        </p:pic>
      </p:grpSp>
      <p:sp>
        <p:nvSpPr>
          <p:cNvPr id="19" name="圆角矩形 18"/>
          <p:cNvSpPr/>
          <p:nvPr/>
        </p:nvSpPr>
        <p:spPr>
          <a:xfrm>
            <a:off x="2880995" y="2578735"/>
            <a:ext cx="1864360" cy="304800"/>
          </a:xfrm>
          <a:prstGeom prst="roundRect">
            <a:avLst/>
          </a:prstGeom>
          <a:gradFill>
            <a:gsLst>
              <a:gs pos="31000">
                <a:srgbClr val="BC825C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sz="1200"/>
              <a:t>学期、班级、授课教师</a:t>
            </a:r>
            <a:endParaRPr lang="zh-CN" sz="12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9" name="TextBox 53"/>
          <p:cNvSpPr txBox="1"/>
          <p:nvPr/>
        </p:nvSpPr>
        <p:spPr>
          <a:xfrm>
            <a:off x="1562444" y="4895297"/>
            <a:ext cx="138430" cy="64770"/>
          </a:xfrm>
          <a:prstGeom prst="rect">
            <a:avLst/>
          </a:prstGeom>
          <a:noFill/>
        </p:spPr>
        <p:txBody>
          <a:bodyPr wrap="none" lIns="50289" tIns="25145" rIns="50289" bIns="25145" rtlCol="0">
            <a:spAutoFit/>
          </a:bodyPr>
          <a:p>
            <a:r>
              <a:rPr lang="zh-CN" altLang="en-US" sz="100" dirty="0" smtClean="0"/>
              <a:t>延迟符</a:t>
            </a:r>
            <a:endParaRPr lang="zh-CN" altLang="en-US" sz="100" dirty="0"/>
          </a:p>
        </p:txBody>
      </p:sp>
      <p:grpSp>
        <p:nvGrpSpPr>
          <p:cNvPr id="2" name="组合 1"/>
          <p:cNvGrpSpPr/>
          <p:nvPr/>
        </p:nvGrpSpPr>
        <p:grpSpPr>
          <a:xfrm>
            <a:off x="425450" y="298450"/>
            <a:ext cx="3510280" cy="474345"/>
            <a:chOff x="670" y="470"/>
            <a:chExt cx="5528" cy="747"/>
          </a:xfrm>
        </p:grpSpPr>
        <p:sp>
          <p:nvSpPr>
            <p:cNvPr id="4" name="object 2"/>
            <p:cNvSpPr txBox="1"/>
            <p:nvPr/>
          </p:nvSpPr>
          <p:spPr>
            <a:xfrm>
              <a:off x="670" y="470"/>
              <a:ext cx="5528" cy="623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p>
              <a:pPr marL="12700">
                <a:lnSpc>
                  <a:spcPct val="100000"/>
                </a:lnSpc>
                <a:spcBef>
                  <a:spcPts val="105"/>
                </a:spcBef>
                <a:tabLst>
                  <a:tab pos="904875" algn="l"/>
                </a:tabLst>
              </a:pPr>
              <a:r>
                <a:rPr lang="zh-CN" altLang="en-US" sz="1200" b="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 Light" panose="020B0502040204020203" charset="-122"/>
                  <a:ea typeface="宋体" panose="02010600030101010101" pitchFamily="2" charset="-122"/>
                  <a:cs typeface="微软雅黑 Light" panose="020B0502040204020203" charset="-122"/>
                </a:rPr>
                <a:t>主题一</a:t>
              </a:r>
              <a:r>
                <a:rPr lang="en-US" altLang="zh-CN" sz="1200" b="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 Light" panose="020B0502040204020203" charset="-122"/>
                  <a:ea typeface="宋体" panose="02010600030101010101" pitchFamily="2" charset="-122"/>
                  <a:cs typeface="微软雅黑 Light" panose="020B0502040204020203" charset="-122"/>
                </a:rPr>
                <a:t>  </a:t>
              </a:r>
              <a:r>
                <a:rPr lang="zh-CN" altLang="en-US" sz="1200" b="0" spc="-5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 Light" panose="020B0502040204020203" charset="-122"/>
                  <a:ea typeface="宋体" panose="02010600030101010101" pitchFamily="2" charset="-122"/>
                  <a:cs typeface="微软雅黑 Light" panose="020B0502040204020203" charset="-122"/>
                </a:rPr>
                <a:t>餐饮服务基础知识与技能</a:t>
              </a:r>
              <a:endPara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endParaRPr>
            </a:p>
            <a:p>
              <a:pPr marL="12700">
                <a:lnSpc>
                  <a:spcPct val="100000"/>
                </a:lnSpc>
                <a:spcBef>
                  <a:spcPts val="105"/>
                </a:spcBef>
                <a:tabLst>
                  <a:tab pos="904875" algn="l"/>
                </a:tabLst>
              </a:pPr>
              <a:r>
                <a:rPr lang="en-US" altLang="zh-CN" sz="1200" b="0" spc="-50" dirty="0">
                  <a:solidFill>
                    <a:srgbClr val="3E3E3E"/>
                  </a:solidFill>
                  <a:latin typeface="微软雅黑 Light" panose="020B0502040204020203" charset="-122"/>
                  <a:ea typeface="宋体" panose="02010600030101010101" pitchFamily="2" charset="-122"/>
                  <a:cs typeface="微软雅黑 Light" panose="020B0502040204020203" charset="-122"/>
                </a:rPr>
                <a:t>       </a:t>
              </a:r>
              <a:endPara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endParaRP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997" y="811"/>
              <a:ext cx="2483" cy="406"/>
            </a:xfrm>
            <a:prstGeom prst="rect">
              <a:avLst/>
            </a:prstGeom>
            <a:gradFill>
              <a:gsLst>
                <a:gs pos="56000">
                  <a:srgbClr val="B5865E"/>
                </a:gs>
                <a:gs pos="0">
                  <a:schemeClr val="accent6">
                    <a:lumMod val="25000"/>
                    <a:lumOff val="75000"/>
                  </a:schemeClr>
                </a:gs>
                <a:gs pos="100000">
                  <a:schemeClr val="accent6">
                    <a:lumMod val="85000"/>
                  </a:schemeClr>
                </a:gs>
              </a:gsLst>
              <a:lin ang="5400000" scaled="1"/>
            </a:gradFill>
          </p:spPr>
          <p:txBody>
            <a:bodyPr wrap="square" rtlCol="0">
              <a:noAutofit/>
            </a:bodyPr>
            <a:p>
              <a:r>
                <a:rPr lang="en-US" altLang="zh-CN" sz="1200" b="0" spc="-50" dirty="0">
                  <a:solidFill>
                    <a:srgbClr val="3E3E3E"/>
                  </a:solidFill>
                  <a:latin typeface="微软雅黑 Light" panose="020B0502040204020203" charset="-122"/>
                  <a:ea typeface="宋体" panose="02010600030101010101" pitchFamily="2" charset="-122"/>
                  <a:cs typeface="微软雅黑 Light" panose="020B0502040204020203" charset="-122"/>
                  <a:sym typeface="+mn-ea"/>
                </a:rPr>
                <a:t> </a:t>
              </a:r>
              <a:r>
                <a:rPr lang="zh-CN" altLang="en-US" sz="1000" b="0" spc="-50" dirty="0">
                  <a:solidFill>
                    <a:schemeClr val="bg1"/>
                  </a:solidFill>
                  <a:latin typeface="微软雅黑 Light" panose="020B0502040204020203" charset="-122"/>
                  <a:ea typeface="宋体" panose="02010600030101010101" pitchFamily="2" charset="-122"/>
                  <a:cs typeface="微软雅黑 Light" panose="020B0502040204020203" charset="-122"/>
                  <a:sym typeface="+mn-ea"/>
                </a:rPr>
                <a:t>任务</a:t>
              </a:r>
              <a:r>
                <a:rPr lang="en-US" altLang="zh-CN" sz="1000" b="0" spc="-50" dirty="0">
                  <a:solidFill>
                    <a:schemeClr val="bg1"/>
                  </a:solidFill>
                  <a:latin typeface="微软雅黑 Light" panose="020B0502040204020203" charset="-122"/>
                  <a:ea typeface="宋体" panose="02010600030101010101" pitchFamily="2" charset="-122"/>
                  <a:cs typeface="微软雅黑 Light" panose="020B0502040204020203" charset="-122"/>
                  <a:sym typeface="+mn-ea"/>
                </a:rPr>
                <a:t>2</a:t>
              </a:r>
              <a:r>
                <a:rPr lang="en-US" altLang="zh-CN" sz="1000" b="0" spc="-50" dirty="0">
                  <a:solidFill>
                    <a:schemeClr val="bg1"/>
                  </a:solidFill>
                  <a:latin typeface="微软雅黑 Light" panose="020B0502040204020203" charset="-122"/>
                  <a:ea typeface="宋体" panose="02010600030101010101" pitchFamily="2" charset="-122"/>
                  <a:cs typeface="微软雅黑 Light" panose="020B0502040204020203" charset="-122"/>
                  <a:sym typeface="+mn-ea"/>
                </a:rPr>
                <a:t>  </a:t>
              </a:r>
              <a:r>
                <a:rPr lang="zh-CN" altLang="en-US" sz="1000" b="0" spc="-50" dirty="0">
                  <a:solidFill>
                    <a:schemeClr val="bg1"/>
                  </a:solidFill>
                  <a:latin typeface="微软雅黑 Light" panose="020B0502040204020203" charset="-122"/>
                  <a:ea typeface="宋体" panose="02010600030101010101" pitchFamily="2" charset="-122"/>
                  <a:cs typeface="微软雅黑 Light" panose="020B0502040204020203" charset="-122"/>
                  <a:sym typeface="+mn-ea"/>
                </a:rPr>
                <a:t>端托技能</a:t>
              </a:r>
              <a:endPara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1721485" y="3041650"/>
            <a:ext cx="4017010" cy="557530"/>
            <a:chOff x="5701" y="2270"/>
            <a:chExt cx="4949" cy="4338"/>
          </a:xfrm>
        </p:grpSpPr>
        <p:sp>
          <p:nvSpPr>
            <p:cNvPr id="6" name="文本框 5"/>
            <p:cNvSpPr txBox="1"/>
            <p:nvPr/>
          </p:nvSpPr>
          <p:spPr>
            <a:xfrm>
              <a:off x="5855" y="3067"/>
              <a:ext cx="4759" cy="3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marL="0" indent="254000" eaLnBrk="1" fontAlgn="auto" latinLnBrk="0" hangingPunct="1">
                <a:extLst>
                  <a:ext uri="{35155182-B16C-46BC-9424-99874614C6A1}">
                    <wpsdc:indentchars xmlns:wpsdc="http://www.wps.cn/officeDocument/2017/drawingmlCustomData" val="200" checksum="3013784323"/>
                  </a:ext>
                </a:extLst>
              </a:pPr>
              <a:r>
                <a:rPr lang="zh-CN" altLang="en-US" sz="100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根据所托物品选择合适的托盘并清洁，如果不是防滑托盘，则在盘内垫上洁净的垫布。</a:t>
              </a:r>
              <a:endParaRPr lang="zh-CN" altLang="en-US" sz="1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endParaRPr>
            </a:p>
          </p:txBody>
        </p:sp>
        <p:sp>
          <p:nvSpPr>
            <p:cNvPr id="9" name="圆角矩形 8"/>
            <p:cNvSpPr/>
            <p:nvPr/>
          </p:nvSpPr>
          <p:spPr>
            <a:xfrm>
              <a:off x="5701" y="2270"/>
              <a:ext cx="4949" cy="4338"/>
            </a:xfrm>
            <a:prstGeom prst="roundRect">
              <a:avLst/>
            </a:prstGeom>
            <a:noFill/>
            <a:ln w="12700" cmpd="sng">
              <a:solidFill>
                <a:srgbClr val="B5865E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</a:bodyPr>
            <a:p>
              <a:pPr algn="ctr"/>
              <a:endParaRPr lang="zh-CN" altLang="en-US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sp>
        <p:nvSpPr>
          <p:cNvPr id="7" name="圆角矩形 6"/>
          <p:cNvSpPr/>
          <p:nvPr>
            <p:custDataLst>
              <p:tags r:id="rId1"/>
            </p:custDataLst>
          </p:nvPr>
        </p:nvSpPr>
        <p:spPr>
          <a:xfrm>
            <a:off x="3397250" y="984250"/>
            <a:ext cx="768985" cy="383540"/>
          </a:xfrm>
          <a:prstGeom prst="roundRect">
            <a:avLst/>
          </a:prstGeom>
          <a:solidFill>
            <a:srgbClr val="EDCCB1"/>
          </a:solidFill>
        </p:spPr>
        <p:txBody>
          <a:bodyPr wrap="square" lIns="0" tIns="0" rIns="0" bIns="0" rtlCol="0" anchor="ctr" anchorCtr="0">
            <a:noAutofit/>
          </a:bodyPr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0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    </a:t>
            </a:r>
            <a:r>
              <a:rPr lang="zh-CN" altLang="en-US" sz="10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理盘</a:t>
            </a:r>
            <a:endParaRPr lang="zh-CN" altLang="en-US" sz="10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pic>
        <p:nvPicPr>
          <p:cNvPr id="10" name="图片 9" descr="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3778250" y="1517650"/>
            <a:ext cx="1959610" cy="1350645"/>
          </a:xfrm>
          <a:prstGeom prst="rect">
            <a:avLst/>
          </a:prstGeom>
        </p:spPr>
      </p:pic>
      <p:pic>
        <p:nvPicPr>
          <p:cNvPr id="11" name="图片 10" descr="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720850" y="1517650"/>
            <a:ext cx="2032000" cy="13550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0" advTm="0"/>
    </mc:Choice>
    <mc:Fallback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9" name="TextBox 53"/>
          <p:cNvSpPr txBox="1"/>
          <p:nvPr/>
        </p:nvSpPr>
        <p:spPr>
          <a:xfrm>
            <a:off x="1562444" y="4895297"/>
            <a:ext cx="138430" cy="64770"/>
          </a:xfrm>
          <a:prstGeom prst="rect">
            <a:avLst/>
          </a:prstGeom>
          <a:noFill/>
        </p:spPr>
        <p:txBody>
          <a:bodyPr wrap="none" lIns="50289" tIns="25145" rIns="50289" bIns="25145" rtlCol="0">
            <a:spAutoFit/>
          </a:bodyPr>
          <a:p>
            <a:r>
              <a:rPr lang="zh-CN" altLang="en-US" sz="100" dirty="0" smtClean="0"/>
              <a:t>延迟符</a:t>
            </a:r>
            <a:endParaRPr lang="zh-CN" altLang="en-US" sz="100" dirty="0"/>
          </a:p>
        </p:txBody>
      </p:sp>
      <p:grpSp>
        <p:nvGrpSpPr>
          <p:cNvPr id="2" name="组合 1"/>
          <p:cNvGrpSpPr/>
          <p:nvPr/>
        </p:nvGrpSpPr>
        <p:grpSpPr>
          <a:xfrm>
            <a:off x="425450" y="298450"/>
            <a:ext cx="3510280" cy="474345"/>
            <a:chOff x="670" y="470"/>
            <a:chExt cx="5528" cy="747"/>
          </a:xfrm>
        </p:grpSpPr>
        <p:sp>
          <p:nvSpPr>
            <p:cNvPr id="4" name="object 2"/>
            <p:cNvSpPr txBox="1"/>
            <p:nvPr/>
          </p:nvSpPr>
          <p:spPr>
            <a:xfrm>
              <a:off x="670" y="470"/>
              <a:ext cx="5528" cy="623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p>
              <a:pPr marL="12700">
                <a:lnSpc>
                  <a:spcPct val="100000"/>
                </a:lnSpc>
                <a:spcBef>
                  <a:spcPts val="105"/>
                </a:spcBef>
                <a:tabLst>
                  <a:tab pos="904875" algn="l"/>
                </a:tabLst>
              </a:pPr>
              <a:r>
                <a:rPr lang="zh-CN" altLang="en-US" sz="1200" b="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 Light" panose="020B0502040204020203" charset="-122"/>
                  <a:ea typeface="宋体" panose="02010600030101010101" pitchFamily="2" charset="-122"/>
                  <a:cs typeface="微软雅黑 Light" panose="020B0502040204020203" charset="-122"/>
                </a:rPr>
                <a:t>主题一</a:t>
              </a:r>
              <a:r>
                <a:rPr lang="en-US" altLang="zh-CN" sz="1200" b="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 Light" panose="020B0502040204020203" charset="-122"/>
                  <a:ea typeface="宋体" panose="02010600030101010101" pitchFamily="2" charset="-122"/>
                  <a:cs typeface="微软雅黑 Light" panose="020B0502040204020203" charset="-122"/>
                </a:rPr>
                <a:t>  </a:t>
              </a:r>
              <a:r>
                <a:rPr lang="zh-CN" altLang="en-US" sz="1200" b="0" spc="-5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 Light" panose="020B0502040204020203" charset="-122"/>
                  <a:ea typeface="宋体" panose="02010600030101010101" pitchFamily="2" charset="-122"/>
                  <a:cs typeface="微软雅黑 Light" panose="020B0502040204020203" charset="-122"/>
                </a:rPr>
                <a:t>餐饮服务基础知识与技能</a:t>
              </a:r>
              <a:endPara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endParaRPr>
            </a:p>
            <a:p>
              <a:pPr marL="12700">
                <a:lnSpc>
                  <a:spcPct val="100000"/>
                </a:lnSpc>
                <a:spcBef>
                  <a:spcPts val="105"/>
                </a:spcBef>
                <a:tabLst>
                  <a:tab pos="904875" algn="l"/>
                </a:tabLst>
              </a:pPr>
              <a:r>
                <a:rPr lang="en-US" altLang="zh-CN" sz="1200" b="0" spc="-50" dirty="0">
                  <a:solidFill>
                    <a:srgbClr val="3E3E3E"/>
                  </a:solidFill>
                  <a:latin typeface="微软雅黑 Light" panose="020B0502040204020203" charset="-122"/>
                  <a:ea typeface="宋体" panose="02010600030101010101" pitchFamily="2" charset="-122"/>
                  <a:cs typeface="微软雅黑 Light" panose="020B0502040204020203" charset="-122"/>
                </a:rPr>
                <a:t>       </a:t>
              </a:r>
              <a:endPara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endParaRP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997" y="811"/>
              <a:ext cx="2483" cy="406"/>
            </a:xfrm>
            <a:prstGeom prst="rect">
              <a:avLst/>
            </a:prstGeom>
            <a:gradFill>
              <a:gsLst>
                <a:gs pos="56000">
                  <a:srgbClr val="B5865E"/>
                </a:gs>
                <a:gs pos="0">
                  <a:schemeClr val="accent6">
                    <a:lumMod val="25000"/>
                    <a:lumOff val="75000"/>
                  </a:schemeClr>
                </a:gs>
                <a:gs pos="100000">
                  <a:schemeClr val="accent6">
                    <a:lumMod val="85000"/>
                  </a:schemeClr>
                </a:gs>
              </a:gsLst>
              <a:lin ang="5400000" scaled="1"/>
            </a:gradFill>
          </p:spPr>
          <p:txBody>
            <a:bodyPr wrap="square" rtlCol="0">
              <a:noAutofit/>
            </a:bodyPr>
            <a:p>
              <a:r>
                <a:rPr lang="en-US" altLang="zh-CN" sz="1200" b="0" spc="-50" dirty="0">
                  <a:solidFill>
                    <a:srgbClr val="3E3E3E"/>
                  </a:solidFill>
                  <a:latin typeface="微软雅黑 Light" panose="020B0502040204020203" charset="-122"/>
                  <a:ea typeface="宋体" panose="02010600030101010101" pitchFamily="2" charset="-122"/>
                  <a:cs typeface="微软雅黑 Light" panose="020B0502040204020203" charset="-122"/>
                  <a:sym typeface="+mn-ea"/>
                </a:rPr>
                <a:t> </a:t>
              </a:r>
              <a:r>
                <a:rPr lang="zh-CN" altLang="en-US" sz="1000" b="0" spc="-50" dirty="0">
                  <a:solidFill>
                    <a:schemeClr val="bg1"/>
                  </a:solidFill>
                  <a:latin typeface="微软雅黑 Light" panose="020B0502040204020203" charset="-122"/>
                  <a:ea typeface="宋体" panose="02010600030101010101" pitchFamily="2" charset="-122"/>
                  <a:cs typeface="微软雅黑 Light" panose="020B0502040204020203" charset="-122"/>
                  <a:sym typeface="+mn-ea"/>
                </a:rPr>
                <a:t>任务</a:t>
              </a:r>
              <a:r>
                <a:rPr lang="en-US" altLang="zh-CN" sz="1000" b="0" spc="-50" dirty="0">
                  <a:solidFill>
                    <a:schemeClr val="bg1"/>
                  </a:solidFill>
                  <a:latin typeface="微软雅黑 Light" panose="020B0502040204020203" charset="-122"/>
                  <a:ea typeface="宋体" panose="02010600030101010101" pitchFamily="2" charset="-122"/>
                  <a:cs typeface="微软雅黑 Light" panose="020B0502040204020203" charset="-122"/>
                  <a:sym typeface="+mn-ea"/>
                </a:rPr>
                <a:t>2</a:t>
              </a:r>
              <a:r>
                <a:rPr lang="en-US" altLang="zh-CN" sz="1000" b="0" spc="-50" dirty="0">
                  <a:solidFill>
                    <a:schemeClr val="bg1"/>
                  </a:solidFill>
                  <a:latin typeface="微软雅黑 Light" panose="020B0502040204020203" charset="-122"/>
                  <a:ea typeface="宋体" panose="02010600030101010101" pitchFamily="2" charset="-122"/>
                  <a:cs typeface="微软雅黑 Light" panose="020B0502040204020203" charset="-122"/>
                  <a:sym typeface="+mn-ea"/>
                </a:rPr>
                <a:t>  </a:t>
              </a:r>
              <a:r>
                <a:rPr lang="zh-CN" altLang="en-US" sz="1000" b="0" spc="-50" dirty="0">
                  <a:solidFill>
                    <a:schemeClr val="bg1"/>
                  </a:solidFill>
                  <a:latin typeface="微软雅黑 Light" panose="020B0502040204020203" charset="-122"/>
                  <a:ea typeface="宋体" panose="02010600030101010101" pitchFamily="2" charset="-122"/>
                  <a:cs typeface="微软雅黑 Light" panose="020B0502040204020203" charset="-122"/>
                  <a:sym typeface="+mn-ea"/>
                </a:rPr>
                <a:t>端托技能</a:t>
              </a:r>
              <a:endPara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1721485" y="3041650"/>
            <a:ext cx="4017010" cy="795682"/>
            <a:chOff x="5701" y="2270"/>
            <a:chExt cx="4949" cy="6191"/>
          </a:xfrm>
        </p:grpSpPr>
        <p:sp>
          <p:nvSpPr>
            <p:cNvPr id="6" name="文本框 5"/>
            <p:cNvSpPr txBox="1"/>
            <p:nvPr/>
          </p:nvSpPr>
          <p:spPr>
            <a:xfrm>
              <a:off x="5794" y="2616"/>
              <a:ext cx="4856" cy="54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marL="0" indent="254000" eaLnBrk="1" fontAlgn="auto" latinLnBrk="0" hangingPunct="1">
                <a:extLst>
                  <a:ext uri="{35155182-B16C-46BC-9424-99874614C6A1}">
                    <wpsdc:indentchars xmlns:wpsdc="http://www.wps.cn/officeDocument/2017/drawingmlCustomData" val="200" checksum="3013784323"/>
                  </a:ext>
                </a:extLst>
              </a:pPr>
              <a:r>
                <a:rPr lang="zh-CN" altLang="en-US" sz="100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根据物品的形状、体积和使用先后顺序合理安排装盘，以安全稳当和方便为宜。一般是重物、高物放在托盘里面，轻物、低物放在外面；先上桌的物品在上、在前；后上桌的物品在下、在后。要求将物品均衡分布，且重心靠近身体。</a:t>
              </a:r>
              <a:endParaRPr lang="zh-CN" altLang="en-US" sz="1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endParaRPr>
            </a:p>
          </p:txBody>
        </p:sp>
        <p:sp>
          <p:nvSpPr>
            <p:cNvPr id="9" name="圆角矩形 8"/>
            <p:cNvSpPr/>
            <p:nvPr/>
          </p:nvSpPr>
          <p:spPr>
            <a:xfrm>
              <a:off x="5701" y="2270"/>
              <a:ext cx="4949" cy="6191"/>
            </a:xfrm>
            <a:prstGeom prst="roundRect">
              <a:avLst/>
            </a:prstGeom>
            <a:noFill/>
            <a:ln w="12700" cmpd="sng">
              <a:solidFill>
                <a:srgbClr val="B5865E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</a:bodyPr>
            <a:p>
              <a:pPr algn="ctr"/>
              <a:endParaRPr lang="zh-CN" altLang="en-US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sp>
        <p:nvSpPr>
          <p:cNvPr id="7" name="圆角矩形 6"/>
          <p:cNvSpPr/>
          <p:nvPr>
            <p:custDataLst>
              <p:tags r:id="rId1"/>
            </p:custDataLst>
          </p:nvPr>
        </p:nvSpPr>
        <p:spPr>
          <a:xfrm>
            <a:off x="3345815" y="984250"/>
            <a:ext cx="768985" cy="383540"/>
          </a:xfrm>
          <a:prstGeom prst="roundRect">
            <a:avLst/>
          </a:prstGeom>
          <a:solidFill>
            <a:srgbClr val="EDCCB1"/>
          </a:solidFill>
        </p:spPr>
        <p:txBody>
          <a:bodyPr wrap="square" lIns="0" tIns="0" rIns="0" bIns="0" rtlCol="0" anchor="ctr" anchorCtr="0">
            <a:noAutofit/>
          </a:bodyPr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0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    </a:t>
            </a:r>
            <a:r>
              <a:rPr lang="zh-CN" altLang="en-US" sz="10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装盘</a:t>
            </a:r>
            <a:endParaRPr lang="zh-CN" altLang="en-US" sz="10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pic>
        <p:nvPicPr>
          <p:cNvPr id="8" name="图片 7" descr="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0850" y="1517650"/>
            <a:ext cx="1982470" cy="1343660"/>
          </a:xfrm>
          <a:prstGeom prst="rect">
            <a:avLst/>
          </a:prstGeom>
        </p:spPr>
      </p:pic>
      <p:pic>
        <p:nvPicPr>
          <p:cNvPr id="12" name="图片 11" descr="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3640" y="1517650"/>
            <a:ext cx="2014855" cy="13436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0" advTm="0"/>
    </mc:Choice>
    <mc:Fallback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9" name="TextBox 53"/>
          <p:cNvSpPr txBox="1"/>
          <p:nvPr/>
        </p:nvSpPr>
        <p:spPr>
          <a:xfrm>
            <a:off x="1562444" y="4895297"/>
            <a:ext cx="138430" cy="64770"/>
          </a:xfrm>
          <a:prstGeom prst="rect">
            <a:avLst/>
          </a:prstGeom>
          <a:noFill/>
        </p:spPr>
        <p:txBody>
          <a:bodyPr wrap="none" lIns="50289" tIns="25145" rIns="50289" bIns="25145" rtlCol="0">
            <a:spAutoFit/>
          </a:bodyPr>
          <a:p>
            <a:r>
              <a:rPr lang="zh-CN" altLang="en-US" sz="100" dirty="0" smtClean="0"/>
              <a:t>延迟符</a:t>
            </a:r>
            <a:endParaRPr lang="zh-CN" altLang="en-US" sz="100" dirty="0"/>
          </a:p>
        </p:txBody>
      </p:sp>
      <p:grpSp>
        <p:nvGrpSpPr>
          <p:cNvPr id="2" name="组合 1"/>
          <p:cNvGrpSpPr/>
          <p:nvPr/>
        </p:nvGrpSpPr>
        <p:grpSpPr>
          <a:xfrm>
            <a:off x="425450" y="298450"/>
            <a:ext cx="3510280" cy="474345"/>
            <a:chOff x="670" y="470"/>
            <a:chExt cx="5528" cy="747"/>
          </a:xfrm>
        </p:grpSpPr>
        <p:sp>
          <p:nvSpPr>
            <p:cNvPr id="4" name="object 2"/>
            <p:cNvSpPr txBox="1"/>
            <p:nvPr/>
          </p:nvSpPr>
          <p:spPr>
            <a:xfrm>
              <a:off x="670" y="470"/>
              <a:ext cx="5528" cy="623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p>
              <a:pPr marL="12700">
                <a:lnSpc>
                  <a:spcPct val="100000"/>
                </a:lnSpc>
                <a:spcBef>
                  <a:spcPts val="105"/>
                </a:spcBef>
                <a:tabLst>
                  <a:tab pos="904875" algn="l"/>
                </a:tabLst>
              </a:pPr>
              <a:r>
                <a:rPr lang="zh-CN" altLang="en-US" sz="1200" b="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 Light" panose="020B0502040204020203" charset="-122"/>
                  <a:ea typeface="宋体" panose="02010600030101010101" pitchFamily="2" charset="-122"/>
                  <a:cs typeface="微软雅黑 Light" panose="020B0502040204020203" charset="-122"/>
                </a:rPr>
                <a:t>主题一</a:t>
              </a:r>
              <a:r>
                <a:rPr lang="en-US" altLang="zh-CN" sz="1200" b="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 Light" panose="020B0502040204020203" charset="-122"/>
                  <a:ea typeface="宋体" panose="02010600030101010101" pitchFamily="2" charset="-122"/>
                  <a:cs typeface="微软雅黑 Light" panose="020B0502040204020203" charset="-122"/>
                </a:rPr>
                <a:t>  </a:t>
              </a:r>
              <a:r>
                <a:rPr lang="zh-CN" altLang="en-US" sz="1200" b="0" spc="-5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 Light" panose="020B0502040204020203" charset="-122"/>
                  <a:ea typeface="宋体" panose="02010600030101010101" pitchFamily="2" charset="-122"/>
                  <a:cs typeface="微软雅黑 Light" panose="020B0502040204020203" charset="-122"/>
                </a:rPr>
                <a:t>餐饮服务基础知识与技能</a:t>
              </a:r>
              <a:endPara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endParaRPr>
            </a:p>
            <a:p>
              <a:pPr marL="12700">
                <a:lnSpc>
                  <a:spcPct val="100000"/>
                </a:lnSpc>
                <a:spcBef>
                  <a:spcPts val="105"/>
                </a:spcBef>
                <a:tabLst>
                  <a:tab pos="904875" algn="l"/>
                </a:tabLst>
              </a:pPr>
              <a:r>
                <a:rPr lang="en-US" altLang="zh-CN" sz="1200" b="0" spc="-50" dirty="0">
                  <a:solidFill>
                    <a:srgbClr val="3E3E3E"/>
                  </a:solidFill>
                  <a:latin typeface="微软雅黑 Light" panose="020B0502040204020203" charset="-122"/>
                  <a:ea typeface="宋体" panose="02010600030101010101" pitchFamily="2" charset="-122"/>
                  <a:cs typeface="微软雅黑 Light" panose="020B0502040204020203" charset="-122"/>
                </a:rPr>
                <a:t>       </a:t>
              </a:r>
              <a:endPara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endParaRP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997" y="811"/>
              <a:ext cx="2483" cy="406"/>
            </a:xfrm>
            <a:prstGeom prst="rect">
              <a:avLst/>
            </a:prstGeom>
            <a:gradFill>
              <a:gsLst>
                <a:gs pos="56000">
                  <a:srgbClr val="B5865E"/>
                </a:gs>
                <a:gs pos="0">
                  <a:schemeClr val="accent6">
                    <a:lumMod val="25000"/>
                    <a:lumOff val="75000"/>
                  </a:schemeClr>
                </a:gs>
                <a:gs pos="100000">
                  <a:schemeClr val="accent6">
                    <a:lumMod val="85000"/>
                  </a:schemeClr>
                </a:gs>
              </a:gsLst>
              <a:lin ang="5400000" scaled="1"/>
            </a:gradFill>
          </p:spPr>
          <p:txBody>
            <a:bodyPr wrap="square" rtlCol="0">
              <a:noAutofit/>
            </a:bodyPr>
            <a:p>
              <a:r>
                <a:rPr lang="en-US" altLang="zh-CN" sz="1200" b="0" spc="-50" dirty="0">
                  <a:solidFill>
                    <a:srgbClr val="3E3E3E"/>
                  </a:solidFill>
                  <a:latin typeface="微软雅黑 Light" panose="020B0502040204020203" charset="-122"/>
                  <a:ea typeface="宋体" panose="02010600030101010101" pitchFamily="2" charset="-122"/>
                  <a:cs typeface="微软雅黑 Light" panose="020B0502040204020203" charset="-122"/>
                  <a:sym typeface="+mn-ea"/>
                </a:rPr>
                <a:t> </a:t>
              </a:r>
              <a:r>
                <a:rPr lang="zh-CN" altLang="en-US" sz="1000" b="0" spc="-50" dirty="0">
                  <a:solidFill>
                    <a:schemeClr val="bg1"/>
                  </a:solidFill>
                  <a:latin typeface="微软雅黑 Light" panose="020B0502040204020203" charset="-122"/>
                  <a:ea typeface="宋体" panose="02010600030101010101" pitchFamily="2" charset="-122"/>
                  <a:cs typeface="微软雅黑 Light" panose="020B0502040204020203" charset="-122"/>
                  <a:sym typeface="+mn-ea"/>
                </a:rPr>
                <a:t>任务</a:t>
              </a:r>
              <a:r>
                <a:rPr lang="en-US" altLang="zh-CN" sz="1000" b="0" spc="-50" dirty="0">
                  <a:solidFill>
                    <a:schemeClr val="bg1"/>
                  </a:solidFill>
                  <a:latin typeface="微软雅黑 Light" panose="020B0502040204020203" charset="-122"/>
                  <a:ea typeface="宋体" panose="02010600030101010101" pitchFamily="2" charset="-122"/>
                  <a:cs typeface="微软雅黑 Light" panose="020B0502040204020203" charset="-122"/>
                  <a:sym typeface="+mn-ea"/>
                </a:rPr>
                <a:t>2</a:t>
              </a:r>
              <a:r>
                <a:rPr lang="en-US" altLang="zh-CN" sz="1000" b="0" spc="-50" dirty="0">
                  <a:solidFill>
                    <a:schemeClr val="bg1"/>
                  </a:solidFill>
                  <a:latin typeface="微软雅黑 Light" panose="020B0502040204020203" charset="-122"/>
                  <a:ea typeface="宋体" panose="02010600030101010101" pitchFamily="2" charset="-122"/>
                  <a:cs typeface="微软雅黑 Light" panose="020B0502040204020203" charset="-122"/>
                  <a:sym typeface="+mn-ea"/>
                </a:rPr>
                <a:t>  </a:t>
              </a:r>
              <a:r>
                <a:rPr lang="zh-CN" altLang="en-US" sz="1000" b="0" spc="-50" dirty="0">
                  <a:solidFill>
                    <a:schemeClr val="bg1"/>
                  </a:solidFill>
                  <a:latin typeface="微软雅黑 Light" panose="020B0502040204020203" charset="-122"/>
                  <a:ea typeface="宋体" panose="02010600030101010101" pitchFamily="2" charset="-122"/>
                  <a:cs typeface="微软雅黑 Light" panose="020B0502040204020203" charset="-122"/>
                  <a:sym typeface="+mn-ea"/>
                </a:rPr>
                <a:t>端托技能</a:t>
              </a:r>
              <a:endPara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1721485" y="3041650"/>
            <a:ext cx="4017010" cy="795682"/>
            <a:chOff x="5701" y="2270"/>
            <a:chExt cx="4949" cy="6191"/>
          </a:xfrm>
        </p:grpSpPr>
        <p:sp>
          <p:nvSpPr>
            <p:cNvPr id="6" name="文本框 5"/>
            <p:cNvSpPr txBox="1"/>
            <p:nvPr/>
          </p:nvSpPr>
          <p:spPr>
            <a:xfrm>
              <a:off x="5794" y="2616"/>
              <a:ext cx="4856" cy="54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marL="0" indent="254000" eaLnBrk="1" fontAlgn="auto" latinLnBrk="0" hangingPunct="1">
                <a:extLst>
                  <a:ext uri="{35155182-B16C-46BC-9424-99874614C6A1}">
                    <wpsdc:indentchars xmlns:wpsdc="http://www.wps.cn/officeDocument/2017/drawingmlCustomData" val="200" checksum="3013784323"/>
                  </a:ext>
                </a:extLst>
              </a:pPr>
              <a:r>
                <a:rPr lang="zh-CN" altLang="en-US" sz="100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起盘时，应先将左脚或右脚向前迈一步、上身前倾向桌面 30°～ 45°，再将托盘用右手拉出 1/3，左手五指分开，掌心向上伸入盘下中央，待掌握好重心后，用右手协助将盘面托起，左手臂垂直平托略低于胸前。</a:t>
              </a:r>
              <a:endParaRPr lang="zh-CN" altLang="en-US" sz="1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endParaRPr>
            </a:p>
          </p:txBody>
        </p:sp>
        <p:sp>
          <p:nvSpPr>
            <p:cNvPr id="9" name="圆角矩形 8"/>
            <p:cNvSpPr/>
            <p:nvPr/>
          </p:nvSpPr>
          <p:spPr>
            <a:xfrm>
              <a:off x="5701" y="2270"/>
              <a:ext cx="4949" cy="6191"/>
            </a:xfrm>
            <a:prstGeom prst="roundRect">
              <a:avLst/>
            </a:prstGeom>
            <a:noFill/>
            <a:ln w="12700" cmpd="sng">
              <a:solidFill>
                <a:srgbClr val="B5865E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</a:bodyPr>
            <a:p>
              <a:pPr algn="ctr"/>
              <a:endParaRPr lang="zh-CN" altLang="en-US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sp>
        <p:nvSpPr>
          <p:cNvPr id="7" name="圆角矩形 6"/>
          <p:cNvSpPr/>
          <p:nvPr>
            <p:custDataLst>
              <p:tags r:id="rId1"/>
            </p:custDataLst>
          </p:nvPr>
        </p:nvSpPr>
        <p:spPr>
          <a:xfrm>
            <a:off x="3345815" y="984250"/>
            <a:ext cx="768985" cy="383540"/>
          </a:xfrm>
          <a:prstGeom prst="roundRect">
            <a:avLst/>
          </a:prstGeom>
          <a:solidFill>
            <a:srgbClr val="EDCCB1"/>
          </a:solidFill>
        </p:spPr>
        <p:txBody>
          <a:bodyPr wrap="square" lIns="0" tIns="0" rIns="0" bIns="0" rtlCol="0" anchor="ctr" anchorCtr="0">
            <a:noAutofit/>
          </a:bodyPr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0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    </a:t>
            </a:r>
            <a:r>
              <a:rPr lang="zh-CN" altLang="en-US" sz="10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起盘</a:t>
            </a:r>
            <a:endParaRPr lang="zh-CN" altLang="en-US" sz="10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pic>
        <p:nvPicPr>
          <p:cNvPr id="10" name="图片 9" descr="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2590" y="1517650"/>
            <a:ext cx="2012950" cy="1343025"/>
          </a:xfrm>
          <a:prstGeom prst="rect">
            <a:avLst/>
          </a:prstGeom>
        </p:spPr>
      </p:pic>
      <p:pic>
        <p:nvPicPr>
          <p:cNvPr id="11" name="图片 10" descr="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0150" y="1517650"/>
            <a:ext cx="2016760" cy="13455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0" advTm="0"/>
    </mc:Choice>
    <mc:Fallback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9" name="TextBox 53"/>
          <p:cNvSpPr txBox="1"/>
          <p:nvPr/>
        </p:nvSpPr>
        <p:spPr>
          <a:xfrm>
            <a:off x="1562444" y="4895297"/>
            <a:ext cx="138430" cy="64770"/>
          </a:xfrm>
          <a:prstGeom prst="rect">
            <a:avLst/>
          </a:prstGeom>
          <a:noFill/>
        </p:spPr>
        <p:txBody>
          <a:bodyPr wrap="none" lIns="50289" tIns="25145" rIns="50289" bIns="25145" rtlCol="0">
            <a:spAutoFit/>
          </a:bodyPr>
          <a:p>
            <a:r>
              <a:rPr lang="zh-CN" altLang="en-US" sz="100" dirty="0" smtClean="0"/>
              <a:t>延迟符</a:t>
            </a:r>
            <a:endParaRPr lang="zh-CN" altLang="en-US" sz="100" dirty="0"/>
          </a:p>
        </p:txBody>
      </p:sp>
      <p:grpSp>
        <p:nvGrpSpPr>
          <p:cNvPr id="2" name="组合 1"/>
          <p:cNvGrpSpPr/>
          <p:nvPr/>
        </p:nvGrpSpPr>
        <p:grpSpPr>
          <a:xfrm>
            <a:off x="425450" y="298450"/>
            <a:ext cx="3510280" cy="474345"/>
            <a:chOff x="670" y="470"/>
            <a:chExt cx="5528" cy="747"/>
          </a:xfrm>
        </p:grpSpPr>
        <p:sp>
          <p:nvSpPr>
            <p:cNvPr id="4" name="object 2"/>
            <p:cNvSpPr txBox="1"/>
            <p:nvPr/>
          </p:nvSpPr>
          <p:spPr>
            <a:xfrm>
              <a:off x="670" y="470"/>
              <a:ext cx="5528" cy="623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p>
              <a:pPr marL="12700">
                <a:lnSpc>
                  <a:spcPct val="100000"/>
                </a:lnSpc>
                <a:spcBef>
                  <a:spcPts val="105"/>
                </a:spcBef>
                <a:tabLst>
                  <a:tab pos="904875" algn="l"/>
                </a:tabLst>
              </a:pPr>
              <a:r>
                <a:rPr lang="zh-CN" altLang="en-US" sz="1200" b="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 Light" panose="020B0502040204020203" charset="-122"/>
                  <a:ea typeface="宋体" panose="02010600030101010101" pitchFamily="2" charset="-122"/>
                  <a:cs typeface="微软雅黑 Light" panose="020B0502040204020203" charset="-122"/>
                </a:rPr>
                <a:t>主题一</a:t>
              </a:r>
              <a:r>
                <a:rPr lang="en-US" altLang="zh-CN" sz="1200" b="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 Light" panose="020B0502040204020203" charset="-122"/>
                  <a:ea typeface="宋体" panose="02010600030101010101" pitchFamily="2" charset="-122"/>
                  <a:cs typeface="微软雅黑 Light" panose="020B0502040204020203" charset="-122"/>
                </a:rPr>
                <a:t>  </a:t>
              </a:r>
              <a:r>
                <a:rPr lang="zh-CN" altLang="en-US" sz="1200" b="0" spc="-5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 Light" panose="020B0502040204020203" charset="-122"/>
                  <a:ea typeface="宋体" panose="02010600030101010101" pitchFamily="2" charset="-122"/>
                  <a:cs typeface="微软雅黑 Light" panose="020B0502040204020203" charset="-122"/>
                </a:rPr>
                <a:t>餐饮服务基础知识与技能</a:t>
              </a:r>
              <a:endPara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endParaRPr>
            </a:p>
            <a:p>
              <a:pPr marL="12700">
                <a:lnSpc>
                  <a:spcPct val="100000"/>
                </a:lnSpc>
                <a:spcBef>
                  <a:spcPts val="105"/>
                </a:spcBef>
                <a:tabLst>
                  <a:tab pos="904875" algn="l"/>
                </a:tabLst>
              </a:pPr>
              <a:r>
                <a:rPr lang="en-US" altLang="zh-CN" sz="1200" b="0" spc="-50" dirty="0">
                  <a:solidFill>
                    <a:srgbClr val="3E3E3E"/>
                  </a:solidFill>
                  <a:latin typeface="微软雅黑 Light" panose="020B0502040204020203" charset="-122"/>
                  <a:ea typeface="宋体" panose="02010600030101010101" pitchFamily="2" charset="-122"/>
                  <a:cs typeface="微软雅黑 Light" panose="020B0502040204020203" charset="-122"/>
                </a:rPr>
                <a:t>       </a:t>
              </a:r>
              <a:endPara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endParaRP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997" y="811"/>
              <a:ext cx="2483" cy="406"/>
            </a:xfrm>
            <a:prstGeom prst="rect">
              <a:avLst/>
            </a:prstGeom>
            <a:gradFill>
              <a:gsLst>
                <a:gs pos="56000">
                  <a:srgbClr val="B5865E"/>
                </a:gs>
                <a:gs pos="0">
                  <a:schemeClr val="accent6">
                    <a:lumMod val="25000"/>
                    <a:lumOff val="75000"/>
                  </a:schemeClr>
                </a:gs>
                <a:gs pos="100000">
                  <a:schemeClr val="accent6">
                    <a:lumMod val="85000"/>
                  </a:schemeClr>
                </a:gs>
              </a:gsLst>
              <a:lin ang="5400000" scaled="1"/>
            </a:gradFill>
          </p:spPr>
          <p:txBody>
            <a:bodyPr wrap="square" rtlCol="0">
              <a:noAutofit/>
            </a:bodyPr>
            <a:p>
              <a:r>
                <a:rPr lang="en-US" altLang="zh-CN" sz="1200" b="0" spc="-50" dirty="0">
                  <a:solidFill>
                    <a:srgbClr val="3E3E3E"/>
                  </a:solidFill>
                  <a:latin typeface="微软雅黑 Light" panose="020B0502040204020203" charset="-122"/>
                  <a:ea typeface="宋体" panose="02010600030101010101" pitchFamily="2" charset="-122"/>
                  <a:cs typeface="微软雅黑 Light" panose="020B0502040204020203" charset="-122"/>
                  <a:sym typeface="+mn-ea"/>
                </a:rPr>
                <a:t> </a:t>
              </a:r>
              <a:r>
                <a:rPr lang="zh-CN" altLang="en-US" sz="1000" b="0" spc="-50" dirty="0">
                  <a:solidFill>
                    <a:schemeClr val="bg1"/>
                  </a:solidFill>
                  <a:latin typeface="微软雅黑 Light" panose="020B0502040204020203" charset="-122"/>
                  <a:ea typeface="宋体" panose="02010600030101010101" pitchFamily="2" charset="-122"/>
                  <a:cs typeface="微软雅黑 Light" panose="020B0502040204020203" charset="-122"/>
                  <a:sym typeface="+mn-ea"/>
                </a:rPr>
                <a:t>任务</a:t>
              </a:r>
              <a:r>
                <a:rPr lang="en-US" altLang="zh-CN" sz="1000" b="0" spc="-50" dirty="0">
                  <a:solidFill>
                    <a:schemeClr val="bg1"/>
                  </a:solidFill>
                  <a:latin typeface="微软雅黑 Light" panose="020B0502040204020203" charset="-122"/>
                  <a:ea typeface="宋体" panose="02010600030101010101" pitchFamily="2" charset="-122"/>
                  <a:cs typeface="微软雅黑 Light" panose="020B0502040204020203" charset="-122"/>
                  <a:sym typeface="+mn-ea"/>
                </a:rPr>
                <a:t>2</a:t>
              </a:r>
              <a:r>
                <a:rPr lang="en-US" altLang="zh-CN" sz="1000" b="0" spc="-50" dirty="0">
                  <a:solidFill>
                    <a:schemeClr val="bg1"/>
                  </a:solidFill>
                  <a:latin typeface="微软雅黑 Light" panose="020B0502040204020203" charset="-122"/>
                  <a:ea typeface="宋体" panose="02010600030101010101" pitchFamily="2" charset="-122"/>
                  <a:cs typeface="微软雅黑 Light" panose="020B0502040204020203" charset="-122"/>
                  <a:sym typeface="+mn-ea"/>
                </a:rPr>
                <a:t>  </a:t>
              </a:r>
              <a:r>
                <a:rPr lang="zh-CN" altLang="en-US" sz="1000" b="0" spc="-50" dirty="0">
                  <a:solidFill>
                    <a:schemeClr val="bg1"/>
                  </a:solidFill>
                  <a:latin typeface="微软雅黑 Light" panose="020B0502040204020203" charset="-122"/>
                  <a:ea typeface="宋体" panose="02010600030101010101" pitchFamily="2" charset="-122"/>
                  <a:cs typeface="微软雅黑 Light" panose="020B0502040204020203" charset="-122"/>
                  <a:sym typeface="+mn-ea"/>
                </a:rPr>
                <a:t>端托技能</a:t>
              </a:r>
              <a:endPara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1720556" y="3194685"/>
            <a:ext cx="4017010" cy="795682"/>
            <a:chOff x="5419" y="2270"/>
            <a:chExt cx="4949" cy="6191"/>
          </a:xfrm>
        </p:grpSpPr>
        <p:sp>
          <p:nvSpPr>
            <p:cNvPr id="6" name="文本框 5"/>
            <p:cNvSpPr txBox="1"/>
            <p:nvPr/>
          </p:nvSpPr>
          <p:spPr>
            <a:xfrm>
              <a:off x="5512" y="2620"/>
              <a:ext cx="4856" cy="54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marL="0" indent="254000" eaLnBrk="1" fontAlgn="auto" latinLnBrk="0" hangingPunct="1">
                <a:extLst>
                  <a:ext uri="{35155182-B16C-46BC-9424-99874614C6A1}">
                    <wpsdc:indentchars xmlns:wpsdc="http://www.wps.cn/officeDocument/2017/drawingmlCustomData" val="200" checksum="3013784323"/>
                  </a:ext>
                </a:extLst>
              </a:pPr>
              <a:r>
                <a:rPr lang="zh-CN" altLang="en-US" sz="100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行走时，要做到头正肩平、上身挺直、两眼平视，前方托盘不贴腹、不撑腰。随着步行的节奏，托盘可在身前自由摆动、但幅度不宜过大。应保持酒水、汤汁不外溢，使端托的姿势美观大方且轻松自如。</a:t>
              </a:r>
              <a:endParaRPr lang="zh-CN" altLang="en-US" sz="1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endParaRPr>
            </a:p>
          </p:txBody>
        </p:sp>
        <p:sp>
          <p:nvSpPr>
            <p:cNvPr id="9" name="圆角矩形 8"/>
            <p:cNvSpPr/>
            <p:nvPr/>
          </p:nvSpPr>
          <p:spPr>
            <a:xfrm>
              <a:off x="5419" y="2270"/>
              <a:ext cx="4949" cy="6191"/>
            </a:xfrm>
            <a:prstGeom prst="roundRect">
              <a:avLst/>
            </a:prstGeom>
            <a:noFill/>
            <a:ln w="12700" cmpd="sng">
              <a:solidFill>
                <a:srgbClr val="B5865E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</a:bodyPr>
            <a:p>
              <a:pPr algn="ctr"/>
              <a:endParaRPr lang="zh-CN" altLang="en-US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sp>
        <p:nvSpPr>
          <p:cNvPr id="7" name="圆角矩形 6"/>
          <p:cNvSpPr/>
          <p:nvPr>
            <p:custDataLst>
              <p:tags r:id="rId1"/>
            </p:custDataLst>
          </p:nvPr>
        </p:nvSpPr>
        <p:spPr>
          <a:xfrm>
            <a:off x="3321050" y="679450"/>
            <a:ext cx="768985" cy="383540"/>
          </a:xfrm>
          <a:prstGeom prst="roundRect">
            <a:avLst/>
          </a:prstGeom>
          <a:solidFill>
            <a:srgbClr val="EDCCB1"/>
          </a:solidFill>
        </p:spPr>
        <p:txBody>
          <a:bodyPr wrap="square" lIns="0" tIns="0" rIns="0" bIns="0" rtlCol="0" anchor="ctr" anchorCtr="0">
            <a:noAutofit/>
          </a:bodyPr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0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    </a:t>
            </a:r>
            <a:r>
              <a:rPr lang="zh-CN" altLang="en-US" sz="10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行走</a:t>
            </a:r>
            <a:endParaRPr lang="zh-CN" altLang="en-US" sz="10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pic>
        <p:nvPicPr>
          <p:cNvPr id="8" name="图片 7" descr="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6650" y="1136650"/>
            <a:ext cx="1322705" cy="1984375"/>
          </a:xfrm>
          <a:prstGeom prst="rect">
            <a:avLst/>
          </a:prstGeom>
        </p:spPr>
      </p:pic>
      <p:pic>
        <p:nvPicPr>
          <p:cNvPr id="12" name="图片 11" descr="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8250" y="1119505"/>
            <a:ext cx="1333500" cy="20008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0" advTm="0"/>
    </mc:Choice>
    <mc:Fallback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9" name="TextBox 53"/>
          <p:cNvSpPr txBox="1"/>
          <p:nvPr/>
        </p:nvSpPr>
        <p:spPr>
          <a:xfrm>
            <a:off x="1562444" y="4895297"/>
            <a:ext cx="138430" cy="64770"/>
          </a:xfrm>
          <a:prstGeom prst="rect">
            <a:avLst/>
          </a:prstGeom>
          <a:noFill/>
        </p:spPr>
        <p:txBody>
          <a:bodyPr wrap="none" lIns="50289" tIns="25145" rIns="50289" bIns="25145" rtlCol="0">
            <a:spAutoFit/>
          </a:bodyPr>
          <a:p>
            <a:r>
              <a:rPr lang="zh-CN" altLang="en-US" sz="100" dirty="0" smtClean="0"/>
              <a:t>延迟符</a:t>
            </a:r>
            <a:endParaRPr lang="zh-CN" altLang="en-US" sz="100" dirty="0"/>
          </a:p>
        </p:txBody>
      </p:sp>
      <p:grpSp>
        <p:nvGrpSpPr>
          <p:cNvPr id="2" name="组合 1"/>
          <p:cNvGrpSpPr/>
          <p:nvPr/>
        </p:nvGrpSpPr>
        <p:grpSpPr>
          <a:xfrm>
            <a:off x="425450" y="298450"/>
            <a:ext cx="3510280" cy="474345"/>
            <a:chOff x="670" y="470"/>
            <a:chExt cx="5528" cy="747"/>
          </a:xfrm>
        </p:grpSpPr>
        <p:sp>
          <p:nvSpPr>
            <p:cNvPr id="4" name="object 2"/>
            <p:cNvSpPr txBox="1"/>
            <p:nvPr/>
          </p:nvSpPr>
          <p:spPr>
            <a:xfrm>
              <a:off x="670" y="470"/>
              <a:ext cx="5528" cy="623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p>
              <a:pPr marL="12700">
                <a:lnSpc>
                  <a:spcPct val="100000"/>
                </a:lnSpc>
                <a:spcBef>
                  <a:spcPts val="105"/>
                </a:spcBef>
                <a:tabLst>
                  <a:tab pos="904875" algn="l"/>
                </a:tabLst>
              </a:pPr>
              <a:r>
                <a:rPr lang="zh-CN" altLang="en-US" sz="1200" b="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 Light" panose="020B0502040204020203" charset="-122"/>
                  <a:ea typeface="宋体" panose="02010600030101010101" pitchFamily="2" charset="-122"/>
                  <a:cs typeface="微软雅黑 Light" panose="020B0502040204020203" charset="-122"/>
                </a:rPr>
                <a:t>主题一</a:t>
              </a:r>
              <a:r>
                <a:rPr lang="en-US" altLang="zh-CN" sz="1200" b="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 Light" panose="020B0502040204020203" charset="-122"/>
                  <a:ea typeface="宋体" panose="02010600030101010101" pitchFamily="2" charset="-122"/>
                  <a:cs typeface="微软雅黑 Light" panose="020B0502040204020203" charset="-122"/>
                </a:rPr>
                <a:t>  </a:t>
              </a:r>
              <a:r>
                <a:rPr lang="zh-CN" altLang="en-US" sz="1200" b="0" spc="-5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 Light" panose="020B0502040204020203" charset="-122"/>
                  <a:ea typeface="宋体" panose="02010600030101010101" pitchFamily="2" charset="-122"/>
                  <a:cs typeface="微软雅黑 Light" panose="020B0502040204020203" charset="-122"/>
                </a:rPr>
                <a:t>餐饮服务基础知识与技能</a:t>
              </a:r>
              <a:endPara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endParaRPr>
            </a:p>
            <a:p>
              <a:pPr marL="12700">
                <a:lnSpc>
                  <a:spcPct val="100000"/>
                </a:lnSpc>
                <a:spcBef>
                  <a:spcPts val="105"/>
                </a:spcBef>
                <a:tabLst>
                  <a:tab pos="904875" algn="l"/>
                </a:tabLst>
              </a:pPr>
              <a:r>
                <a:rPr lang="en-US" altLang="zh-CN" sz="1200" b="0" spc="-50" dirty="0">
                  <a:solidFill>
                    <a:srgbClr val="3E3E3E"/>
                  </a:solidFill>
                  <a:latin typeface="微软雅黑 Light" panose="020B0502040204020203" charset="-122"/>
                  <a:ea typeface="宋体" panose="02010600030101010101" pitchFamily="2" charset="-122"/>
                  <a:cs typeface="微软雅黑 Light" panose="020B0502040204020203" charset="-122"/>
                </a:rPr>
                <a:t>       </a:t>
              </a:r>
              <a:endPara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endParaRP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997" y="811"/>
              <a:ext cx="2483" cy="406"/>
            </a:xfrm>
            <a:prstGeom prst="rect">
              <a:avLst/>
            </a:prstGeom>
            <a:gradFill>
              <a:gsLst>
                <a:gs pos="56000">
                  <a:srgbClr val="B5865E"/>
                </a:gs>
                <a:gs pos="0">
                  <a:schemeClr val="accent6">
                    <a:lumMod val="25000"/>
                    <a:lumOff val="75000"/>
                  </a:schemeClr>
                </a:gs>
                <a:gs pos="100000">
                  <a:schemeClr val="accent6">
                    <a:lumMod val="85000"/>
                  </a:schemeClr>
                </a:gs>
              </a:gsLst>
              <a:lin ang="5400000" scaled="1"/>
            </a:gradFill>
          </p:spPr>
          <p:txBody>
            <a:bodyPr wrap="square" rtlCol="0">
              <a:noAutofit/>
            </a:bodyPr>
            <a:p>
              <a:r>
                <a:rPr lang="en-US" altLang="zh-CN" sz="1200" b="0" spc="-50" dirty="0">
                  <a:solidFill>
                    <a:srgbClr val="3E3E3E"/>
                  </a:solidFill>
                  <a:latin typeface="微软雅黑 Light" panose="020B0502040204020203" charset="-122"/>
                  <a:ea typeface="宋体" panose="02010600030101010101" pitchFamily="2" charset="-122"/>
                  <a:cs typeface="微软雅黑 Light" panose="020B0502040204020203" charset="-122"/>
                  <a:sym typeface="+mn-ea"/>
                </a:rPr>
                <a:t> </a:t>
              </a:r>
              <a:r>
                <a:rPr lang="zh-CN" altLang="en-US" sz="1000" b="0" spc="-50" dirty="0">
                  <a:solidFill>
                    <a:schemeClr val="bg1"/>
                  </a:solidFill>
                  <a:latin typeface="微软雅黑 Light" panose="020B0502040204020203" charset="-122"/>
                  <a:ea typeface="宋体" panose="02010600030101010101" pitchFamily="2" charset="-122"/>
                  <a:cs typeface="微软雅黑 Light" panose="020B0502040204020203" charset="-122"/>
                  <a:sym typeface="+mn-ea"/>
                </a:rPr>
                <a:t>任务</a:t>
              </a:r>
              <a:r>
                <a:rPr lang="en-US" altLang="zh-CN" sz="1000" b="0" spc="-50" dirty="0">
                  <a:solidFill>
                    <a:schemeClr val="bg1"/>
                  </a:solidFill>
                  <a:latin typeface="微软雅黑 Light" panose="020B0502040204020203" charset="-122"/>
                  <a:ea typeface="宋体" panose="02010600030101010101" pitchFamily="2" charset="-122"/>
                  <a:cs typeface="微软雅黑 Light" panose="020B0502040204020203" charset="-122"/>
                  <a:sym typeface="+mn-ea"/>
                </a:rPr>
                <a:t>2</a:t>
              </a:r>
              <a:r>
                <a:rPr lang="en-US" altLang="zh-CN" sz="1000" b="0" spc="-50" dirty="0">
                  <a:solidFill>
                    <a:schemeClr val="bg1"/>
                  </a:solidFill>
                  <a:latin typeface="微软雅黑 Light" panose="020B0502040204020203" charset="-122"/>
                  <a:ea typeface="宋体" panose="02010600030101010101" pitchFamily="2" charset="-122"/>
                  <a:cs typeface="微软雅黑 Light" panose="020B0502040204020203" charset="-122"/>
                  <a:sym typeface="+mn-ea"/>
                </a:rPr>
                <a:t>  </a:t>
              </a:r>
              <a:r>
                <a:rPr lang="zh-CN" altLang="en-US" sz="1000" b="0" spc="-50" dirty="0">
                  <a:solidFill>
                    <a:schemeClr val="bg1"/>
                  </a:solidFill>
                  <a:latin typeface="微软雅黑 Light" panose="020B0502040204020203" charset="-122"/>
                  <a:ea typeface="宋体" panose="02010600030101010101" pitchFamily="2" charset="-122"/>
                  <a:cs typeface="微软雅黑 Light" panose="020B0502040204020203" charset="-122"/>
                  <a:sym typeface="+mn-ea"/>
                </a:rPr>
                <a:t>端托技能</a:t>
              </a:r>
              <a:endPara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1720850" y="3270250"/>
            <a:ext cx="4017010" cy="647065"/>
            <a:chOff x="5419" y="2270"/>
            <a:chExt cx="4949" cy="6191"/>
          </a:xfrm>
        </p:grpSpPr>
        <p:sp>
          <p:nvSpPr>
            <p:cNvPr id="6" name="文本框 5"/>
            <p:cNvSpPr txBox="1"/>
            <p:nvPr/>
          </p:nvSpPr>
          <p:spPr>
            <a:xfrm>
              <a:off x="5512" y="2620"/>
              <a:ext cx="4856" cy="52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marL="0" indent="254000" eaLnBrk="1" fontAlgn="auto" latinLnBrk="0" hangingPunct="1">
                <a:extLst>
                  <a:ext uri="{35155182-B16C-46BC-9424-99874614C6A1}">
                    <wpsdc:indentchars xmlns:wpsdc="http://www.wps.cn/officeDocument/2017/drawingmlCustomData" val="200" checksum="3013784323"/>
                  </a:ext>
                </a:extLst>
              </a:pPr>
              <a:r>
                <a:rPr lang="zh-CN" altLang="en-US" sz="100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到达目的地后，屈膝直腰，把托盘平稳地放在工作台上，再安全取出物品。用轻托方式给客人斟酒时，要随时调节托盘重心，勿使托盘翻倒。</a:t>
              </a:r>
              <a:endParaRPr lang="zh-CN" altLang="en-US" sz="1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endParaRPr>
            </a:p>
          </p:txBody>
        </p:sp>
        <p:sp>
          <p:nvSpPr>
            <p:cNvPr id="9" name="圆角矩形 8"/>
            <p:cNvSpPr/>
            <p:nvPr/>
          </p:nvSpPr>
          <p:spPr>
            <a:xfrm>
              <a:off x="5419" y="2270"/>
              <a:ext cx="4949" cy="6191"/>
            </a:xfrm>
            <a:prstGeom prst="roundRect">
              <a:avLst/>
            </a:prstGeom>
            <a:noFill/>
            <a:ln w="12700" cmpd="sng">
              <a:solidFill>
                <a:srgbClr val="B5865E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</a:bodyPr>
            <a:p>
              <a:pPr algn="ctr"/>
              <a:endParaRPr lang="zh-CN" altLang="en-US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sp>
        <p:nvSpPr>
          <p:cNvPr id="7" name="圆角矩形 6"/>
          <p:cNvSpPr/>
          <p:nvPr>
            <p:custDataLst>
              <p:tags r:id="rId1"/>
            </p:custDataLst>
          </p:nvPr>
        </p:nvSpPr>
        <p:spPr>
          <a:xfrm>
            <a:off x="3321050" y="831850"/>
            <a:ext cx="768985" cy="383540"/>
          </a:xfrm>
          <a:prstGeom prst="roundRect">
            <a:avLst/>
          </a:prstGeom>
          <a:solidFill>
            <a:srgbClr val="EDCCB1"/>
          </a:solidFill>
        </p:spPr>
        <p:txBody>
          <a:bodyPr wrap="square" lIns="0" tIns="0" rIns="0" bIns="0" rtlCol="0" anchor="ctr" anchorCtr="0">
            <a:noAutofit/>
          </a:bodyPr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0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    </a:t>
            </a:r>
            <a:r>
              <a:rPr lang="zh-CN" altLang="en-US" sz="10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卸盘</a:t>
            </a:r>
            <a:endParaRPr lang="zh-CN" altLang="en-US" sz="10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pic>
        <p:nvPicPr>
          <p:cNvPr id="10" name="图片 9" descr="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3630" y="1345565"/>
            <a:ext cx="2663190" cy="1776095"/>
          </a:xfrm>
          <a:prstGeom prst="round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0" advTm="0"/>
    </mc:Choice>
    <mc:Fallback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7"/>
          <p:cNvSpPr>
            <a:spLocks noChangeArrowheads="1"/>
          </p:cNvSpPr>
          <p:nvPr/>
        </p:nvSpPr>
        <p:spPr bwMode="auto">
          <a:xfrm>
            <a:off x="1949450" y="1670050"/>
            <a:ext cx="4425950" cy="1383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indent="0" eaLnBrk="1" hangingPunct="1">
              <a:lnSpc>
                <a:spcPct val="120000"/>
              </a:lnSpc>
            </a:pPr>
            <a:r>
              <a:rPr lang="zh-CN" altLang="en-US" sz="1000" dirty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  <a:sym typeface="微软雅黑" panose="020B0503020204020204" charset="-122"/>
              </a:rPr>
              <a:t>（一）物品准备</a:t>
            </a:r>
            <a:endParaRPr lang="zh-CN" altLang="en-US" sz="1000" dirty="0">
              <a:solidFill>
                <a:schemeClr val="tx1"/>
              </a:solidFill>
              <a:latin typeface="宋体" panose="02010600030101010101" pitchFamily="2" charset="-122"/>
              <a:cs typeface="宋体" panose="02010600030101010101" pitchFamily="2" charset="-122"/>
              <a:sym typeface="微软雅黑" panose="020B0503020204020204" charset="-122"/>
            </a:endParaRPr>
          </a:p>
          <a:p>
            <a:pPr marL="0" indent="0" eaLnBrk="1" hangingPunct="1">
              <a:lnSpc>
                <a:spcPct val="120000"/>
              </a:lnSpc>
            </a:pPr>
            <a:r>
              <a:rPr lang="zh-CN" altLang="en-US" sz="1000" dirty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  <a:sym typeface="微软雅黑" panose="020B0503020204020204" charset="-122"/>
              </a:rPr>
              <a:t>每人</a:t>
            </a:r>
            <a:r>
              <a:rPr lang="en-US" altLang="zh-CN" sz="1000" dirty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  <a:sym typeface="微软雅黑" panose="020B0503020204020204" charset="-122"/>
              </a:rPr>
              <a:t>1</a:t>
            </a:r>
            <a:r>
              <a:rPr lang="zh-CN" altLang="en-US" sz="1000" dirty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  <a:sym typeface="微软雅黑" panose="020B0503020204020204" charset="-122"/>
              </a:rPr>
              <a:t>个圆形塑胶托盘（</a:t>
            </a:r>
            <a:r>
              <a:rPr lang="en-US" altLang="zh-CN" sz="1000" dirty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  <a:sym typeface="微软雅黑" panose="020B0503020204020204" charset="-122"/>
              </a:rPr>
              <a:t>35cm</a:t>
            </a:r>
            <a:r>
              <a:rPr lang="zh-CN" altLang="en-US" sz="1000" dirty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  <a:sym typeface="微软雅黑" panose="020B0503020204020204" charset="-122"/>
              </a:rPr>
              <a:t>）、装满水的啤酒瓶</a:t>
            </a:r>
            <a:r>
              <a:rPr lang="zh-CN" altLang="en-US" sz="1000" dirty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  <a:sym typeface="微软雅黑" panose="020B0503020204020204" charset="-122"/>
              </a:rPr>
              <a:t>1瓶</a:t>
            </a:r>
            <a:r>
              <a:rPr lang="zh-CN" altLang="en-US" sz="1000" dirty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  <a:sym typeface="微软雅黑" panose="020B0503020204020204" charset="-122"/>
              </a:rPr>
              <a:t>、白酒瓶</a:t>
            </a:r>
            <a:r>
              <a:rPr lang="zh-CN" altLang="en-US" sz="1000" dirty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  <a:sym typeface="微软雅黑" panose="020B0503020204020204" charset="-122"/>
              </a:rPr>
              <a:t>1瓶</a:t>
            </a:r>
            <a:r>
              <a:rPr lang="zh-CN" altLang="en-US" sz="1000" dirty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  <a:sym typeface="微软雅黑" panose="020B0503020204020204" charset="-122"/>
              </a:rPr>
              <a:t>、葡萄酒瓶</a:t>
            </a:r>
            <a:r>
              <a:rPr lang="zh-CN" altLang="en-US" sz="1000" dirty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  <a:sym typeface="微软雅黑" panose="020B0503020204020204" charset="-122"/>
              </a:rPr>
              <a:t>1瓶</a:t>
            </a:r>
            <a:r>
              <a:rPr lang="zh-CN" altLang="en-US" sz="1000" dirty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  <a:sym typeface="微软雅黑" panose="020B0503020204020204" charset="-122"/>
              </a:rPr>
              <a:t>。</a:t>
            </a:r>
            <a:endParaRPr lang="zh-CN" altLang="en-US" sz="1000" dirty="0">
              <a:solidFill>
                <a:schemeClr val="tx1"/>
              </a:solidFill>
              <a:latin typeface="宋体" panose="02010600030101010101" pitchFamily="2" charset="-122"/>
              <a:cs typeface="宋体" panose="02010600030101010101" pitchFamily="2" charset="-122"/>
              <a:sym typeface="微软雅黑" panose="020B0503020204020204" charset="-122"/>
            </a:endParaRPr>
          </a:p>
          <a:p>
            <a:pPr marL="0" indent="0" eaLnBrk="1" hangingPunct="1">
              <a:lnSpc>
                <a:spcPct val="120000"/>
              </a:lnSpc>
            </a:pPr>
            <a:r>
              <a:rPr lang="zh-CN" altLang="en-US" sz="1000" dirty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  <a:sym typeface="微软雅黑" panose="020B0503020204020204" charset="-122"/>
              </a:rPr>
              <a:t>（二）场地准备</a:t>
            </a:r>
            <a:endParaRPr lang="zh-CN" altLang="en-US" sz="1000" dirty="0">
              <a:solidFill>
                <a:schemeClr val="tx1"/>
              </a:solidFill>
              <a:latin typeface="宋体" panose="02010600030101010101" pitchFamily="2" charset="-122"/>
              <a:cs typeface="宋体" panose="02010600030101010101" pitchFamily="2" charset="-122"/>
              <a:sym typeface="微软雅黑" panose="020B0503020204020204" charset="-122"/>
            </a:endParaRPr>
          </a:p>
          <a:p>
            <a:pPr marL="0" indent="0" eaLnBrk="1" hangingPunct="1">
              <a:lnSpc>
                <a:spcPct val="120000"/>
              </a:lnSpc>
            </a:pPr>
            <a:r>
              <a:rPr lang="zh-CN" altLang="en-US" sz="1000" dirty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  <a:sym typeface="微软雅黑" panose="020B0503020204020204" charset="-122"/>
              </a:rPr>
              <a:t>餐饮实训室或无干扰条件的室外空地。</a:t>
            </a:r>
            <a:endParaRPr lang="zh-CN" altLang="en-US" sz="1000" dirty="0">
              <a:solidFill>
                <a:schemeClr val="tx1"/>
              </a:solidFill>
              <a:latin typeface="宋体" panose="02010600030101010101" pitchFamily="2" charset="-122"/>
              <a:cs typeface="宋体" panose="02010600030101010101" pitchFamily="2" charset="-122"/>
              <a:sym typeface="微软雅黑" panose="020B0503020204020204" charset="-122"/>
            </a:endParaRPr>
          </a:p>
          <a:p>
            <a:pPr marL="0" indent="0" eaLnBrk="1" hangingPunct="1">
              <a:lnSpc>
                <a:spcPct val="120000"/>
              </a:lnSpc>
            </a:pPr>
            <a:r>
              <a:rPr lang="zh-CN" altLang="en-US" sz="1000" dirty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  <a:sym typeface="微软雅黑" panose="020B0503020204020204" charset="-122"/>
              </a:rPr>
              <a:t>（三）分组安排</a:t>
            </a:r>
            <a:endParaRPr lang="zh-CN" altLang="en-US" sz="1000" dirty="0">
              <a:solidFill>
                <a:schemeClr val="tx1"/>
              </a:solidFill>
              <a:latin typeface="宋体" panose="02010600030101010101" pitchFamily="2" charset="-122"/>
              <a:cs typeface="宋体" panose="02010600030101010101" pitchFamily="2" charset="-122"/>
              <a:sym typeface="微软雅黑" panose="020B0503020204020204" charset="-122"/>
            </a:endParaRPr>
          </a:p>
          <a:p>
            <a:pPr marL="0" indent="0" eaLnBrk="1" hangingPunct="1">
              <a:lnSpc>
                <a:spcPct val="120000"/>
              </a:lnSpc>
            </a:pPr>
            <a:r>
              <a:rPr lang="zh-CN" altLang="en-US" sz="1000" dirty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  <a:sym typeface="微软雅黑" panose="020B0503020204020204" charset="-122"/>
              </a:rPr>
              <a:t>根据班级人数平均分组，每组</a:t>
            </a:r>
            <a:r>
              <a:rPr lang="en-US" altLang="zh-CN" sz="1000" dirty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  <a:sym typeface="微软雅黑" panose="020B0503020204020204" charset="-122"/>
              </a:rPr>
              <a:t>4</a:t>
            </a:r>
            <a:r>
              <a:rPr lang="zh-CN" altLang="en-US" sz="1000" dirty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  <a:sym typeface="微软雅黑" panose="020B0503020204020204" charset="-122"/>
              </a:rPr>
              <a:t>人，选出</a:t>
            </a:r>
            <a:r>
              <a:rPr lang="en-US" altLang="zh-CN" sz="1000" dirty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  <a:sym typeface="微软雅黑" panose="020B0503020204020204" charset="-122"/>
              </a:rPr>
              <a:t>1</a:t>
            </a:r>
            <a:r>
              <a:rPr lang="zh-CN" altLang="en-US" sz="1000" dirty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  <a:sym typeface="微软雅黑" panose="020B0503020204020204" charset="-122"/>
              </a:rPr>
              <a:t>名组长。</a:t>
            </a:r>
            <a:endParaRPr lang="zh-CN" altLang="en-US" sz="1000" dirty="0">
              <a:solidFill>
                <a:schemeClr val="tx1"/>
              </a:solidFill>
              <a:latin typeface="宋体" panose="02010600030101010101" pitchFamily="2" charset="-122"/>
              <a:cs typeface="宋体" panose="02010600030101010101" pitchFamily="2" charset="-122"/>
              <a:sym typeface="微软雅黑" panose="020B0503020204020204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425450" y="298450"/>
            <a:ext cx="3510280" cy="474345"/>
            <a:chOff x="670" y="470"/>
            <a:chExt cx="5528" cy="747"/>
          </a:xfrm>
        </p:grpSpPr>
        <p:sp>
          <p:nvSpPr>
            <p:cNvPr id="12" name="object 2"/>
            <p:cNvSpPr txBox="1"/>
            <p:nvPr/>
          </p:nvSpPr>
          <p:spPr>
            <a:xfrm>
              <a:off x="670" y="470"/>
              <a:ext cx="5528" cy="623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p>
              <a:pPr marL="12700">
                <a:lnSpc>
                  <a:spcPct val="100000"/>
                </a:lnSpc>
                <a:spcBef>
                  <a:spcPts val="105"/>
                </a:spcBef>
                <a:tabLst>
                  <a:tab pos="904875" algn="l"/>
                </a:tabLst>
              </a:pPr>
              <a:r>
                <a:rPr lang="zh-CN" altLang="en-US" sz="1200" b="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 Light" panose="020B0502040204020203" charset="-122"/>
                  <a:ea typeface="宋体" panose="02010600030101010101" pitchFamily="2" charset="-122"/>
                  <a:cs typeface="微软雅黑 Light" panose="020B0502040204020203" charset="-122"/>
                </a:rPr>
                <a:t>主题一</a:t>
              </a:r>
              <a:r>
                <a:rPr lang="en-US" altLang="zh-CN" sz="1200" b="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 Light" panose="020B0502040204020203" charset="-122"/>
                  <a:ea typeface="宋体" panose="02010600030101010101" pitchFamily="2" charset="-122"/>
                  <a:cs typeface="微软雅黑 Light" panose="020B0502040204020203" charset="-122"/>
                </a:rPr>
                <a:t>  </a:t>
              </a:r>
              <a:r>
                <a:rPr lang="zh-CN" altLang="en-US" sz="1200" b="0" spc="-5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 Light" panose="020B0502040204020203" charset="-122"/>
                  <a:ea typeface="宋体" panose="02010600030101010101" pitchFamily="2" charset="-122"/>
                  <a:cs typeface="微软雅黑 Light" panose="020B0502040204020203" charset="-122"/>
                </a:rPr>
                <a:t>餐饮服务基础知识与技能</a:t>
              </a:r>
              <a:endPara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endParaRPr>
            </a:p>
            <a:p>
              <a:pPr marL="12700">
                <a:lnSpc>
                  <a:spcPct val="100000"/>
                </a:lnSpc>
                <a:spcBef>
                  <a:spcPts val="105"/>
                </a:spcBef>
                <a:tabLst>
                  <a:tab pos="904875" algn="l"/>
                </a:tabLst>
              </a:pPr>
              <a:r>
                <a:rPr lang="en-US" altLang="zh-CN" sz="1200" b="0" spc="-50" dirty="0">
                  <a:solidFill>
                    <a:srgbClr val="3E3E3E"/>
                  </a:solidFill>
                  <a:latin typeface="微软雅黑 Light" panose="020B0502040204020203" charset="-122"/>
                  <a:ea typeface="宋体" panose="02010600030101010101" pitchFamily="2" charset="-122"/>
                  <a:cs typeface="微软雅黑 Light" panose="020B0502040204020203" charset="-122"/>
                </a:rPr>
                <a:t>       </a:t>
              </a:r>
              <a:endPara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997" y="811"/>
              <a:ext cx="2483" cy="406"/>
            </a:xfrm>
            <a:prstGeom prst="rect">
              <a:avLst/>
            </a:prstGeom>
            <a:gradFill>
              <a:gsLst>
                <a:gs pos="56000">
                  <a:srgbClr val="B5865E"/>
                </a:gs>
                <a:gs pos="0">
                  <a:schemeClr val="accent6">
                    <a:lumMod val="25000"/>
                    <a:lumOff val="75000"/>
                  </a:schemeClr>
                </a:gs>
                <a:gs pos="100000">
                  <a:schemeClr val="accent6">
                    <a:lumMod val="85000"/>
                  </a:schemeClr>
                </a:gs>
              </a:gsLst>
              <a:lin ang="5400000" scaled="1"/>
            </a:gradFill>
          </p:spPr>
          <p:txBody>
            <a:bodyPr wrap="square" rtlCol="0">
              <a:noAutofit/>
            </a:bodyPr>
            <a:p>
              <a:r>
                <a:rPr lang="en-US" altLang="zh-CN" sz="1200" b="0" spc="-50" dirty="0">
                  <a:solidFill>
                    <a:srgbClr val="3E3E3E"/>
                  </a:solidFill>
                  <a:latin typeface="微软雅黑 Light" panose="020B0502040204020203" charset="-122"/>
                  <a:ea typeface="宋体" panose="02010600030101010101" pitchFamily="2" charset="-122"/>
                  <a:cs typeface="微软雅黑 Light" panose="020B0502040204020203" charset="-122"/>
                  <a:sym typeface="+mn-ea"/>
                </a:rPr>
                <a:t> </a:t>
              </a:r>
              <a:r>
                <a:rPr lang="zh-CN" altLang="en-US" sz="1000" b="0" spc="-50" dirty="0">
                  <a:solidFill>
                    <a:schemeClr val="bg1"/>
                  </a:solidFill>
                  <a:latin typeface="微软雅黑 Light" panose="020B0502040204020203" charset="-122"/>
                  <a:ea typeface="宋体" panose="02010600030101010101" pitchFamily="2" charset="-122"/>
                  <a:cs typeface="微软雅黑 Light" panose="020B0502040204020203" charset="-122"/>
                  <a:sym typeface="+mn-ea"/>
                </a:rPr>
                <a:t>任务</a:t>
              </a:r>
              <a:r>
                <a:rPr lang="en-US" altLang="zh-CN" sz="1000" b="0" spc="-50" dirty="0">
                  <a:solidFill>
                    <a:schemeClr val="bg1"/>
                  </a:solidFill>
                  <a:latin typeface="微软雅黑 Light" panose="020B0502040204020203" charset="-122"/>
                  <a:ea typeface="宋体" panose="02010600030101010101" pitchFamily="2" charset="-122"/>
                  <a:cs typeface="微软雅黑 Light" panose="020B0502040204020203" charset="-122"/>
                  <a:sym typeface="+mn-ea"/>
                </a:rPr>
                <a:t>2</a:t>
              </a:r>
              <a:r>
                <a:rPr lang="en-US" altLang="zh-CN" sz="1000" b="0" spc="-50" dirty="0">
                  <a:solidFill>
                    <a:schemeClr val="bg1"/>
                  </a:solidFill>
                  <a:latin typeface="微软雅黑 Light" panose="020B0502040204020203" charset="-122"/>
                  <a:ea typeface="宋体" panose="02010600030101010101" pitchFamily="2" charset="-122"/>
                  <a:cs typeface="微软雅黑 Light" panose="020B0502040204020203" charset="-122"/>
                  <a:sym typeface="+mn-ea"/>
                </a:rPr>
                <a:t>  </a:t>
              </a:r>
              <a:r>
                <a:rPr lang="zh-CN" altLang="en-US" sz="1000" b="0" spc="-50" dirty="0">
                  <a:solidFill>
                    <a:schemeClr val="bg1"/>
                  </a:solidFill>
                  <a:latin typeface="微软雅黑 Light" panose="020B0502040204020203" charset="-122"/>
                  <a:ea typeface="宋体" panose="02010600030101010101" pitchFamily="2" charset="-122"/>
                  <a:cs typeface="微软雅黑 Light" panose="020B0502040204020203" charset="-122"/>
                  <a:sym typeface="+mn-ea"/>
                </a:rPr>
                <a:t>端托技能</a:t>
              </a:r>
              <a:endPara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endParaRPr>
            </a:p>
          </p:txBody>
        </p:sp>
      </p:grpSp>
      <p:sp>
        <p:nvSpPr>
          <p:cNvPr id="17" name="圆角矩形 16"/>
          <p:cNvSpPr/>
          <p:nvPr/>
        </p:nvSpPr>
        <p:spPr>
          <a:xfrm>
            <a:off x="1797050" y="1553845"/>
            <a:ext cx="4577715" cy="1649730"/>
          </a:xfrm>
          <a:prstGeom prst="roundRect">
            <a:avLst/>
          </a:prstGeom>
          <a:noFill/>
          <a:ln w="12700" cmpd="sng">
            <a:solidFill>
              <a:srgbClr val="B5865E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p>
            <a:pPr algn="ctr"/>
            <a:endParaRPr lang="zh-CN" altLang="en-US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圆角矩形 17"/>
          <p:cNvSpPr/>
          <p:nvPr>
            <p:custDataLst>
              <p:tags r:id="rId1"/>
            </p:custDataLst>
          </p:nvPr>
        </p:nvSpPr>
        <p:spPr>
          <a:xfrm>
            <a:off x="3580765" y="1060450"/>
            <a:ext cx="1009650" cy="320040"/>
          </a:xfrm>
          <a:prstGeom prst="roundRect">
            <a:avLst/>
          </a:prstGeom>
          <a:solidFill>
            <a:srgbClr val="EDCCB1"/>
          </a:solidFill>
        </p:spPr>
        <p:txBody>
          <a:bodyPr wrap="square" lIns="0" tIns="0" rIns="0" bIns="0" rtlCol="0" anchor="ctr" anchorCtr="0">
            <a:noAutofit/>
          </a:bodyPr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0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    </a:t>
            </a:r>
            <a:r>
              <a:rPr lang="zh-CN" altLang="en-US" sz="10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静</a:t>
            </a:r>
            <a:r>
              <a:rPr lang="zh-CN" altLang="en-US" sz="10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托</a:t>
            </a:r>
            <a:r>
              <a:rPr lang="zh-CN" altLang="en-US" sz="10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训练</a:t>
            </a:r>
            <a:endParaRPr lang="zh-CN" altLang="en-US" sz="10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0" advTm="0"/>
    </mc:Choice>
    <mc:Fallback>
      <p:transition advClick="0" advTm="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7"/>
          <p:cNvSpPr>
            <a:spLocks noChangeArrowheads="1"/>
          </p:cNvSpPr>
          <p:nvPr/>
        </p:nvSpPr>
        <p:spPr bwMode="auto">
          <a:xfrm>
            <a:off x="577850" y="1746885"/>
            <a:ext cx="304927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indent="0" eaLnBrk="1" hangingPunct="1">
              <a:lnSpc>
                <a:spcPct val="120000"/>
              </a:lnSpc>
            </a:pPr>
            <a:r>
              <a:rPr lang="zh-CN" altLang="en-US" sz="1000" dirty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  <a:sym typeface="微软雅黑" panose="020B0503020204020204" charset="-122"/>
              </a:rPr>
              <a:t>将装满水的1瓶啤酒瓶、1瓶白酒瓶、1瓶葡萄酒瓶放在托盘上，保持规范的站立姿势，一次静托5分钟。</a:t>
            </a:r>
            <a:endParaRPr lang="zh-CN" altLang="en-US" sz="1000" dirty="0">
              <a:solidFill>
                <a:schemeClr val="tx1"/>
              </a:solidFill>
              <a:latin typeface="宋体" panose="02010600030101010101" pitchFamily="2" charset="-122"/>
              <a:cs typeface="宋体" panose="02010600030101010101" pitchFamily="2" charset="-122"/>
              <a:sym typeface="微软雅黑" panose="020B0503020204020204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425450" y="298450"/>
            <a:ext cx="3510280" cy="474345"/>
            <a:chOff x="670" y="470"/>
            <a:chExt cx="5528" cy="747"/>
          </a:xfrm>
        </p:grpSpPr>
        <p:sp>
          <p:nvSpPr>
            <p:cNvPr id="12" name="object 2"/>
            <p:cNvSpPr txBox="1"/>
            <p:nvPr/>
          </p:nvSpPr>
          <p:spPr>
            <a:xfrm>
              <a:off x="670" y="470"/>
              <a:ext cx="5528" cy="623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p>
              <a:pPr marL="12700">
                <a:lnSpc>
                  <a:spcPct val="100000"/>
                </a:lnSpc>
                <a:spcBef>
                  <a:spcPts val="105"/>
                </a:spcBef>
                <a:tabLst>
                  <a:tab pos="904875" algn="l"/>
                </a:tabLst>
              </a:pPr>
              <a:r>
                <a:rPr lang="zh-CN" altLang="en-US" sz="1200" b="0" dirty="0">
                  <a:solidFill>
                    <a:schemeClr val="tx1"/>
                  </a:solidFill>
                  <a:latin typeface="微软雅黑 Light" panose="020B0502040204020203" charset="-122"/>
                  <a:ea typeface="宋体" panose="02010600030101010101" pitchFamily="2" charset="-122"/>
                  <a:cs typeface="微软雅黑 Light" panose="020B0502040204020203" charset="-122"/>
                </a:rPr>
                <a:t>主题一</a:t>
              </a:r>
              <a:r>
                <a:rPr lang="en-US" altLang="zh-CN" sz="1200" b="0" dirty="0">
                  <a:solidFill>
                    <a:schemeClr val="tx1"/>
                  </a:solidFill>
                  <a:latin typeface="微软雅黑 Light" panose="020B0502040204020203" charset="-122"/>
                  <a:ea typeface="宋体" panose="02010600030101010101" pitchFamily="2" charset="-122"/>
                  <a:cs typeface="微软雅黑 Light" panose="020B0502040204020203" charset="-122"/>
                </a:rPr>
                <a:t>  </a:t>
              </a:r>
              <a:r>
                <a:rPr lang="zh-CN" altLang="en-US" sz="1200" b="0" spc="-50" dirty="0">
                  <a:solidFill>
                    <a:schemeClr val="tx1"/>
                  </a:solidFill>
                  <a:latin typeface="微软雅黑 Light" panose="020B0502040204020203" charset="-122"/>
                  <a:ea typeface="宋体" panose="02010600030101010101" pitchFamily="2" charset="-122"/>
                  <a:cs typeface="微软雅黑 Light" panose="020B0502040204020203" charset="-122"/>
                </a:rPr>
                <a:t>餐饮服务基础知识与技能</a:t>
              </a:r>
              <a:endParaRPr lang="zh-CN" altLang="en-US" sz="1200" b="0" spc="-50" dirty="0">
                <a:solidFill>
                  <a:schemeClr val="tx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endParaRPr>
            </a:p>
            <a:p>
              <a:pPr marL="12700">
                <a:lnSpc>
                  <a:spcPct val="100000"/>
                </a:lnSpc>
                <a:spcBef>
                  <a:spcPts val="105"/>
                </a:spcBef>
                <a:tabLst>
                  <a:tab pos="904875" algn="l"/>
                </a:tabLst>
              </a:pPr>
              <a:r>
                <a:rPr lang="en-US" altLang="zh-CN" sz="1200" b="0" spc="-50" dirty="0">
                  <a:solidFill>
                    <a:schemeClr val="tx1"/>
                  </a:solidFill>
                  <a:latin typeface="微软雅黑 Light" panose="020B0502040204020203" charset="-122"/>
                  <a:ea typeface="宋体" panose="02010600030101010101" pitchFamily="2" charset="-122"/>
                  <a:cs typeface="微软雅黑 Light" panose="020B0502040204020203" charset="-122"/>
                </a:rPr>
                <a:t>       </a:t>
              </a:r>
              <a:endParaRPr lang="zh-CN" altLang="en-US" sz="1000" b="0" spc="-50" dirty="0">
                <a:solidFill>
                  <a:schemeClr val="tx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997" y="811"/>
              <a:ext cx="2483" cy="406"/>
            </a:xfrm>
            <a:prstGeom prst="rect">
              <a:avLst/>
            </a:prstGeom>
            <a:gradFill>
              <a:gsLst>
                <a:gs pos="56000">
                  <a:srgbClr val="B5865E"/>
                </a:gs>
                <a:gs pos="0">
                  <a:schemeClr val="accent6">
                    <a:lumMod val="25000"/>
                    <a:lumOff val="75000"/>
                  </a:schemeClr>
                </a:gs>
                <a:gs pos="100000">
                  <a:schemeClr val="accent6">
                    <a:lumMod val="85000"/>
                  </a:schemeClr>
                </a:gs>
              </a:gsLst>
              <a:lin ang="5400000" scaled="1"/>
            </a:gradFill>
          </p:spPr>
          <p:txBody>
            <a:bodyPr wrap="square" rtlCol="0">
              <a:noAutofit/>
            </a:bodyPr>
            <a:p>
              <a:r>
                <a:rPr lang="en-US" altLang="zh-CN" sz="1200" b="0" spc="-50" dirty="0">
                  <a:solidFill>
                    <a:schemeClr val="tx1"/>
                  </a:solidFill>
                  <a:latin typeface="微软雅黑 Light" panose="020B0502040204020203" charset="-122"/>
                  <a:ea typeface="宋体" panose="02010600030101010101" pitchFamily="2" charset="-122"/>
                  <a:cs typeface="微软雅黑 Light" panose="020B0502040204020203" charset="-122"/>
                  <a:sym typeface="+mn-ea"/>
                </a:rPr>
                <a:t> </a:t>
              </a:r>
              <a:r>
                <a:rPr lang="zh-CN" altLang="en-US" sz="1000" b="0" spc="-50" dirty="0">
                  <a:solidFill>
                    <a:schemeClr val="tx1"/>
                  </a:solidFill>
                  <a:latin typeface="微软雅黑 Light" panose="020B0502040204020203" charset="-122"/>
                  <a:ea typeface="宋体" panose="02010600030101010101" pitchFamily="2" charset="-122"/>
                  <a:cs typeface="微软雅黑 Light" panose="020B0502040204020203" charset="-122"/>
                  <a:sym typeface="+mn-ea"/>
                </a:rPr>
                <a:t>任务</a:t>
              </a:r>
              <a:r>
                <a:rPr lang="en-US" altLang="zh-CN" sz="1000" b="0" spc="-50" dirty="0">
                  <a:solidFill>
                    <a:schemeClr val="tx1"/>
                  </a:solidFill>
                  <a:latin typeface="微软雅黑 Light" panose="020B0502040204020203" charset="-122"/>
                  <a:ea typeface="宋体" panose="02010600030101010101" pitchFamily="2" charset="-122"/>
                  <a:cs typeface="微软雅黑 Light" panose="020B0502040204020203" charset="-122"/>
                  <a:sym typeface="+mn-ea"/>
                </a:rPr>
                <a:t>2  </a:t>
              </a:r>
              <a:r>
                <a:rPr lang="zh-CN" altLang="en-US" sz="1000" b="0" spc="-50" dirty="0">
                  <a:solidFill>
                    <a:schemeClr val="tx1"/>
                  </a:solidFill>
                  <a:latin typeface="微软雅黑 Light" panose="020B0502040204020203" charset="-122"/>
                  <a:ea typeface="宋体" panose="02010600030101010101" pitchFamily="2" charset="-122"/>
                  <a:cs typeface="微软雅黑 Light" panose="020B0502040204020203" charset="-122"/>
                  <a:sym typeface="+mn-ea"/>
                </a:rPr>
                <a:t>端托技能</a:t>
              </a:r>
              <a:endParaRPr lang="zh-CN" altLang="en-US" sz="1000" b="0" spc="-50" dirty="0">
                <a:solidFill>
                  <a:schemeClr val="tx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endParaRPr>
            </a:p>
          </p:txBody>
        </p:sp>
      </p:grpSp>
      <p:sp>
        <p:nvSpPr>
          <p:cNvPr id="17" name="圆角矩形 16"/>
          <p:cNvSpPr/>
          <p:nvPr/>
        </p:nvSpPr>
        <p:spPr>
          <a:xfrm>
            <a:off x="501650" y="1670685"/>
            <a:ext cx="3155315" cy="672465"/>
          </a:xfrm>
          <a:prstGeom prst="roundRect">
            <a:avLst/>
          </a:prstGeom>
          <a:noFill/>
          <a:ln w="12700" cmpd="sng">
            <a:solidFill>
              <a:srgbClr val="B5865E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p>
            <a:pPr algn="ctr"/>
            <a:endParaRPr lang="zh-CN" altLang="en-US" sz="18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圆角矩形 17"/>
          <p:cNvSpPr/>
          <p:nvPr>
            <p:custDataLst>
              <p:tags r:id="rId1"/>
            </p:custDataLst>
          </p:nvPr>
        </p:nvSpPr>
        <p:spPr>
          <a:xfrm>
            <a:off x="1675765" y="1213485"/>
            <a:ext cx="1009650" cy="320040"/>
          </a:xfrm>
          <a:prstGeom prst="roundRect">
            <a:avLst/>
          </a:prstGeom>
          <a:solidFill>
            <a:srgbClr val="EDCCB1"/>
          </a:solidFill>
        </p:spPr>
        <p:txBody>
          <a:bodyPr wrap="square" lIns="0" tIns="0" rIns="0" bIns="0" rtlCol="0" anchor="ctr" anchorCtr="0">
            <a:noAutofit/>
          </a:bodyPr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0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    </a:t>
            </a:r>
            <a:r>
              <a:rPr lang="zh-CN" altLang="en-US" sz="10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任务描述</a:t>
            </a:r>
            <a:endParaRPr lang="zh-CN" altLang="en-US" sz="10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6" name="Title 6"/>
          <p:cNvSpPr txBox="1"/>
          <p:nvPr>
            <p:custDataLst>
              <p:tags r:id="rId2"/>
            </p:custDataLst>
          </p:nvPr>
        </p:nvSpPr>
        <p:spPr>
          <a:xfrm>
            <a:off x="3854450" y="1136650"/>
            <a:ext cx="3508375" cy="2016125"/>
          </a:xfrm>
          <a:prstGeom prst="rect">
            <a:avLst/>
          </a:prstGeom>
          <a:noFill/>
          <a:ln w="3175">
            <a:solidFill>
              <a:srgbClr val="EDCCB1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</a:extLst>
        </p:spPr>
        <p:txBody>
          <a:bodyPr wrap="square" lIns="72000" tIns="36195" rIns="72000" bIns="36195" anchor="t" anchorCtr="0">
            <a:sp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36195" lvl="0" algn="l" fontAlgn="auto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SzPct val="100000"/>
              <a:buFont typeface="+mj-lt"/>
            </a:pPr>
            <a:r>
              <a:rPr lang="zh-CN" altLang="en-US" sz="1000" b="1" spc="16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操作步骤：</a:t>
            </a:r>
            <a:endParaRPr lang="zh-CN" altLang="en-US" sz="1000" b="1" spc="16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marL="36195" lvl="0" algn="l" fontAlgn="auto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SzPct val="100000"/>
              <a:buFont typeface="+mj-lt"/>
            </a:pPr>
            <a:r>
              <a:rPr altLang="zh-CN" sz="900" spc="16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1.</a:t>
            </a:r>
            <a:r>
              <a:rPr lang="zh-CN" altLang="en-US" sz="900" spc="16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负重练习，可通过轻托砖块练习臂力，从而达到女生可托一块砖，男生两块砖静托5分钟，并保持良好体态。</a:t>
            </a:r>
            <a:endParaRPr lang="zh-CN" altLang="en-US" sz="900" spc="16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marL="36195" lvl="0" algn="l" fontAlgn="auto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SzPct val="100000"/>
              <a:buFont typeface="+mj-lt"/>
            </a:pPr>
            <a:r>
              <a:rPr altLang="zh-CN" sz="900" spc="16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2.</a:t>
            </a:r>
            <a:r>
              <a:rPr lang="zh-CN" altLang="en-US" sz="900" spc="16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静托两瓶练习，将装满水的1瓶啤酒瓶、1瓶白酒瓶，整理好放在托盘里，反复练习，从而达到能静托5分钟，并保持良好体态。</a:t>
            </a:r>
            <a:endParaRPr lang="zh-CN" altLang="en-US" sz="900" spc="16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marL="36195" lvl="0" algn="l" fontAlgn="auto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SzPct val="100000"/>
              <a:buFont typeface="+mj-lt"/>
            </a:pPr>
            <a:r>
              <a:rPr altLang="zh-CN" sz="900" spc="16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3.</a:t>
            </a:r>
            <a:r>
              <a:rPr lang="zh-CN" altLang="en-US" sz="900" spc="16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静托三瓶练习，将装满水的1瓶啤酒瓶、1瓶白酒瓶、1瓶葡萄酒瓶，整理好放在托盘里，反复练习，从而达到能静托5分钟，并能保持良好体态。</a:t>
            </a:r>
            <a:endParaRPr lang="zh-CN" altLang="en-US" sz="900" spc="16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0" advTm="0"/>
    </mc:Choice>
    <mc:Fallback>
      <p:transition advClick="0" advTm="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7"/>
          <p:cNvSpPr>
            <a:spLocks noChangeArrowheads="1"/>
          </p:cNvSpPr>
          <p:nvPr/>
        </p:nvSpPr>
        <p:spPr bwMode="auto">
          <a:xfrm>
            <a:off x="1949450" y="1670050"/>
            <a:ext cx="4425950" cy="1383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indent="0" eaLnBrk="1" hangingPunct="1">
              <a:lnSpc>
                <a:spcPct val="120000"/>
              </a:lnSpc>
            </a:pPr>
            <a:r>
              <a:rPr lang="zh-CN" altLang="en-US" sz="1000" dirty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  <a:sym typeface="微软雅黑" panose="020B0503020204020204" charset="-122"/>
              </a:rPr>
              <a:t>（一）物品准备</a:t>
            </a:r>
            <a:endParaRPr lang="zh-CN" altLang="en-US" sz="1000" dirty="0">
              <a:solidFill>
                <a:schemeClr val="tx1"/>
              </a:solidFill>
              <a:latin typeface="宋体" panose="02010600030101010101" pitchFamily="2" charset="-122"/>
              <a:cs typeface="宋体" panose="02010600030101010101" pitchFamily="2" charset="-122"/>
              <a:sym typeface="微软雅黑" panose="020B0503020204020204" charset="-122"/>
            </a:endParaRPr>
          </a:p>
          <a:p>
            <a:pPr marL="0" indent="0" eaLnBrk="1" hangingPunct="1">
              <a:lnSpc>
                <a:spcPct val="120000"/>
              </a:lnSpc>
            </a:pPr>
            <a:r>
              <a:rPr lang="zh-CN" altLang="en-US" sz="1000" dirty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  <a:sym typeface="微软雅黑" panose="020B0503020204020204" charset="-122"/>
              </a:rPr>
              <a:t>每人</a:t>
            </a:r>
            <a:r>
              <a:rPr lang="en-US" altLang="zh-CN" sz="1000" dirty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  <a:sym typeface="微软雅黑" panose="020B0503020204020204" charset="-122"/>
              </a:rPr>
              <a:t>1</a:t>
            </a:r>
            <a:r>
              <a:rPr lang="zh-CN" altLang="en-US" sz="1000" dirty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  <a:sym typeface="微软雅黑" panose="020B0503020204020204" charset="-122"/>
              </a:rPr>
              <a:t>个圆形塑胶托盘（</a:t>
            </a:r>
            <a:r>
              <a:rPr lang="en-US" altLang="zh-CN" sz="1000" dirty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  <a:sym typeface="微软雅黑" panose="020B0503020204020204" charset="-122"/>
              </a:rPr>
              <a:t>35cm</a:t>
            </a:r>
            <a:r>
              <a:rPr lang="zh-CN" altLang="en-US" sz="1000" dirty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  <a:sym typeface="微软雅黑" panose="020B0503020204020204" charset="-122"/>
              </a:rPr>
              <a:t>）、啤酒瓶</a:t>
            </a:r>
            <a:r>
              <a:rPr lang="en-US" altLang="zh-CN" sz="1000" dirty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  <a:sym typeface="微软雅黑" panose="020B0503020204020204" charset="-122"/>
              </a:rPr>
              <a:t>2</a:t>
            </a:r>
            <a:r>
              <a:rPr lang="zh-CN" altLang="en-US" sz="1000" dirty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  <a:sym typeface="微软雅黑" panose="020B0503020204020204" charset="-122"/>
              </a:rPr>
              <a:t>个</a:t>
            </a:r>
            <a:r>
              <a:rPr lang="zh-CN" altLang="en-US" sz="1000" dirty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  <a:sym typeface="微软雅黑" panose="020B0503020204020204" charset="-122"/>
              </a:rPr>
              <a:t>、３千克砖头１块 、汤盆１个，</a:t>
            </a:r>
            <a:endParaRPr lang="zh-CN" altLang="en-US" sz="1000" dirty="0">
              <a:solidFill>
                <a:schemeClr val="tx1"/>
              </a:solidFill>
              <a:latin typeface="宋体" panose="02010600030101010101" pitchFamily="2" charset="-122"/>
              <a:cs typeface="宋体" panose="02010600030101010101" pitchFamily="2" charset="-122"/>
              <a:sym typeface="微软雅黑" panose="020B0503020204020204" charset="-122"/>
            </a:endParaRPr>
          </a:p>
          <a:p>
            <a:pPr marL="0" indent="0" eaLnBrk="1" hangingPunct="1">
              <a:lnSpc>
                <a:spcPct val="120000"/>
              </a:lnSpc>
            </a:pPr>
            <a:r>
              <a:rPr lang="zh-CN" altLang="en-US" sz="1000" dirty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  <a:sym typeface="微软雅黑" panose="020B0503020204020204" charset="-122"/>
              </a:rPr>
              <a:t>餐具若干，垫布１块。</a:t>
            </a:r>
            <a:endParaRPr lang="zh-CN" altLang="en-US" sz="1000" dirty="0">
              <a:solidFill>
                <a:schemeClr val="tx1"/>
              </a:solidFill>
              <a:latin typeface="宋体" panose="02010600030101010101" pitchFamily="2" charset="-122"/>
              <a:cs typeface="宋体" panose="02010600030101010101" pitchFamily="2" charset="-122"/>
              <a:sym typeface="微软雅黑" panose="020B0503020204020204" charset="-122"/>
            </a:endParaRPr>
          </a:p>
          <a:p>
            <a:pPr marL="0" indent="0" eaLnBrk="1" hangingPunct="1">
              <a:lnSpc>
                <a:spcPct val="120000"/>
              </a:lnSpc>
            </a:pPr>
            <a:r>
              <a:rPr lang="zh-CN" altLang="en-US" sz="1000" dirty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  <a:sym typeface="微软雅黑" panose="020B0503020204020204" charset="-122"/>
              </a:rPr>
              <a:t>（二）场地准备</a:t>
            </a:r>
            <a:endParaRPr lang="zh-CN" altLang="en-US" sz="1000" dirty="0">
              <a:solidFill>
                <a:schemeClr val="tx1"/>
              </a:solidFill>
              <a:latin typeface="宋体" panose="02010600030101010101" pitchFamily="2" charset="-122"/>
              <a:cs typeface="宋体" panose="02010600030101010101" pitchFamily="2" charset="-122"/>
              <a:sym typeface="微软雅黑" panose="020B0503020204020204" charset="-122"/>
            </a:endParaRPr>
          </a:p>
          <a:p>
            <a:pPr marL="0" indent="0" eaLnBrk="1" hangingPunct="1">
              <a:lnSpc>
                <a:spcPct val="120000"/>
              </a:lnSpc>
            </a:pPr>
            <a:r>
              <a:rPr lang="zh-CN" altLang="en-US" sz="1000" dirty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  <a:sym typeface="微软雅黑" panose="020B0503020204020204" charset="-122"/>
              </a:rPr>
              <a:t>餐饮实训室或无干扰条件的室外空地。</a:t>
            </a:r>
            <a:endParaRPr lang="zh-CN" altLang="en-US" sz="1000" dirty="0">
              <a:solidFill>
                <a:schemeClr val="tx1"/>
              </a:solidFill>
              <a:latin typeface="宋体" panose="02010600030101010101" pitchFamily="2" charset="-122"/>
              <a:cs typeface="宋体" panose="02010600030101010101" pitchFamily="2" charset="-122"/>
              <a:sym typeface="微软雅黑" panose="020B0503020204020204" charset="-122"/>
            </a:endParaRPr>
          </a:p>
          <a:p>
            <a:pPr marL="0" indent="0" eaLnBrk="1" hangingPunct="1">
              <a:lnSpc>
                <a:spcPct val="120000"/>
              </a:lnSpc>
            </a:pPr>
            <a:r>
              <a:rPr lang="zh-CN" altLang="en-US" sz="1000" dirty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  <a:sym typeface="微软雅黑" panose="020B0503020204020204" charset="-122"/>
              </a:rPr>
              <a:t>（三）分组安排</a:t>
            </a:r>
            <a:endParaRPr lang="zh-CN" altLang="en-US" sz="1000" dirty="0">
              <a:solidFill>
                <a:schemeClr val="tx1"/>
              </a:solidFill>
              <a:latin typeface="宋体" panose="02010600030101010101" pitchFamily="2" charset="-122"/>
              <a:cs typeface="宋体" panose="02010600030101010101" pitchFamily="2" charset="-122"/>
              <a:sym typeface="微软雅黑" panose="020B0503020204020204" charset="-122"/>
            </a:endParaRPr>
          </a:p>
          <a:p>
            <a:pPr marL="0" indent="0" eaLnBrk="1" hangingPunct="1">
              <a:lnSpc>
                <a:spcPct val="120000"/>
              </a:lnSpc>
            </a:pPr>
            <a:r>
              <a:rPr lang="zh-CN" altLang="en-US" sz="1000" dirty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  <a:sym typeface="微软雅黑" panose="020B0503020204020204" charset="-122"/>
              </a:rPr>
              <a:t>根据班级人数平均分组，每组</a:t>
            </a:r>
            <a:r>
              <a:rPr lang="en-US" altLang="zh-CN" sz="1000" dirty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  <a:sym typeface="微软雅黑" panose="020B0503020204020204" charset="-122"/>
              </a:rPr>
              <a:t>6-8</a:t>
            </a:r>
            <a:r>
              <a:rPr lang="zh-CN" altLang="en-US" sz="1000" dirty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  <a:sym typeface="微软雅黑" panose="020B0503020204020204" charset="-122"/>
              </a:rPr>
              <a:t>人，选出</a:t>
            </a:r>
            <a:r>
              <a:rPr lang="en-US" altLang="zh-CN" sz="1000" dirty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  <a:sym typeface="微软雅黑" panose="020B0503020204020204" charset="-122"/>
              </a:rPr>
              <a:t>1</a:t>
            </a:r>
            <a:r>
              <a:rPr lang="zh-CN" altLang="en-US" sz="1000" dirty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  <a:sym typeface="微软雅黑" panose="020B0503020204020204" charset="-122"/>
              </a:rPr>
              <a:t>名组长 。</a:t>
            </a:r>
            <a:endParaRPr lang="zh-CN" altLang="en-US" sz="1000" dirty="0">
              <a:solidFill>
                <a:schemeClr val="tx1"/>
              </a:solidFill>
              <a:latin typeface="宋体" panose="02010600030101010101" pitchFamily="2" charset="-122"/>
              <a:cs typeface="宋体" panose="02010600030101010101" pitchFamily="2" charset="-122"/>
              <a:sym typeface="微软雅黑" panose="020B0503020204020204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425450" y="298450"/>
            <a:ext cx="3510280" cy="474345"/>
            <a:chOff x="670" y="470"/>
            <a:chExt cx="5528" cy="747"/>
          </a:xfrm>
        </p:grpSpPr>
        <p:sp>
          <p:nvSpPr>
            <p:cNvPr id="12" name="object 2"/>
            <p:cNvSpPr txBox="1"/>
            <p:nvPr/>
          </p:nvSpPr>
          <p:spPr>
            <a:xfrm>
              <a:off x="670" y="470"/>
              <a:ext cx="5528" cy="623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p>
              <a:pPr marL="12700">
                <a:lnSpc>
                  <a:spcPct val="100000"/>
                </a:lnSpc>
                <a:spcBef>
                  <a:spcPts val="105"/>
                </a:spcBef>
                <a:tabLst>
                  <a:tab pos="904875" algn="l"/>
                </a:tabLst>
              </a:pPr>
              <a:r>
                <a:rPr lang="zh-CN" altLang="en-US" sz="1200" b="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 Light" panose="020B0502040204020203" charset="-122"/>
                  <a:ea typeface="宋体" panose="02010600030101010101" pitchFamily="2" charset="-122"/>
                  <a:cs typeface="微软雅黑 Light" panose="020B0502040204020203" charset="-122"/>
                </a:rPr>
                <a:t>主题一</a:t>
              </a:r>
              <a:r>
                <a:rPr lang="en-US" altLang="zh-CN" sz="1200" b="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 Light" panose="020B0502040204020203" charset="-122"/>
                  <a:ea typeface="宋体" panose="02010600030101010101" pitchFamily="2" charset="-122"/>
                  <a:cs typeface="微软雅黑 Light" panose="020B0502040204020203" charset="-122"/>
                </a:rPr>
                <a:t>  </a:t>
              </a:r>
              <a:r>
                <a:rPr lang="zh-CN" altLang="en-US" sz="1200" b="0" spc="-5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 Light" panose="020B0502040204020203" charset="-122"/>
                  <a:ea typeface="宋体" panose="02010600030101010101" pitchFamily="2" charset="-122"/>
                  <a:cs typeface="微软雅黑 Light" panose="020B0502040204020203" charset="-122"/>
                </a:rPr>
                <a:t>餐饮服务基础知识与技能</a:t>
              </a:r>
              <a:endPara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endParaRPr>
            </a:p>
            <a:p>
              <a:pPr marL="12700">
                <a:lnSpc>
                  <a:spcPct val="100000"/>
                </a:lnSpc>
                <a:spcBef>
                  <a:spcPts val="105"/>
                </a:spcBef>
                <a:tabLst>
                  <a:tab pos="904875" algn="l"/>
                </a:tabLst>
              </a:pPr>
              <a:r>
                <a:rPr lang="en-US" altLang="zh-CN" sz="1200" b="0" spc="-50" dirty="0">
                  <a:solidFill>
                    <a:srgbClr val="3E3E3E"/>
                  </a:solidFill>
                  <a:latin typeface="微软雅黑 Light" panose="020B0502040204020203" charset="-122"/>
                  <a:ea typeface="宋体" panose="02010600030101010101" pitchFamily="2" charset="-122"/>
                  <a:cs typeface="微软雅黑 Light" panose="020B0502040204020203" charset="-122"/>
                </a:rPr>
                <a:t>       </a:t>
              </a:r>
              <a:endPara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997" y="811"/>
              <a:ext cx="2483" cy="406"/>
            </a:xfrm>
            <a:prstGeom prst="rect">
              <a:avLst/>
            </a:prstGeom>
            <a:gradFill>
              <a:gsLst>
                <a:gs pos="56000">
                  <a:srgbClr val="B5865E"/>
                </a:gs>
                <a:gs pos="0">
                  <a:schemeClr val="accent6">
                    <a:lumMod val="25000"/>
                    <a:lumOff val="75000"/>
                  </a:schemeClr>
                </a:gs>
                <a:gs pos="100000">
                  <a:schemeClr val="accent6">
                    <a:lumMod val="85000"/>
                  </a:schemeClr>
                </a:gs>
              </a:gsLst>
              <a:lin ang="5400000" scaled="1"/>
            </a:gradFill>
          </p:spPr>
          <p:txBody>
            <a:bodyPr wrap="square" rtlCol="0">
              <a:noAutofit/>
            </a:bodyPr>
            <a:p>
              <a:r>
                <a:rPr lang="en-US" altLang="zh-CN" sz="1200" b="0" spc="-50" dirty="0">
                  <a:solidFill>
                    <a:srgbClr val="3E3E3E"/>
                  </a:solidFill>
                  <a:latin typeface="微软雅黑 Light" panose="020B0502040204020203" charset="-122"/>
                  <a:ea typeface="宋体" panose="02010600030101010101" pitchFamily="2" charset="-122"/>
                  <a:cs typeface="微软雅黑 Light" panose="020B0502040204020203" charset="-122"/>
                  <a:sym typeface="+mn-ea"/>
                </a:rPr>
                <a:t> </a:t>
              </a:r>
              <a:r>
                <a:rPr lang="zh-CN" altLang="en-US" sz="1000" b="0" spc="-50" dirty="0">
                  <a:solidFill>
                    <a:schemeClr val="bg1"/>
                  </a:solidFill>
                  <a:latin typeface="微软雅黑 Light" panose="020B0502040204020203" charset="-122"/>
                  <a:ea typeface="宋体" panose="02010600030101010101" pitchFamily="2" charset="-122"/>
                  <a:cs typeface="微软雅黑 Light" panose="020B0502040204020203" charset="-122"/>
                  <a:sym typeface="+mn-ea"/>
                </a:rPr>
                <a:t>任务</a:t>
              </a:r>
              <a:r>
                <a:rPr lang="en-US" altLang="zh-CN" sz="1000" b="0" spc="-50" dirty="0">
                  <a:solidFill>
                    <a:schemeClr val="bg1"/>
                  </a:solidFill>
                  <a:latin typeface="微软雅黑 Light" panose="020B0502040204020203" charset="-122"/>
                  <a:ea typeface="宋体" panose="02010600030101010101" pitchFamily="2" charset="-122"/>
                  <a:cs typeface="微软雅黑 Light" panose="020B0502040204020203" charset="-122"/>
                  <a:sym typeface="+mn-ea"/>
                </a:rPr>
                <a:t>2</a:t>
              </a:r>
              <a:r>
                <a:rPr lang="en-US" altLang="zh-CN" sz="1000" b="0" spc="-50" dirty="0">
                  <a:solidFill>
                    <a:schemeClr val="bg1"/>
                  </a:solidFill>
                  <a:latin typeface="微软雅黑 Light" panose="020B0502040204020203" charset="-122"/>
                  <a:ea typeface="宋体" panose="02010600030101010101" pitchFamily="2" charset="-122"/>
                  <a:cs typeface="微软雅黑 Light" panose="020B0502040204020203" charset="-122"/>
                  <a:sym typeface="+mn-ea"/>
                </a:rPr>
                <a:t>  </a:t>
              </a:r>
              <a:r>
                <a:rPr lang="zh-CN" altLang="en-US" sz="1000" b="0" spc="-50" dirty="0">
                  <a:solidFill>
                    <a:schemeClr val="bg1"/>
                  </a:solidFill>
                  <a:latin typeface="微软雅黑 Light" panose="020B0502040204020203" charset="-122"/>
                  <a:ea typeface="宋体" panose="02010600030101010101" pitchFamily="2" charset="-122"/>
                  <a:cs typeface="微软雅黑 Light" panose="020B0502040204020203" charset="-122"/>
                  <a:sym typeface="+mn-ea"/>
                </a:rPr>
                <a:t>端托技能</a:t>
              </a:r>
              <a:endPara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endParaRPr>
            </a:p>
          </p:txBody>
        </p:sp>
      </p:grpSp>
      <p:sp>
        <p:nvSpPr>
          <p:cNvPr id="17" name="圆角矩形 16"/>
          <p:cNvSpPr/>
          <p:nvPr/>
        </p:nvSpPr>
        <p:spPr>
          <a:xfrm>
            <a:off x="1797050" y="1553845"/>
            <a:ext cx="4577715" cy="1649730"/>
          </a:xfrm>
          <a:prstGeom prst="roundRect">
            <a:avLst/>
          </a:prstGeom>
          <a:noFill/>
          <a:ln w="12700" cmpd="sng">
            <a:solidFill>
              <a:srgbClr val="B5865E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p>
            <a:pPr algn="ctr"/>
            <a:endParaRPr lang="zh-CN" altLang="en-US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圆角矩形 17"/>
          <p:cNvSpPr/>
          <p:nvPr>
            <p:custDataLst>
              <p:tags r:id="rId1"/>
            </p:custDataLst>
          </p:nvPr>
        </p:nvSpPr>
        <p:spPr>
          <a:xfrm>
            <a:off x="3580765" y="1060450"/>
            <a:ext cx="1009650" cy="320040"/>
          </a:xfrm>
          <a:prstGeom prst="roundRect">
            <a:avLst/>
          </a:prstGeom>
          <a:solidFill>
            <a:srgbClr val="EDCCB1"/>
          </a:solidFill>
        </p:spPr>
        <p:txBody>
          <a:bodyPr wrap="square" lIns="0" tIns="0" rIns="0" bIns="0" rtlCol="0" anchor="ctr" anchorCtr="0">
            <a:noAutofit/>
          </a:bodyPr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0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    </a:t>
            </a:r>
            <a:r>
              <a:rPr lang="zh-CN" altLang="en-US" sz="10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端托</a:t>
            </a:r>
            <a:r>
              <a:rPr lang="zh-CN" altLang="en-US" sz="10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训练</a:t>
            </a:r>
            <a:endParaRPr lang="zh-CN" altLang="en-US" sz="10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0" advTm="0"/>
    </mc:Choice>
    <mc:Fallback>
      <p:transition advClick="0" advTm="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7"/>
          <p:cNvSpPr>
            <a:spLocks noChangeArrowheads="1"/>
          </p:cNvSpPr>
          <p:nvPr/>
        </p:nvSpPr>
        <p:spPr bwMode="auto">
          <a:xfrm>
            <a:off x="1797050" y="1480820"/>
            <a:ext cx="4523105" cy="1383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indent="0" eaLnBrk="1" hangingPunct="1">
              <a:lnSpc>
                <a:spcPct val="120000"/>
              </a:lnSpc>
            </a:pPr>
            <a:r>
              <a:rPr lang="zh-CN" altLang="en-US" sz="1000" dirty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  <a:sym typeface="微软雅黑" panose="020B0503020204020204" charset="-122"/>
              </a:rPr>
              <a:t>（</a:t>
            </a:r>
            <a:r>
              <a:rPr lang="en-US" altLang="zh-CN" sz="1000" dirty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  <a:sym typeface="微软雅黑" panose="020B0503020204020204" charset="-122"/>
              </a:rPr>
              <a:t>1</a:t>
            </a:r>
            <a:r>
              <a:rPr lang="zh-CN" altLang="en-US" sz="1000" dirty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  <a:sym typeface="微软雅黑" panose="020B0503020204020204" charset="-122"/>
              </a:rPr>
              <a:t>）教师先进行理盘、装盘、起托、行走和卸盘的示范，并讲解训练要领及要求。</a:t>
            </a:r>
            <a:endParaRPr lang="zh-CN" altLang="en-US" sz="1000" dirty="0">
              <a:solidFill>
                <a:schemeClr val="tx1"/>
              </a:solidFill>
              <a:latin typeface="宋体" panose="02010600030101010101" pitchFamily="2" charset="-122"/>
              <a:cs typeface="宋体" panose="02010600030101010101" pitchFamily="2" charset="-122"/>
              <a:sym typeface="微软雅黑" panose="020B0503020204020204" charset="-122"/>
            </a:endParaRPr>
          </a:p>
          <a:p>
            <a:pPr marL="0" indent="0" eaLnBrk="1" hangingPunct="1">
              <a:lnSpc>
                <a:spcPct val="120000"/>
              </a:lnSpc>
            </a:pPr>
            <a:r>
              <a:rPr lang="zh-CN" altLang="en-US" sz="1000" dirty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  <a:sym typeface="微软雅黑" panose="020B0503020204020204" charset="-122"/>
              </a:rPr>
              <a:t>（</a:t>
            </a:r>
            <a:r>
              <a:rPr lang="en-US" altLang="zh-CN" sz="1000" dirty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  <a:sym typeface="微软雅黑" panose="020B0503020204020204" charset="-122"/>
              </a:rPr>
              <a:t>2</a:t>
            </a:r>
            <a:r>
              <a:rPr lang="zh-CN" altLang="en-US" sz="1000" dirty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  <a:sym typeface="微软雅黑" panose="020B0503020204020204" charset="-122"/>
              </a:rPr>
              <a:t>）学生以小组为单位进行模仿学习和训练。</a:t>
            </a:r>
            <a:endParaRPr lang="zh-CN" altLang="en-US" sz="1000" dirty="0">
              <a:solidFill>
                <a:schemeClr val="tx1"/>
              </a:solidFill>
              <a:latin typeface="宋体" panose="02010600030101010101" pitchFamily="2" charset="-122"/>
              <a:cs typeface="宋体" panose="02010600030101010101" pitchFamily="2" charset="-122"/>
              <a:sym typeface="微软雅黑" panose="020B0503020204020204" charset="-122"/>
            </a:endParaRPr>
          </a:p>
          <a:p>
            <a:pPr marL="0" indent="0" eaLnBrk="1" hangingPunct="1">
              <a:lnSpc>
                <a:spcPct val="120000"/>
              </a:lnSpc>
            </a:pPr>
            <a:r>
              <a:rPr lang="zh-CN" altLang="en-US" sz="1000" dirty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  <a:sym typeface="微软雅黑" panose="020B0503020204020204" charset="-122"/>
              </a:rPr>
              <a:t>（</a:t>
            </a:r>
            <a:r>
              <a:rPr lang="en-US" altLang="zh-CN" sz="1000" dirty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  <a:sym typeface="微软雅黑" panose="020B0503020204020204" charset="-122"/>
              </a:rPr>
              <a:t>3</a:t>
            </a:r>
            <a:r>
              <a:rPr lang="zh-CN" altLang="en-US" sz="1000" dirty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  <a:sym typeface="微软雅黑" panose="020B0503020204020204" charset="-122"/>
              </a:rPr>
              <a:t>）小组中</a:t>
            </a:r>
            <a:r>
              <a:rPr lang="en-US" altLang="zh-CN" sz="1000" dirty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  <a:sym typeface="微软雅黑" panose="020B0503020204020204" charset="-122"/>
              </a:rPr>
              <a:t>1</a:t>
            </a:r>
            <a:r>
              <a:rPr lang="zh-CN" altLang="en-US" sz="1000" dirty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  <a:sym typeface="微软雅黑" panose="020B0503020204020204" charset="-122"/>
              </a:rPr>
              <a:t>人进行</a:t>
            </a:r>
            <a:r>
              <a:rPr lang="zh-CN" altLang="en-US" sz="1000" dirty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  <a:sym typeface="微软雅黑" panose="020B0503020204020204" charset="-122"/>
              </a:rPr>
              <a:t>理盘、装盘、起托、行走和卸盘</a:t>
            </a:r>
            <a:r>
              <a:rPr lang="zh-CN" altLang="en-US" sz="1000" dirty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  <a:sym typeface="微软雅黑" panose="020B0503020204020204" charset="-122"/>
              </a:rPr>
              <a:t>练习，</a:t>
            </a:r>
            <a:r>
              <a:rPr lang="en-US" altLang="zh-CN" sz="1000" dirty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  <a:sym typeface="微软雅黑" panose="020B0503020204020204" charset="-122"/>
              </a:rPr>
              <a:t>1</a:t>
            </a:r>
            <a:r>
              <a:rPr lang="zh-CN" altLang="en-US" sz="1000" dirty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  <a:sym typeface="微软雅黑" panose="020B0503020204020204" charset="-122"/>
              </a:rPr>
              <a:t>人协助，其他人参照技能考评标准进行评议和纠错， 以此训练方式轮流练习。</a:t>
            </a:r>
            <a:endParaRPr lang="zh-CN" altLang="en-US" sz="1000" dirty="0">
              <a:solidFill>
                <a:schemeClr val="tx1"/>
              </a:solidFill>
              <a:latin typeface="宋体" panose="02010600030101010101" pitchFamily="2" charset="-122"/>
              <a:cs typeface="宋体" panose="02010600030101010101" pitchFamily="2" charset="-122"/>
              <a:sym typeface="微软雅黑" panose="020B0503020204020204" charset="-122"/>
            </a:endParaRPr>
          </a:p>
          <a:p>
            <a:pPr marL="0" indent="0" eaLnBrk="1" hangingPunct="1">
              <a:lnSpc>
                <a:spcPct val="120000"/>
              </a:lnSpc>
            </a:pPr>
            <a:r>
              <a:rPr lang="zh-CN" altLang="en-US" sz="1000" dirty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  <a:sym typeface="微软雅黑" panose="020B0503020204020204" charset="-122"/>
              </a:rPr>
              <a:t>（</a:t>
            </a:r>
            <a:r>
              <a:rPr lang="en-US" altLang="zh-CN" sz="1000" dirty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  <a:sym typeface="微软雅黑" panose="020B0503020204020204" charset="-122"/>
              </a:rPr>
              <a:t>4</a:t>
            </a:r>
            <a:r>
              <a:rPr lang="zh-CN" altLang="en-US" sz="1000" dirty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  <a:sym typeface="微软雅黑" panose="020B0503020204020204" charset="-122"/>
              </a:rPr>
              <a:t>）教师根据学生学习和训练的情况进行巡回检查和辅导。</a:t>
            </a:r>
            <a:endParaRPr lang="zh-CN" altLang="en-US" sz="1000" dirty="0">
              <a:solidFill>
                <a:schemeClr val="tx1"/>
              </a:solidFill>
              <a:latin typeface="宋体" panose="02010600030101010101" pitchFamily="2" charset="-122"/>
              <a:cs typeface="宋体" panose="02010600030101010101" pitchFamily="2" charset="-122"/>
              <a:sym typeface="微软雅黑" panose="020B0503020204020204" charset="-122"/>
            </a:endParaRPr>
          </a:p>
          <a:p>
            <a:pPr marL="0" indent="0" eaLnBrk="1" hangingPunct="1">
              <a:lnSpc>
                <a:spcPct val="120000"/>
              </a:lnSpc>
            </a:pPr>
            <a:r>
              <a:rPr lang="zh-CN" altLang="en-US" sz="1000" dirty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  <a:sym typeface="微软雅黑" panose="020B0503020204020204" charset="-122"/>
              </a:rPr>
              <a:t>（</a:t>
            </a:r>
            <a:r>
              <a:rPr lang="en-US" altLang="zh-CN" sz="1000" dirty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  <a:sym typeface="微软雅黑" panose="020B0503020204020204" charset="-122"/>
              </a:rPr>
              <a:t>5</a:t>
            </a:r>
            <a:r>
              <a:rPr lang="zh-CN" altLang="en-US" sz="1000" dirty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  <a:sym typeface="微软雅黑" panose="020B0503020204020204" charset="-122"/>
              </a:rPr>
              <a:t>）为提高学生的训练兴趣，可开展以小组为单位的分段和全程的操作竞赛 。</a:t>
            </a:r>
            <a:endParaRPr lang="zh-CN" altLang="en-US" sz="1000" dirty="0">
              <a:solidFill>
                <a:schemeClr val="tx1"/>
              </a:solidFill>
              <a:latin typeface="宋体" panose="02010600030101010101" pitchFamily="2" charset="-122"/>
              <a:cs typeface="宋体" panose="02010600030101010101" pitchFamily="2" charset="-122"/>
              <a:sym typeface="微软雅黑" panose="020B0503020204020204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425450" y="298450"/>
            <a:ext cx="3510280" cy="474345"/>
            <a:chOff x="670" y="470"/>
            <a:chExt cx="5528" cy="747"/>
          </a:xfrm>
        </p:grpSpPr>
        <p:sp>
          <p:nvSpPr>
            <p:cNvPr id="12" name="object 2"/>
            <p:cNvSpPr txBox="1"/>
            <p:nvPr/>
          </p:nvSpPr>
          <p:spPr>
            <a:xfrm>
              <a:off x="670" y="470"/>
              <a:ext cx="5528" cy="623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p>
              <a:pPr marL="12700">
                <a:lnSpc>
                  <a:spcPct val="100000"/>
                </a:lnSpc>
                <a:spcBef>
                  <a:spcPts val="105"/>
                </a:spcBef>
                <a:tabLst>
                  <a:tab pos="904875" algn="l"/>
                </a:tabLst>
              </a:pPr>
              <a:r>
                <a:rPr lang="zh-CN" altLang="en-US" sz="1200" b="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 Light" panose="020B0502040204020203" charset="-122"/>
                  <a:ea typeface="宋体" panose="02010600030101010101" pitchFamily="2" charset="-122"/>
                  <a:cs typeface="微软雅黑 Light" panose="020B0502040204020203" charset="-122"/>
                </a:rPr>
                <a:t>主题一</a:t>
              </a:r>
              <a:r>
                <a:rPr lang="en-US" altLang="zh-CN" sz="1200" b="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 Light" panose="020B0502040204020203" charset="-122"/>
                  <a:ea typeface="宋体" panose="02010600030101010101" pitchFamily="2" charset="-122"/>
                  <a:cs typeface="微软雅黑 Light" panose="020B0502040204020203" charset="-122"/>
                </a:rPr>
                <a:t>  </a:t>
              </a:r>
              <a:r>
                <a:rPr lang="zh-CN" altLang="en-US" sz="1200" b="0" spc="-5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 Light" panose="020B0502040204020203" charset="-122"/>
                  <a:ea typeface="宋体" panose="02010600030101010101" pitchFamily="2" charset="-122"/>
                  <a:cs typeface="微软雅黑 Light" panose="020B0502040204020203" charset="-122"/>
                </a:rPr>
                <a:t>餐饮服务基础知识与技能</a:t>
              </a:r>
              <a:endPara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endParaRPr>
            </a:p>
            <a:p>
              <a:pPr marL="12700">
                <a:lnSpc>
                  <a:spcPct val="100000"/>
                </a:lnSpc>
                <a:spcBef>
                  <a:spcPts val="105"/>
                </a:spcBef>
                <a:tabLst>
                  <a:tab pos="904875" algn="l"/>
                </a:tabLst>
              </a:pPr>
              <a:r>
                <a:rPr lang="en-US" altLang="zh-CN" sz="1200" b="0" spc="-50" dirty="0">
                  <a:solidFill>
                    <a:srgbClr val="3E3E3E"/>
                  </a:solidFill>
                  <a:latin typeface="微软雅黑 Light" panose="020B0502040204020203" charset="-122"/>
                  <a:ea typeface="宋体" panose="02010600030101010101" pitchFamily="2" charset="-122"/>
                  <a:cs typeface="微软雅黑 Light" panose="020B0502040204020203" charset="-122"/>
                </a:rPr>
                <a:t>       </a:t>
              </a:r>
              <a:endPara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997" y="811"/>
              <a:ext cx="2483" cy="406"/>
            </a:xfrm>
            <a:prstGeom prst="rect">
              <a:avLst/>
            </a:prstGeom>
            <a:gradFill>
              <a:gsLst>
                <a:gs pos="56000">
                  <a:srgbClr val="B5865E"/>
                </a:gs>
                <a:gs pos="0">
                  <a:schemeClr val="accent6">
                    <a:lumMod val="25000"/>
                    <a:lumOff val="75000"/>
                  </a:schemeClr>
                </a:gs>
                <a:gs pos="100000">
                  <a:schemeClr val="accent6">
                    <a:lumMod val="85000"/>
                  </a:schemeClr>
                </a:gs>
              </a:gsLst>
              <a:lin ang="5400000" scaled="1"/>
            </a:gradFill>
          </p:spPr>
          <p:txBody>
            <a:bodyPr wrap="square" rtlCol="0">
              <a:noAutofit/>
            </a:bodyPr>
            <a:p>
              <a:r>
                <a:rPr lang="en-US" altLang="zh-CN" sz="1200" b="0" spc="-50" dirty="0">
                  <a:solidFill>
                    <a:srgbClr val="3E3E3E"/>
                  </a:solidFill>
                  <a:latin typeface="微软雅黑 Light" panose="020B0502040204020203" charset="-122"/>
                  <a:ea typeface="宋体" panose="02010600030101010101" pitchFamily="2" charset="-122"/>
                  <a:cs typeface="微软雅黑 Light" panose="020B0502040204020203" charset="-122"/>
                  <a:sym typeface="+mn-ea"/>
                </a:rPr>
                <a:t> </a:t>
              </a:r>
              <a:r>
                <a:rPr lang="zh-CN" altLang="en-US" sz="1000" b="0" spc="-50" dirty="0">
                  <a:solidFill>
                    <a:schemeClr val="bg1"/>
                  </a:solidFill>
                  <a:latin typeface="微软雅黑 Light" panose="020B0502040204020203" charset="-122"/>
                  <a:ea typeface="宋体" panose="02010600030101010101" pitchFamily="2" charset="-122"/>
                  <a:cs typeface="微软雅黑 Light" panose="020B0502040204020203" charset="-122"/>
                  <a:sym typeface="+mn-ea"/>
                </a:rPr>
                <a:t>任务</a:t>
              </a:r>
              <a:r>
                <a:rPr lang="en-US" altLang="zh-CN" sz="1000" b="0" spc="-50" dirty="0">
                  <a:solidFill>
                    <a:schemeClr val="bg1"/>
                  </a:solidFill>
                  <a:latin typeface="微软雅黑 Light" panose="020B0502040204020203" charset="-122"/>
                  <a:ea typeface="宋体" panose="02010600030101010101" pitchFamily="2" charset="-122"/>
                  <a:cs typeface="微软雅黑 Light" panose="020B0502040204020203" charset="-122"/>
                  <a:sym typeface="+mn-ea"/>
                </a:rPr>
                <a:t>2</a:t>
              </a:r>
              <a:r>
                <a:rPr lang="en-US" altLang="zh-CN" sz="1000" b="0" spc="-50" dirty="0">
                  <a:solidFill>
                    <a:schemeClr val="bg1"/>
                  </a:solidFill>
                  <a:latin typeface="微软雅黑 Light" panose="020B0502040204020203" charset="-122"/>
                  <a:ea typeface="宋体" panose="02010600030101010101" pitchFamily="2" charset="-122"/>
                  <a:cs typeface="微软雅黑 Light" panose="020B0502040204020203" charset="-122"/>
                  <a:sym typeface="+mn-ea"/>
                </a:rPr>
                <a:t>  </a:t>
              </a:r>
              <a:r>
                <a:rPr lang="zh-CN" altLang="en-US" sz="1000" b="0" spc="-50" dirty="0">
                  <a:solidFill>
                    <a:schemeClr val="bg1"/>
                  </a:solidFill>
                  <a:latin typeface="微软雅黑 Light" panose="020B0502040204020203" charset="-122"/>
                  <a:ea typeface="宋体" panose="02010600030101010101" pitchFamily="2" charset="-122"/>
                  <a:cs typeface="微软雅黑 Light" panose="020B0502040204020203" charset="-122"/>
                  <a:sym typeface="+mn-ea"/>
                </a:rPr>
                <a:t>端托技能</a:t>
              </a:r>
              <a:endPara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endParaRPr>
            </a:p>
          </p:txBody>
        </p:sp>
      </p:grpSp>
      <p:sp>
        <p:nvSpPr>
          <p:cNvPr id="17" name="圆角矩形 16"/>
          <p:cNvSpPr/>
          <p:nvPr/>
        </p:nvSpPr>
        <p:spPr>
          <a:xfrm>
            <a:off x="1797050" y="1404620"/>
            <a:ext cx="4577715" cy="1536700"/>
          </a:xfrm>
          <a:prstGeom prst="roundRect">
            <a:avLst/>
          </a:prstGeom>
          <a:noFill/>
          <a:ln w="12700" cmpd="sng">
            <a:solidFill>
              <a:srgbClr val="B5865E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p>
            <a:pPr algn="ctr"/>
            <a:endParaRPr lang="zh-CN" altLang="en-US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圆角矩形 17"/>
          <p:cNvSpPr/>
          <p:nvPr>
            <p:custDataLst>
              <p:tags r:id="rId1"/>
            </p:custDataLst>
          </p:nvPr>
        </p:nvSpPr>
        <p:spPr>
          <a:xfrm>
            <a:off x="3580765" y="984250"/>
            <a:ext cx="1009650" cy="320040"/>
          </a:xfrm>
          <a:prstGeom prst="roundRect">
            <a:avLst/>
          </a:prstGeom>
          <a:solidFill>
            <a:srgbClr val="EDCCB1"/>
          </a:solidFill>
        </p:spPr>
        <p:txBody>
          <a:bodyPr wrap="square" lIns="0" tIns="0" rIns="0" bIns="0" rtlCol="0" anchor="ctr" anchorCtr="0">
            <a:noAutofit/>
          </a:bodyPr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0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    </a:t>
            </a:r>
            <a:r>
              <a:rPr lang="zh-CN" altLang="en-US" sz="10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轻托训练</a:t>
            </a:r>
            <a:endParaRPr lang="zh-CN" altLang="en-US" sz="10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6" name="矩形 7"/>
          <p:cNvSpPr>
            <a:spLocks noChangeArrowheads="1"/>
          </p:cNvSpPr>
          <p:nvPr/>
        </p:nvSpPr>
        <p:spPr bwMode="auto">
          <a:xfrm>
            <a:off x="2101961" y="2965397"/>
            <a:ext cx="4632608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indent="0" eaLnBrk="1" hangingPunct="1">
              <a:lnSpc>
                <a:spcPct val="120000"/>
              </a:lnSpc>
            </a:pPr>
            <a:r>
              <a:rPr lang="zh-CN" altLang="en-US" sz="990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注意：</a:t>
            </a:r>
            <a:endParaRPr lang="zh-CN" altLang="en-US" sz="990" dirty="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pPr marL="0" indent="0" eaLnBrk="1" hangingPunct="1">
              <a:lnSpc>
                <a:spcPct val="120000"/>
              </a:lnSpc>
            </a:pPr>
            <a:r>
              <a:rPr lang="zh-CN" altLang="en-US" sz="990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（</a:t>
            </a:r>
            <a:r>
              <a:rPr lang="en-US" altLang="zh-CN" sz="990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1</a:t>
            </a:r>
            <a:r>
              <a:rPr lang="zh-CN" altLang="en-US" sz="990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） 训练强度不宜过大， 应符合学生实际能力 。</a:t>
            </a:r>
            <a:endParaRPr lang="zh-CN" altLang="en-US" sz="990" dirty="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pPr marL="0" indent="0" eaLnBrk="1" hangingPunct="1">
              <a:lnSpc>
                <a:spcPct val="120000"/>
              </a:lnSpc>
            </a:pPr>
            <a:r>
              <a:rPr lang="zh-CN" altLang="en-US" sz="990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（</a:t>
            </a:r>
            <a:r>
              <a:rPr lang="en-US" altLang="zh-CN" sz="990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2</a:t>
            </a:r>
            <a:r>
              <a:rPr lang="zh-CN" altLang="en-US" sz="990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） 力量练习时建议循序渐进，避免伤及手腕 。</a:t>
            </a:r>
            <a:endParaRPr lang="zh-CN" altLang="en-US" sz="990" dirty="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pPr marL="0" indent="0" eaLnBrk="1" hangingPunct="1">
              <a:lnSpc>
                <a:spcPct val="120000"/>
              </a:lnSpc>
            </a:pPr>
            <a:r>
              <a:rPr lang="zh-CN" altLang="en-US" sz="990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（</a:t>
            </a:r>
            <a:r>
              <a:rPr lang="en-US" altLang="zh-CN" sz="990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3</a:t>
            </a:r>
            <a:r>
              <a:rPr lang="zh-CN" altLang="en-US" sz="990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） 托盘时拇指不能向上抠住托盘边缘 。</a:t>
            </a:r>
            <a:endParaRPr lang="zh-CN" altLang="en-US" sz="990" dirty="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pPr marL="0" indent="0" eaLnBrk="1" hangingPunct="1">
              <a:lnSpc>
                <a:spcPct val="120000"/>
              </a:lnSpc>
            </a:pPr>
            <a:r>
              <a:rPr lang="zh-CN" altLang="en-US" sz="990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（</a:t>
            </a:r>
            <a:r>
              <a:rPr lang="en-US" altLang="zh-CN" sz="990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4</a:t>
            </a:r>
            <a:r>
              <a:rPr lang="zh-CN" altLang="en-US" sz="990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） 操作训练前应对学生进行安全教育 ， 注意对酒瓶等易碎物品的使用 。</a:t>
            </a:r>
            <a:endParaRPr lang="zh-CN" altLang="en-US" sz="990" dirty="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pPr marL="0" indent="0" eaLnBrk="1" hangingPunct="1">
              <a:lnSpc>
                <a:spcPct val="120000"/>
              </a:lnSpc>
            </a:pPr>
            <a:r>
              <a:rPr lang="zh-CN" altLang="en-US" sz="990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（</a:t>
            </a:r>
            <a:r>
              <a:rPr lang="en-US" altLang="zh-CN" sz="990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5</a:t>
            </a:r>
            <a:r>
              <a:rPr lang="zh-CN" altLang="en-US" sz="990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） 有序组织训练，防止意外情况发生 。</a:t>
            </a:r>
            <a:endParaRPr lang="zh-CN" altLang="en-US" sz="990" dirty="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0" y="4737"/>
            <a:ext cx="7553325" cy="4244663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74233" y="1076389"/>
            <a:ext cx="955040" cy="21145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200" dirty="0">
                <a:solidFill>
                  <a:srgbClr val="252525"/>
                </a:solidFill>
              </a:rPr>
              <a:t>【</a:t>
            </a:r>
            <a:r>
              <a:rPr sz="1200" dirty="0">
                <a:solidFill>
                  <a:srgbClr val="252525"/>
                </a:solidFill>
              </a:rPr>
              <a:t>作</a:t>
            </a:r>
            <a:r>
              <a:rPr sz="1200" dirty="0">
                <a:solidFill>
                  <a:srgbClr val="252525"/>
                </a:solidFill>
              </a:rPr>
              <a:t>业</a:t>
            </a:r>
            <a:r>
              <a:rPr sz="1200" dirty="0">
                <a:solidFill>
                  <a:srgbClr val="252525"/>
                </a:solidFill>
              </a:rPr>
              <a:t>目</a:t>
            </a:r>
            <a:r>
              <a:rPr sz="1200" dirty="0">
                <a:solidFill>
                  <a:srgbClr val="252525"/>
                </a:solidFill>
              </a:rPr>
              <a:t>标</a:t>
            </a:r>
            <a:r>
              <a:rPr sz="1200" spc="-50" dirty="0">
                <a:solidFill>
                  <a:srgbClr val="252525"/>
                </a:solidFill>
              </a:rPr>
              <a:t>】</a:t>
            </a:r>
            <a:endParaRPr sz="1200"/>
          </a:p>
        </p:txBody>
      </p:sp>
      <p:sp>
        <p:nvSpPr>
          <p:cNvPr id="4" name="object 4"/>
          <p:cNvSpPr txBox="1"/>
          <p:nvPr/>
        </p:nvSpPr>
        <p:spPr>
          <a:xfrm>
            <a:off x="774233" y="1266015"/>
            <a:ext cx="5607050" cy="1506220"/>
          </a:xfrm>
          <a:prstGeom prst="rect">
            <a:avLst/>
          </a:prstGeom>
        </p:spPr>
        <p:txBody>
          <a:bodyPr vert="horz" wrap="square" lIns="0" tIns="92075" rIns="0" bIns="0" rtlCol="0">
            <a:spAutoFit/>
          </a:bodyPr>
          <a:lstStyle/>
          <a:p>
            <a:pPr marL="17780" indent="142875" eaLnBrk="1" fontAlgn="auto" latinLnBrk="0" hangingPunct="1">
              <a:lnSpc>
                <a:spcPct val="100000"/>
              </a:lnSpc>
              <a:spcBef>
                <a:spcPts val="700"/>
              </a:spcBef>
              <a:buFont typeface="Calibri Light" panose="020F0302020204030204"/>
              <a:buNone/>
              <a:tabLst>
                <a:tab pos="177165" algn="l"/>
              </a:tabLst>
              <a:extLst>
                <a:ext uri="{35155182-B16C-46BC-9424-99874614C6A1}">
                  <wpsdc:indentchars xmlns:wpsdc="http://www.wps.cn/officeDocument/2017/drawingmlCustomData" val="100" checksum="265787726"/>
                </a:ext>
              </a:extLst>
            </a:pPr>
            <a:r>
              <a:rPr lang="en-US" altLang="zh-CN" sz="1000" b="0" spc="125" dirty="0">
                <a:solidFill>
                  <a:srgbClr val="252525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1.</a:t>
            </a:r>
            <a:r>
              <a:rPr lang="zh-CN" altLang="en-US" sz="1000" b="0" spc="125" dirty="0">
                <a:solidFill>
                  <a:srgbClr val="252525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掌握托盘的种类；</a:t>
            </a:r>
            <a:endParaRPr lang="en-US" altLang="zh-CN" sz="1000" b="0" spc="125" dirty="0">
              <a:solidFill>
                <a:srgbClr val="252525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17780" indent="142875" eaLnBrk="1" fontAlgn="auto" latinLnBrk="0" hangingPunct="1">
              <a:lnSpc>
                <a:spcPct val="100000"/>
              </a:lnSpc>
              <a:spcBef>
                <a:spcPts val="700"/>
              </a:spcBef>
              <a:buFont typeface="Calibri Light" panose="020F0302020204030204"/>
              <a:buNone/>
              <a:tabLst>
                <a:tab pos="177165" algn="l"/>
              </a:tabLst>
              <a:extLst>
                <a:ext uri="{35155182-B16C-46BC-9424-99874614C6A1}">
                  <wpsdc:indentchars xmlns:wpsdc="http://www.wps.cn/officeDocument/2017/drawingmlCustomData" val="100" checksum="265787726"/>
                </a:ext>
              </a:extLst>
            </a:pPr>
            <a:r>
              <a:rPr lang="en-US" altLang="zh-CN" sz="1000" b="0" spc="125" dirty="0">
                <a:solidFill>
                  <a:srgbClr val="252525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2.</a:t>
            </a:r>
            <a:r>
              <a:rPr lang="zh-CN" altLang="en-US" sz="1000" b="0" spc="125" dirty="0">
                <a:solidFill>
                  <a:srgbClr val="252525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掌握轻托的操作方法。</a:t>
            </a:r>
            <a:endParaRPr lang="zh-CN" altLang="en-US" sz="1000" b="0" spc="125" dirty="0">
              <a:solidFill>
                <a:srgbClr val="252525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17780" indent="0">
              <a:lnSpc>
                <a:spcPct val="100000"/>
              </a:lnSpc>
              <a:spcBef>
                <a:spcPts val="725"/>
              </a:spcBef>
              <a:buFont typeface="Calibri Light" panose="020F0302020204030204"/>
              <a:buNone/>
              <a:tabLst>
                <a:tab pos="177165" algn="l"/>
              </a:tabLst>
            </a:pPr>
            <a:endParaRPr sz="1200" b="1" dirty="0">
              <a:solidFill>
                <a:srgbClr val="252525"/>
              </a:solidFill>
              <a:latin typeface="微软雅黑" panose="020B0503020204020204" charset="-122"/>
              <a:cs typeface="微软雅黑" panose="020B0503020204020204" charset="-122"/>
            </a:endParaRPr>
          </a:p>
          <a:p>
            <a:pPr marL="17780" indent="0">
              <a:lnSpc>
                <a:spcPct val="100000"/>
              </a:lnSpc>
              <a:spcBef>
                <a:spcPts val="725"/>
              </a:spcBef>
              <a:buFont typeface="Calibri Light" panose="020F0302020204030204"/>
              <a:buNone/>
              <a:tabLst>
                <a:tab pos="177165" algn="l"/>
              </a:tabLst>
            </a:pPr>
            <a:r>
              <a:rPr sz="1200" b="1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【</a:t>
            </a:r>
            <a:r>
              <a:rPr sz="1200" b="1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作</a:t>
            </a:r>
            <a:r>
              <a:rPr sz="1200" b="1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业</a:t>
            </a:r>
            <a:r>
              <a:rPr sz="1200" b="1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内</a:t>
            </a:r>
            <a:r>
              <a:rPr sz="1200" b="1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容</a:t>
            </a:r>
            <a:r>
              <a:rPr sz="1200" b="1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与</a:t>
            </a:r>
            <a:r>
              <a:rPr sz="1200" b="1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要</a:t>
            </a:r>
            <a:r>
              <a:rPr sz="1200" b="1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求</a:t>
            </a:r>
            <a:r>
              <a:rPr sz="1200" b="1" spc="-50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】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  <a:p>
            <a:pPr marL="17780" indent="127000" eaLnBrk="1" fontAlgn="auto" latinLnBrk="0" hangingPunct="1">
              <a:lnSpc>
                <a:spcPct val="100000"/>
              </a:lnSpc>
              <a:spcBef>
                <a:spcPts val="600"/>
              </a:spcBef>
              <a:buFont typeface="Calibri Light" panose="020F0302020204030204"/>
              <a:buNone/>
              <a:tabLst>
                <a:tab pos="177165" algn="l"/>
              </a:tabLst>
              <a:extLst>
                <a:ext uri="{35155182-B16C-46BC-9424-99874614C6A1}">
                  <wpsdc:indentchars xmlns:wpsdc="http://www.wps.cn/officeDocument/2017/drawingmlCustomData" val="100" checksum="644693121"/>
                </a:ext>
              </a:extLst>
            </a:pPr>
            <a:r>
              <a:rPr lang="en-US" altLang="zh-CN" sz="1000" b="0" dirty="0">
                <a:solidFill>
                  <a:srgbClr val="252525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1.</a:t>
            </a:r>
            <a:r>
              <a:rPr lang="zh-CN" altLang="en-US" sz="1000" b="0" dirty="0">
                <a:solidFill>
                  <a:srgbClr val="252525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练习</a:t>
            </a:r>
            <a:r>
              <a:rPr lang="zh-CN" altLang="en-US" sz="1000" b="0" spc="125" dirty="0">
                <a:solidFill>
                  <a:srgbClr val="252525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静托</a:t>
            </a:r>
            <a:r>
              <a:rPr lang="zh-CN" altLang="en-US" sz="1000" b="0" spc="125" dirty="0">
                <a:solidFill>
                  <a:srgbClr val="252525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；</a:t>
            </a:r>
            <a:endParaRPr lang="zh-CN" altLang="en-US" sz="1000" b="0" dirty="0">
              <a:solidFill>
                <a:srgbClr val="252525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17780" indent="127000" eaLnBrk="1" fontAlgn="auto" latinLnBrk="0" hangingPunct="1">
              <a:lnSpc>
                <a:spcPct val="100000"/>
              </a:lnSpc>
              <a:spcBef>
                <a:spcPts val="600"/>
              </a:spcBef>
              <a:buFont typeface="Calibri Light" panose="020F0302020204030204"/>
              <a:buNone/>
              <a:tabLst>
                <a:tab pos="177165" algn="l"/>
              </a:tabLst>
              <a:extLst>
                <a:ext uri="{35155182-B16C-46BC-9424-99874614C6A1}">
                  <wpsdc:indentchars xmlns:wpsdc="http://www.wps.cn/officeDocument/2017/drawingmlCustomData" val="100" checksum="644693121"/>
                </a:ext>
              </a:extLst>
            </a:pPr>
            <a:r>
              <a:rPr lang="en-US" altLang="zh-CN" sz="1000" b="0" dirty="0">
                <a:solidFill>
                  <a:srgbClr val="252525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2.</a:t>
            </a:r>
            <a:r>
              <a:rPr lang="zh-CN" altLang="en-US" sz="1000" b="0" dirty="0">
                <a:solidFill>
                  <a:srgbClr val="252525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练习轻托的操作步骤。</a:t>
            </a:r>
            <a:endParaRPr lang="zh-CN" altLang="en-US" sz="1000" b="0" spc="-5" dirty="0">
              <a:solidFill>
                <a:srgbClr val="252525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C:/Users/ysn92/Desktop/新建文件夹/微信图片_20240422093542.jpg微信图片_20240422093542"/>
          <p:cNvPicPr/>
          <p:nvPr/>
        </p:nvPicPr>
        <p:blipFill>
          <a:blip r:embed="rId1"/>
          <a:srcRect l="14104" r="14104"/>
          <a:stretch>
            <a:fillRect/>
          </a:stretch>
        </p:blipFill>
        <p:spPr>
          <a:xfrm>
            <a:off x="1257858" y="4737"/>
            <a:ext cx="4572876" cy="4244663"/>
          </a:xfrm>
          <a:prstGeom prst="parallelogram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178050" y="1746250"/>
            <a:ext cx="2854325" cy="925830"/>
          </a:xfrm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55"/>
              </a:spcBef>
            </a:pPr>
            <a:r>
              <a:rPr lang="zh-CN" altLang="en-US" sz="3350" b="1" dirty="0">
                <a:solidFill>
                  <a:srgbClr val="FFFFFF"/>
                </a:solidFill>
                <a:latin typeface="Microsoft YaHei UI" panose="020B0503020204020204" charset="-122"/>
                <a:ea typeface="宋体" panose="02010600030101010101" pitchFamily="2" charset="-122"/>
                <a:cs typeface="Microsoft YaHei UI" panose="020B0503020204020204" charset="-122"/>
              </a:rPr>
              <a:t>任务</a:t>
            </a:r>
            <a:r>
              <a:rPr lang="en-US" altLang="zh-CN" sz="3350" b="1" dirty="0">
                <a:solidFill>
                  <a:srgbClr val="FFFFFF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2</a:t>
            </a:r>
            <a:endParaRPr lang="zh-CN" altLang="en-US" sz="3350" b="1" dirty="0">
              <a:solidFill>
                <a:srgbClr val="FFFFFF"/>
              </a:solidFill>
              <a:latin typeface="Microsoft YaHei UI" panose="020B0503020204020204" charset="-122"/>
              <a:ea typeface="宋体" panose="02010600030101010101" pitchFamily="2" charset="-122"/>
              <a:cs typeface="Microsoft YaHei UI" panose="020B0503020204020204" charset="-122"/>
            </a:endParaRPr>
          </a:p>
          <a:p>
            <a:pPr algn="ctr">
              <a:lnSpc>
                <a:spcPct val="100000"/>
              </a:lnSpc>
              <a:spcBef>
                <a:spcPts val="155"/>
              </a:spcBef>
            </a:pPr>
            <a:r>
              <a:rPr lang="zh-CN" altLang="en-US" sz="2250" spc="-30" dirty="0">
                <a:solidFill>
                  <a:srgbClr val="FFFFFF"/>
                </a:solidFill>
                <a:latin typeface="黑体" panose="02010609060101010101" charset="-122"/>
                <a:ea typeface="宋体" panose="02010600030101010101" pitchFamily="2" charset="-122"/>
                <a:cs typeface="黑体" panose="02010609060101010101" charset="-122"/>
              </a:rPr>
              <a:t>端托技能</a:t>
            </a:r>
            <a:endParaRPr lang="zh-CN" altLang="en-US" sz="2250" spc="-30" dirty="0">
              <a:solidFill>
                <a:srgbClr val="FFFFFF"/>
              </a:solidFill>
              <a:latin typeface="黑体" panose="02010609060101010101" charset="-122"/>
              <a:ea typeface="宋体" panose="02010600030101010101" pitchFamily="2" charset="-122"/>
              <a:cs typeface="黑体" panose="02010609060101010101" charset="-122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4737"/>
            <a:ext cx="7553325" cy="4244975"/>
            <a:chOff x="0" y="4737"/>
            <a:chExt cx="7553325" cy="424497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10440" y="4737"/>
              <a:ext cx="613435" cy="52048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10440" y="512838"/>
              <a:ext cx="793127" cy="12391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799764" y="636765"/>
              <a:ext cx="1003803" cy="136937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799764" y="1876024"/>
              <a:ext cx="824111" cy="123921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6620777" y="1876024"/>
              <a:ext cx="0" cy="384175"/>
            </a:xfrm>
            <a:custGeom>
              <a:avLst/>
              <a:gdLst/>
              <a:ahLst/>
              <a:cxnLst/>
              <a:rect l="l" t="t" r="r" b="b"/>
              <a:pathLst>
                <a:path h="384175">
                  <a:moveTo>
                    <a:pt x="0" y="384172"/>
                  </a:moveTo>
                  <a:lnTo>
                    <a:pt x="0" y="0"/>
                  </a:lnTo>
                </a:path>
              </a:pathLst>
            </a:custGeom>
            <a:ln w="6196">
              <a:solidFill>
                <a:srgbClr val="FE9732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617679" y="2254008"/>
              <a:ext cx="935632" cy="108434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221114" y="1250200"/>
              <a:ext cx="136315" cy="13630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549519" y="2216823"/>
              <a:ext cx="136318" cy="136318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995655" y="2892221"/>
              <a:ext cx="136319" cy="13631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6753" y="1008545"/>
              <a:ext cx="613431" cy="52668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753" y="1522833"/>
              <a:ext cx="793125" cy="123924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1646770"/>
              <a:ext cx="879878" cy="1369377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0" y="2886025"/>
              <a:ext cx="700185" cy="123925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697087" y="2886025"/>
              <a:ext cx="0" cy="384175"/>
            </a:xfrm>
            <a:custGeom>
              <a:avLst/>
              <a:gdLst/>
              <a:ahLst/>
              <a:cxnLst/>
              <a:rect l="l" t="t" r="r" b="b"/>
              <a:pathLst>
                <a:path h="384175">
                  <a:moveTo>
                    <a:pt x="0" y="384172"/>
                  </a:moveTo>
                  <a:lnTo>
                    <a:pt x="0" y="0"/>
                  </a:lnTo>
                </a:path>
              </a:pathLst>
            </a:custGeom>
            <a:ln w="6196">
              <a:solidFill>
                <a:srgbClr val="FE9732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9" name="object 1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93988" y="3264001"/>
              <a:ext cx="1040970" cy="985398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97423" y="2260206"/>
              <a:ext cx="136319" cy="136309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25830" y="3226828"/>
              <a:ext cx="136317" cy="136314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71968" y="3902227"/>
              <a:ext cx="136315" cy="13631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9" name="TextBox 53"/>
          <p:cNvSpPr txBox="1"/>
          <p:nvPr/>
        </p:nvSpPr>
        <p:spPr>
          <a:xfrm>
            <a:off x="1562444" y="4895297"/>
            <a:ext cx="138430" cy="64770"/>
          </a:xfrm>
          <a:prstGeom prst="rect">
            <a:avLst/>
          </a:prstGeom>
          <a:noFill/>
        </p:spPr>
        <p:txBody>
          <a:bodyPr wrap="none" lIns="50289" tIns="25145" rIns="50289" bIns="25145" rtlCol="0">
            <a:spAutoFit/>
          </a:bodyPr>
          <a:p>
            <a:r>
              <a:rPr lang="zh-CN" altLang="en-US" sz="100" dirty="0" smtClean="0"/>
              <a:t>延迟符</a:t>
            </a:r>
            <a:endParaRPr lang="zh-CN" altLang="en-US" sz="100" dirty="0"/>
          </a:p>
        </p:txBody>
      </p:sp>
      <p:grpSp>
        <p:nvGrpSpPr>
          <p:cNvPr id="2" name="组合 1"/>
          <p:cNvGrpSpPr/>
          <p:nvPr/>
        </p:nvGrpSpPr>
        <p:grpSpPr>
          <a:xfrm>
            <a:off x="425450" y="298450"/>
            <a:ext cx="3510280" cy="474345"/>
            <a:chOff x="670" y="470"/>
            <a:chExt cx="5528" cy="747"/>
          </a:xfrm>
        </p:grpSpPr>
        <p:sp>
          <p:nvSpPr>
            <p:cNvPr id="4" name="object 2"/>
            <p:cNvSpPr txBox="1"/>
            <p:nvPr/>
          </p:nvSpPr>
          <p:spPr>
            <a:xfrm>
              <a:off x="670" y="470"/>
              <a:ext cx="5528" cy="623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p>
              <a:pPr marL="12700">
                <a:lnSpc>
                  <a:spcPct val="100000"/>
                </a:lnSpc>
                <a:spcBef>
                  <a:spcPts val="105"/>
                </a:spcBef>
                <a:tabLst>
                  <a:tab pos="904875" algn="l"/>
                </a:tabLst>
              </a:pPr>
              <a:r>
                <a:rPr lang="zh-CN" altLang="en-US" sz="1200" b="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 Light" panose="020B0502040204020203" charset="-122"/>
                  <a:ea typeface="宋体" panose="02010600030101010101" pitchFamily="2" charset="-122"/>
                  <a:cs typeface="微软雅黑 Light" panose="020B0502040204020203" charset="-122"/>
                </a:rPr>
                <a:t>主题一</a:t>
              </a:r>
              <a:r>
                <a:rPr lang="en-US" altLang="zh-CN" sz="1200" b="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 Light" panose="020B0502040204020203" charset="-122"/>
                  <a:ea typeface="宋体" panose="02010600030101010101" pitchFamily="2" charset="-122"/>
                  <a:cs typeface="微软雅黑 Light" panose="020B0502040204020203" charset="-122"/>
                </a:rPr>
                <a:t>  </a:t>
              </a:r>
              <a:r>
                <a:rPr lang="zh-CN" altLang="en-US" sz="1200" b="0" spc="-5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 Light" panose="020B0502040204020203" charset="-122"/>
                  <a:ea typeface="宋体" panose="02010600030101010101" pitchFamily="2" charset="-122"/>
                  <a:cs typeface="微软雅黑 Light" panose="020B0502040204020203" charset="-122"/>
                </a:rPr>
                <a:t>餐饮服务基础知识与技能</a:t>
              </a:r>
              <a:endPara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endParaRPr>
            </a:p>
            <a:p>
              <a:pPr marL="12700">
                <a:lnSpc>
                  <a:spcPct val="100000"/>
                </a:lnSpc>
                <a:spcBef>
                  <a:spcPts val="105"/>
                </a:spcBef>
                <a:tabLst>
                  <a:tab pos="904875" algn="l"/>
                </a:tabLst>
              </a:pPr>
              <a:r>
                <a:rPr lang="en-US" altLang="zh-CN" sz="1200" b="0" spc="-50" dirty="0">
                  <a:solidFill>
                    <a:srgbClr val="3E3E3E"/>
                  </a:solidFill>
                  <a:latin typeface="微软雅黑 Light" panose="020B0502040204020203" charset="-122"/>
                  <a:ea typeface="宋体" panose="02010600030101010101" pitchFamily="2" charset="-122"/>
                  <a:cs typeface="微软雅黑 Light" panose="020B0502040204020203" charset="-122"/>
                </a:rPr>
                <a:t>       </a:t>
              </a:r>
              <a:endPara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endParaRP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997" y="811"/>
              <a:ext cx="2483" cy="406"/>
            </a:xfrm>
            <a:prstGeom prst="rect">
              <a:avLst/>
            </a:prstGeom>
            <a:gradFill>
              <a:gsLst>
                <a:gs pos="56000">
                  <a:srgbClr val="B5865E"/>
                </a:gs>
                <a:gs pos="0">
                  <a:schemeClr val="accent6">
                    <a:lumMod val="25000"/>
                    <a:lumOff val="75000"/>
                  </a:schemeClr>
                </a:gs>
                <a:gs pos="100000">
                  <a:schemeClr val="accent6">
                    <a:lumMod val="85000"/>
                  </a:schemeClr>
                </a:gs>
              </a:gsLst>
              <a:lin ang="5400000" scaled="1"/>
            </a:gradFill>
          </p:spPr>
          <p:txBody>
            <a:bodyPr wrap="square" rtlCol="0">
              <a:noAutofit/>
            </a:bodyPr>
            <a:p>
              <a:r>
                <a:rPr lang="en-US" altLang="zh-CN" sz="1200" b="0" spc="-50" dirty="0">
                  <a:solidFill>
                    <a:srgbClr val="3E3E3E"/>
                  </a:solidFill>
                  <a:latin typeface="微软雅黑 Light" panose="020B0502040204020203" charset="-122"/>
                  <a:ea typeface="宋体" panose="02010600030101010101" pitchFamily="2" charset="-122"/>
                  <a:cs typeface="微软雅黑 Light" panose="020B0502040204020203" charset="-122"/>
                  <a:sym typeface="+mn-ea"/>
                </a:rPr>
                <a:t> </a:t>
              </a:r>
              <a:r>
                <a:rPr lang="zh-CN" altLang="en-US" sz="1000" b="0" spc="-50" dirty="0">
                  <a:solidFill>
                    <a:schemeClr val="bg1"/>
                  </a:solidFill>
                  <a:latin typeface="微软雅黑 Light" panose="020B0502040204020203" charset="-122"/>
                  <a:ea typeface="宋体" panose="02010600030101010101" pitchFamily="2" charset="-122"/>
                  <a:cs typeface="微软雅黑 Light" panose="020B0502040204020203" charset="-122"/>
                  <a:sym typeface="+mn-ea"/>
                </a:rPr>
                <a:t>任务</a:t>
              </a:r>
              <a:r>
                <a:rPr lang="en-US" altLang="zh-CN" sz="1000" b="0" spc="-50" dirty="0">
                  <a:solidFill>
                    <a:schemeClr val="bg1"/>
                  </a:solidFill>
                  <a:latin typeface="微软雅黑 Light" panose="020B0502040204020203" charset="-122"/>
                  <a:ea typeface="宋体" panose="02010600030101010101" pitchFamily="2" charset="-122"/>
                  <a:cs typeface="微软雅黑 Light" panose="020B0502040204020203" charset="-122"/>
                  <a:sym typeface="+mn-ea"/>
                </a:rPr>
                <a:t>2</a:t>
              </a:r>
              <a:r>
                <a:rPr lang="en-US" altLang="zh-CN" sz="1000" b="0" spc="-50" dirty="0">
                  <a:solidFill>
                    <a:schemeClr val="bg1"/>
                  </a:solidFill>
                  <a:latin typeface="微软雅黑 Light" panose="020B0502040204020203" charset="-122"/>
                  <a:ea typeface="宋体" panose="02010600030101010101" pitchFamily="2" charset="-122"/>
                  <a:cs typeface="微软雅黑 Light" panose="020B0502040204020203" charset="-122"/>
                  <a:sym typeface="+mn-ea"/>
                </a:rPr>
                <a:t>  </a:t>
              </a:r>
              <a:r>
                <a:rPr lang="zh-CN" altLang="en-US" sz="1000" b="0" spc="-50" dirty="0">
                  <a:solidFill>
                    <a:schemeClr val="bg1"/>
                  </a:solidFill>
                  <a:latin typeface="微软雅黑 Light" panose="020B0502040204020203" charset="-122"/>
                  <a:ea typeface="宋体" panose="02010600030101010101" pitchFamily="2" charset="-122"/>
                  <a:cs typeface="微软雅黑 Light" panose="020B0502040204020203" charset="-122"/>
                  <a:sym typeface="+mn-ea"/>
                </a:rPr>
                <a:t>端托技能</a:t>
              </a:r>
              <a:endPara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endParaRPr>
            </a:p>
          </p:txBody>
        </p:sp>
      </p:grpSp>
      <p:sp>
        <p:nvSpPr>
          <p:cNvPr id="12" name="椭圆 11"/>
          <p:cNvSpPr/>
          <p:nvPr>
            <p:custDataLst>
              <p:tags r:id="rId1"/>
            </p:custDataLst>
          </p:nvPr>
        </p:nvSpPr>
        <p:spPr>
          <a:xfrm>
            <a:off x="3092374" y="1289231"/>
            <a:ext cx="1589935" cy="1589935"/>
          </a:xfrm>
          <a:prstGeom prst="ellipse">
            <a:avLst/>
          </a:prstGeom>
          <a:gradFill>
            <a:gsLst>
              <a:gs pos="0">
                <a:schemeClr val="accent1">
                  <a:alpha val="100000"/>
                </a:schemeClr>
              </a:gs>
              <a:gs pos="100000">
                <a:schemeClr val="accent1">
                  <a:lumMod val="80000"/>
                  <a:lumOff val="20000"/>
                </a:schemeClr>
              </a:gs>
            </a:gsLst>
            <a:lin ang="13500000"/>
          </a:gradFill>
          <a:ln w="19050">
            <a:gradFill>
              <a:gsLst>
                <a:gs pos="100000">
                  <a:srgbClr val="FFFFFF">
                    <a:alpha val="0"/>
                  </a:srgbClr>
                </a:gs>
                <a:gs pos="0">
                  <a:srgbClr val="FFFFFF"/>
                </a:gs>
              </a:gsLst>
              <a:lin ang="16200000" scaled="1"/>
            </a:gradFill>
          </a:ln>
          <a:effectLst>
            <a:outerShdw blurRad="215900" dist="114300" dir="5400000" algn="t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>
                <a:solidFill>
                  <a:schemeClr val="lt1">
                    <a:lumMod val="100000"/>
                  </a:schemeClr>
                </a:solidFill>
                <a:latin typeface="+mn-ea"/>
                <a:cs typeface="+mn-ea"/>
                <a:sym typeface="+mn-ea"/>
              </a:rPr>
              <a:t>重托</a:t>
            </a:r>
            <a:endParaRPr lang="zh-CN" altLang="en-US" sz="2400" b="1" dirty="0">
              <a:solidFill>
                <a:schemeClr val="lt1">
                  <a:lumMod val="100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31" name="弧形 30"/>
          <p:cNvSpPr/>
          <p:nvPr>
            <p:custDataLst>
              <p:tags r:id="rId2"/>
            </p:custDataLst>
          </p:nvPr>
        </p:nvSpPr>
        <p:spPr>
          <a:xfrm rot="20460000">
            <a:off x="2960626" y="1234386"/>
            <a:ext cx="1844285" cy="1844285"/>
          </a:xfrm>
          <a:prstGeom prst="arc">
            <a:avLst>
              <a:gd name="adj1" fmla="val 13075779"/>
              <a:gd name="adj2" fmla="val 0"/>
            </a:avLst>
          </a:prstGeom>
          <a:ln>
            <a:gradFill>
              <a:gsLst>
                <a:gs pos="100000">
                  <a:schemeClr val="accent1">
                    <a:alpha val="5000"/>
                  </a:schemeClr>
                </a:gs>
                <a:gs pos="0">
                  <a:schemeClr val="accent1"/>
                </a:gs>
              </a:gsLst>
              <a:lin ang="0" scaled="1"/>
            </a:gradFill>
            <a:headEnd type="oval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435"/>
          </a:p>
        </p:txBody>
      </p:sp>
      <p:sp>
        <p:nvSpPr>
          <p:cNvPr id="37" name="弧形 36"/>
          <p:cNvSpPr/>
          <p:nvPr>
            <p:custDataLst>
              <p:tags r:id="rId3"/>
            </p:custDataLst>
          </p:nvPr>
        </p:nvSpPr>
        <p:spPr>
          <a:xfrm rot="9660000">
            <a:off x="2961261" y="1158246"/>
            <a:ext cx="1844285" cy="1844285"/>
          </a:xfrm>
          <a:prstGeom prst="arc">
            <a:avLst>
              <a:gd name="adj1" fmla="val 13075779"/>
              <a:gd name="adj2" fmla="val 0"/>
            </a:avLst>
          </a:prstGeom>
          <a:ln>
            <a:gradFill>
              <a:gsLst>
                <a:gs pos="100000">
                  <a:schemeClr val="accent1">
                    <a:alpha val="5000"/>
                  </a:schemeClr>
                </a:gs>
                <a:gs pos="0">
                  <a:schemeClr val="accent1"/>
                </a:gs>
              </a:gsLst>
              <a:lin ang="0" scaled="1"/>
            </a:gradFill>
            <a:headEnd type="oval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Overflow="overflow" horzOverflow="overflow" vert="horz" wrap="square" tIns="0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435"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0" advTm="0"/>
    </mc:Choice>
    <mc:Fallback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矩形 4"/>
          <p:cNvSpPr/>
          <p:nvPr/>
        </p:nvSpPr>
        <p:spPr>
          <a:xfrm>
            <a:off x="1332865" y="1626235"/>
            <a:ext cx="2445385" cy="1981835"/>
          </a:xfrm>
          <a:prstGeom prst="rect">
            <a:avLst/>
          </a:prstGeom>
          <a:blipFill rotWithShape="1">
            <a:blip r:embed="rId1"/>
            <a:stretch>
              <a:fillRect/>
            </a:stretch>
          </a:blip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2" name="任意多边形 1"/>
          <p:cNvSpPr/>
          <p:nvPr/>
        </p:nvSpPr>
        <p:spPr>
          <a:xfrm>
            <a:off x="4214495" y="1060450"/>
            <a:ext cx="2834005" cy="2747645"/>
          </a:xfrm>
          <a:custGeom>
            <a:avLst/>
            <a:gdLst>
              <a:gd name="connsiteX0" fmla="*/ 0 w 5105817"/>
              <a:gd name="connsiteY0" fmla="*/ 0 h 5053263"/>
              <a:gd name="connsiteX1" fmla="*/ 5105817 w 5105817"/>
              <a:gd name="connsiteY1" fmla="*/ 0 h 5053263"/>
              <a:gd name="connsiteX2" fmla="*/ 5105817 w 5105817"/>
              <a:gd name="connsiteY2" fmla="*/ 5053263 h 5053263"/>
              <a:gd name="connsiteX3" fmla="*/ 0 w 5105817"/>
              <a:gd name="connsiteY3" fmla="*/ 5053263 h 5053263"/>
              <a:gd name="connsiteX4" fmla="*/ 0 w 5105817"/>
              <a:gd name="connsiteY4" fmla="*/ 844842 h 5053263"/>
              <a:gd name="connsiteX5" fmla="*/ 188912 w 5105817"/>
              <a:gd name="connsiteY5" fmla="*/ 675978 h 5053263"/>
              <a:gd name="connsiteX6" fmla="*/ 0 w 5105817"/>
              <a:gd name="connsiteY6" fmla="*/ 507114 h 5053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05817" h="5053263">
                <a:moveTo>
                  <a:pt x="0" y="0"/>
                </a:moveTo>
                <a:lnTo>
                  <a:pt x="5105817" y="0"/>
                </a:lnTo>
                <a:lnTo>
                  <a:pt x="5105817" y="5053263"/>
                </a:lnTo>
                <a:lnTo>
                  <a:pt x="0" y="5053263"/>
                </a:lnTo>
                <a:lnTo>
                  <a:pt x="0" y="844842"/>
                </a:lnTo>
                <a:lnTo>
                  <a:pt x="188912" y="675978"/>
                </a:lnTo>
                <a:lnTo>
                  <a:pt x="0" y="507114"/>
                </a:ln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50800" dist="127000" dir="8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000">
              <a:latin typeface="+mn-ea"/>
            </a:endParaRPr>
          </a:p>
        </p:txBody>
      </p:sp>
      <p:sp>
        <p:nvSpPr>
          <p:cNvPr id="8" name="文本框 14"/>
          <p:cNvSpPr txBox="1"/>
          <p:nvPr/>
        </p:nvSpPr>
        <p:spPr>
          <a:xfrm>
            <a:off x="5226076" y="1136379"/>
            <a:ext cx="2855642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000" b="1" dirty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重托要领</a:t>
            </a:r>
            <a:endParaRPr lang="zh-CN" altLang="en-US" sz="1000" b="1" dirty="0">
              <a:solidFill>
                <a:srgbClr val="0070C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4464222" y="1502986"/>
            <a:ext cx="2427659" cy="2581374"/>
            <a:chOff x="6977363" y="3663166"/>
            <a:chExt cx="3913727" cy="1451532"/>
          </a:xfrm>
        </p:grpSpPr>
        <p:sp>
          <p:nvSpPr>
            <p:cNvPr id="11" name="Rectangle 5"/>
            <p:cNvSpPr/>
            <p:nvPr/>
          </p:nvSpPr>
          <p:spPr bwMode="auto">
            <a:xfrm>
              <a:off x="7003857" y="3756567"/>
              <a:ext cx="3887233" cy="13581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t"/>
            <a:lstStyle/>
            <a:p>
              <a:pPr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000" dirty="0" smtClean="0">
                  <a:solidFill>
                    <a:schemeClr val="bg1">
                      <a:lumMod val="65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Gill Sans" charset="0"/>
                </a:rPr>
                <a:t>   </a:t>
              </a:r>
              <a:r>
                <a:rPr lang="zh-CN" altLang="en-US" sz="1000" b="1" dirty="0" smtClean="0">
                  <a:solidFill>
                    <a:srgbClr val="5F5E5C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Gill Sans" charset="0"/>
                </a:rPr>
                <a:t>重托又称肩上托，主要用于托送较重物品（重量在１０千克左右）时采用的方式 。右手扶助托盘的边，左手掌心向上，伸开五指，用全掌托住盘底，掌握好重心后，用右手协助将托盘托起至胸前，再轻轻向上转动左手腕，将托盘平托于肩上。</a:t>
              </a:r>
              <a:endParaRPr lang="zh-CN" altLang="en-US" sz="1000" b="1" dirty="0" smtClean="0">
                <a:solidFill>
                  <a:srgbClr val="5F5E5C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Gill Sans" charset="0"/>
              </a:endParaRPr>
            </a:p>
          </p:txBody>
        </p:sp>
        <p:grpSp>
          <p:nvGrpSpPr>
            <p:cNvPr id="16" name="组合 15"/>
            <p:cNvGrpSpPr/>
            <p:nvPr/>
          </p:nvGrpSpPr>
          <p:grpSpPr>
            <a:xfrm>
              <a:off x="6977363" y="3663166"/>
              <a:ext cx="3841976" cy="23963"/>
              <a:chOff x="3060700" y="4724400"/>
              <a:chExt cx="5955507" cy="4570"/>
            </a:xfrm>
          </p:grpSpPr>
          <p:cxnSp>
            <p:nvCxnSpPr>
              <p:cNvPr id="17" name="直接连接符 16"/>
              <p:cNvCxnSpPr/>
              <p:nvPr/>
            </p:nvCxnSpPr>
            <p:spPr>
              <a:xfrm>
                <a:off x="3060700" y="4724400"/>
                <a:ext cx="5955507" cy="0"/>
              </a:xfrm>
              <a:prstGeom prst="line">
                <a:avLst/>
              </a:prstGeom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接连接符 17"/>
              <p:cNvCxnSpPr/>
              <p:nvPr/>
            </p:nvCxnSpPr>
            <p:spPr>
              <a:xfrm>
                <a:off x="3060700" y="4728970"/>
                <a:ext cx="5955507" cy="0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" name="组合 2"/>
          <p:cNvGrpSpPr/>
          <p:nvPr/>
        </p:nvGrpSpPr>
        <p:grpSpPr>
          <a:xfrm>
            <a:off x="425450" y="298450"/>
            <a:ext cx="3510280" cy="474345"/>
            <a:chOff x="670" y="470"/>
            <a:chExt cx="5528" cy="747"/>
          </a:xfrm>
        </p:grpSpPr>
        <p:sp>
          <p:nvSpPr>
            <p:cNvPr id="4" name="object 2"/>
            <p:cNvSpPr txBox="1"/>
            <p:nvPr/>
          </p:nvSpPr>
          <p:spPr>
            <a:xfrm>
              <a:off x="670" y="470"/>
              <a:ext cx="5528" cy="623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p>
              <a:pPr marL="12700">
                <a:lnSpc>
                  <a:spcPct val="100000"/>
                </a:lnSpc>
                <a:spcBef>
                  <a:spcPts val="105"/>
                </a:spcBef>
                <a:tabLst>
                  <a:tab pos="904875" algn="l"/>
                </a:tabLst>
              </a:pPr>
              <a:r>
                <a:rPr lang="zh-CN" altLang="en-US" sz="1200" b="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 Light" panose="020B0502040204020203" charset="-122"/>
                  <a:ea typeface="宋体" panose="02010600030101010101" pitchFamily="2" charset="-122"/>
                  <a:cs typeface="微软雅黑 Light" panose="020B0502040204020203" charset="-122"/>
                </a:rPr>
                <a:t>主题一</a:t>
              </a:r>
              <a:r>
                <a:rPr lang="en-US" altLang="zh-CN" sz="1200" b="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 Light" panose="020B0502040204020203" charset="-122"/>
                  <a:ea typeface="宋体" panose="02010600030101010101" pitchFamily="2" charset="-122"/>
                  <a:cs typeface="微软雅黑 Light" panose="020B0502040204020203" charset="-122"/>
                </a:rPr>
                <a:t>  </a:t>
              </a:r>
              <a:r>
                <a:rPr lang="zh-CN" altLang="en-US" sz="1200" b="0" spc="-5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 Light" panose="020B0502040204020203" charset="-122"/>
                  <a:ea typeface="宋体" panose="02010600030101010101" pitchFamily="2" charset="-122"/>
                  <a:cs typeface="微软雅黑 Light" panose="020B0502040204020203" charset="-122"/>
                </a:rPr>
                <a:t>餐饮服务基础知识与技能</a:t>
              </a:r>
              <a:endPara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endParaRPr>
            </a:p>
            <a:p>
              <a:pPr marL="12700">
                <a:lnSpc>
                  <a:spcPct val="100000"/>
                </a:lnSpc>
                <a:spcBef>
                  <a:spcPts val="105"/>
                </a:spcBef>
                <a:tabLst>
                  <a:tab pos="904875" algn="l"/>
                </a:tabLst>
              </a:pPr>
              <a:r>
                <a:rPr lang="en-US" altLang="zh-CN" sz="1200" b="0" spc="-50" dirty="0">
                  <a:solidFill>
                    <a:srgbClr val="3E3E3E"/>
                  </a:solidFill>
                  <a:latin typeface="微软雅黑 Light" panose="020B0502040204020203" charset="-122"/>
                  <a:ea typeface="宋体" panose="02010600030101010101" pitchFamily="2" charset="-122"/>
                  <a:cs typeface="微软雅黑 Light" panose="020B0502040204020203" charset="-122"/>
                </a:rPr>
                <a:t>       </a:t>
              </a:r>
              <a:endPara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997" y="811"/>
              <a:ext cx="2483" cy="406"/>
            </a:xfrm>
            <a:prstGeom prst="rect">
              <a:avLst/>
            </a:prstGeom>
            <a:gradFill>
              <a:gsLst>
                <a:gs pos="56000">
                  <a:srgbClr val="B5865E"/>
                </a:gs>
                <a:gs pos="0">
                  <a:schemeClr val="accent6">
                    <a:lumMod val="25000"/>
                    <a:lumOff val="75000"/>
                  </a:schemeClr>
                </a:gs>
                <a:gs pos="100000">
                  <a:schemeClr val="accent6">
                    <a:lumMod val="85000"/>
                  </a:schemeClr>
                </a:gs>
              </a:gsLst>
              <a:lin ang="5400000" scaled="1"/>
            </a:gradFill>
          </p:spPr>
          <p:txBody>
            <a:bodyPr wrap="square" rtlCol="0">
              <a:noAutofit/>
            </a:bodyPr>
            <a:p>
              <a:r>
                <a:rPr lang="en-US" altLang="zh-CN" sz="1200" b="0" spc="-50" dirty="0">
                  <a:solidFill>
                    <a:srgbClr val="3E3E3E"/>
                  </a:solidFill>
                  <a:latin typeface="微软雅黑 Light" panose="020B0502040204020203" charset="-122"/>
                  <a:ea typeface="宋体" panose="02010600030101010101" pitchFamily="2" charset="-122"/>
                  <a:cs typeface="微软雅黑 Light" panose="020B0502040204020203" charset="-122"/>
                  <a:sym typeface="+mn-ea"/>
                </a:rPr>
                <a:t> </a:t>
              </a:r>
              <a:r>
                <a:rPr lang="zh-CN" altLang="en-US" sz="1000" b="0" spc="-50" dirty="0">
                  <a:solidFill>
                    <a:schemeClr val="bg1"/>
                  </a:solidFill>
                  <a:latin typeface="微软雅黑 Light" panose="020B0502040204020203" charset="-122"/>
                  <a:ea typeface="宋体" panose="02010600030101010101" pitchFamily="2" charset="-122"/>
                  <a:cs typeface="微软雅黑 Light" panose="020B0502040204020203" charset="-122"/>
                  <a:sym typeface="+mn-ea"/>
                </a:rPr>
                <a:t>任务</a:t>
              </a:r>
              <a:r>
                <a:rPr lang="en-US" altLang="zh-CN" sz="1000" b="0" spc="-50" dirty="0">
                  <a:solidFill>
                    <a:schemeClr val="bg1"/>
                  </a:solidFill>
                  <a:latin typeface="微软雅黑 Light" panose="020B0502040204020203" charset="-122"/>
                  <a:ea typeface="宋体" panose="02010600030101010101" pitchFamily="2" charset="-122"/>
                  <a:cs typeface="微软雅黑 Light" panose="020B0502040204020203" charset="-122"/>
                  <a:sym typeface="+mn-ea"/>
                </a:rPr>
                <a:t>2</a:t>
              </a:r>
              <a:r>
                <a:rPr lang="en-US" altLang="zh-CN" sz="1000" b="0" spc="-50" dirty="0">
                  <a:solidFill>
                    <a:schemeClr val="bg1"/>
                  </a:solidFill>
                  <a:latin typeface="微软雅黑 Light" panose="020B0502040204020203" charset="-122"/>
                  <a:ea typeface="宋体" panose="02010600030101010101" pitchFamily="2" charset="-122"/>
                  <a:cs typeface="微软雅黑 Light" panose="020B0502040204020203" charset="-122"/>
                  <a:sym typeface="+mn-ea"/>
                </a:rPr>
                <a:t>  </a:t>
              </a:r>
              <a:r>
                <a:rPr lang="zh-CN" altLang="en-US" sz="1000" b="0" spc="-50" dirty="0">
                  <a:solidFill>
                    <a:schemeClr val="bg1"/>
                  </a:solidFill>
                  <a:latin typeface="微软雅黑 Light" panose="020B0502040204020203" charset="-122"/>
                  <a:ea typeface="宋体" panose="02010600030101010101" pitchFamily="2" charset="-122"/>
                  <a:cs typeface="微软雅黑 Light" panose="020B0502040204020203" charset="-122"/>
                  <a:sym typeface="+mn-ea"/>
                </a:rPr>
                <a:t>端托技能</a:t>
              </a:r>
              <a:endPara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0" advTm="0"/>
    </mc:Choice>
    <mc:Fallback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649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8" grpId="0"/>
      <p:bldP spid="2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9" name="TextBox 53"/>
          <p:cNvSpPr txBox="1"/>
          <p:nvPr/>
        </p:nvSpPr>
        <p:spPr>
          <a:xfrm>
            <a:off x="1562444" y="4895297"/>
            <a:ext cx="138430" cy="64770"/>
          </a:xfrm>
          <a:prstGeom prst="rect">
            <a:avLst/>
          </a:prstGeom>
          <a:noFill/>
        </p:spPr>
        <p:txBody>
          <a:bodyPr wrap="none" lIns="50289" tIns="25145" rIns="50289" bIns="25145" rtlCol="0">
            <a:spAutoFit/>
          </a:bodyPr>
          <a:p>
            <a:r>
              <a:rPr lang="zh-CN" altLang="en-US" sz="100" dirty="0" smtClean="0"/>
              <a:t>延迟符</a:t>
            </a:r>
            <a:endParaRPr lang="zh-CN" altLang="en-US" sz="100" dirty="0"/>
          </a:p>
        </p:txBody>
      </p:sp>
      <p:grpSp>
        <p:nvGrpSpPr>
          <p:cNvPr id="2" name="组合 1"/>
          <p:cNvGrpSpPr/>
          <p:nvPr/>
        </p:nvGrpSpPr>
        <p:grpSpPr>
          <a:xfrm>
            <a:off x="425450" y="298450"/>
            <a:ext cx="3510280" cy="474345"/>
            <a:chOff x="670" y="470"/>
            <a:chExt cx="5528" cy="747"/>
          </a:xfrm>
        </p:grpSpPr>
        <p:sp>
          <p:nvSpPr>
            <p:cNvPr id="4" name="object 2"/>
            <p:cNvSpPr txBox="1"/>
            <p:nvPr/>
          </p:nvSpPr>
          <p:spPr>
            <a:xfrm>
              <a:off x="670" y="470"/>
              <a:ext cx="5528" cy="623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p>
              <a:pPr marL="12700">
                <a:lnSpc>
                  <a:spcPct val="100000"/>
                </a:lnSpc>
                <a:spcBef>
                  <a:spcPts val="105"/>
                </a:spcBef>
                <a:tabLst>
                  <a:tab pos="904875" algn="l"/>
                </a:tabLst>
              </a:pPr>
              <a:r>
                <a:rPr lang="zh-CN" altLang="en-US" sz="1200" b="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 Light" panose="020B0502040204020203" charset="-122"/>
                  <a:ea typeface="宋体" panose="02010600030101010101" pitchFamily="2" charset="-122"/>
                  <a:cs typeface="微软雅黑 Light" panose="020B0502040204020203" charset="-122"/>
                </a:rPr>
                <a:t>主题一</a:t>
              </a:r>
              <a:r>
                <a:rPr lang="en-US" altLang="zh-CN" sz="1200" b="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 Light" panose="020B0502040204020203" charset="-122"/>
                  <a:ea typeface="宋体" panose="02010600030101010101" pitchFamily="2" charset="-122"/>
                  <a:cs typeface="微软雅黑 Light" panose="020B0502040204020203" charset="-122"/>
                </a:rPr>
                <a:t>  </a:t>
              </a:r>
              <a:r>
                <a:rPr lang="zh-CN" altLang="en-US" sz="1200" b="0" spc="-5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 Light" panose="020B0502040204020203" charset="-122"/>
                  <a:ea typeface="宋体" panose="02010600030101010101" pitchFamily="2" charset="-122"/>
                  <a:cs typeface="微软雅黑 Light" panose="020B0502040204020203" charset="-122"/>
                </a:rPr>
                <a:t>餐饮服务基础知识与技能</a:t>
              </a:r>
              <a:endPara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endParaRPr>
            </a:p>
            <a:p>
              <a:pPr marL="12700">
                <a:lnSpc>
                  <a:spcPct val="100000"/>
                </a:lnSpc>
                <a:spcBef>
                  <a:spcPts val="105"/>
                </a:spcBef>
                <a:tabLst>
                  <a:tab pos="904875" algn="l"/>
                </a:tabLst>
              </a:pPr>
              <a:r>
                <a:rPr lang="en-US" altLang="zh-CN" sz="1200" b="0" spc="-50" dirty="0">
                  <a:solidFill>
                    <a:srgbClr val="3E3E3E"/>
                  </a:solidFill>
                  <a:latin typeface="微软雅黑 Light" panose="020B0502040204020203" charset="-122"/>
                  <a:ea typeface="宋体" panose="02010600030101010101" pitchFamily="2" charset="-122"/>
                  <a:cs typeface="微软雅黑 Light" panose="020B0502040204020203" charset="-122"/>
                </a:rPr>
                <a:t>       </a:t>
              </a:r>
              <a:endPara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endParaRP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997" y="811"/>
              <a:ext cx="2483" cy="406"/>
            </a:xfrm>
            <a:prstGeom prst="rect">
              <a:avLst/>
            </a:prstGeom>
            <a:gradFill>
              <a:gsLst>
                <a:gs pos="56000">
                  <a:srgbClr val="B5865E"/>
                </a:gs>
                <a:gs pos="0">
                  <a:schemeClr val="accent6">
                    <a:lumMod val="25000"/>
                    <a:lumOff val="75000"/>
                  </a:schemeClr>
                </a:gs>
                <a:gs pos="100000">
                  <a:schemeClr val="accent6">
                    <a:lumMod val="85000"/>
                  </a:schemeClr>
                </a:gs>
              </a:gsLst>
              <a:lin ang="5400000" scaled="1"/>
            </a:gradFill>
          </p:spPr>
          <p:txBody>
            <a:bodyPr wrap="square" rtlCol="0">
              <a:noAutofit/>
            </a:bodyPr>
            <a:p>
              <a:r>
                <a:rPr lang="en-US" altLang="zh-CN" sz="1200" b="0" spc="-50" dirty="0">
                  <a:solidFill>
                    <a:srgbClr val="3E3E3E"/>
                  </a:solidFill>
                  <a:latin typeface="微软雅黑 Light" panose="020B0502040204020203" charset="-122"/>
                  <a:ea typeface="宋体" panose="02010600030101010101" pitchFamily="2" charset="-122"/>
                  <a:cs typeface="微软雅黑 Light" panose="020B0502040204020203" charset="-122"/>
                  <a:sym typeface="+mn-ea"/>
                </a:rPr>
                <a:t> </a:t>
              </a:r>
              <a:r>
                <a:rPr lang="zh-CN" altLang="en-US" sz="1000" b="0" spc="-50" dirty="0">
                  <a:solidFill>
                    <a:schemeClr val="bg1"/>
                  </a:solidFill>
                  <a:latin typeface="微软雅黑 Light" panose="020B0502040204020203" charset="-122"/>
                  <a:ea typeface="宋体" panose="02010600030101010101" pitchFamily="2" charset="-122"/>
                  <a:cs typeface="微软雅黑 Light" panose="020B0502040204020203" charset="-122"/>
                  <a:sym typeface="+mn-ea"/>
                </a:rPr>
                <a:t>任务</a:t>
              </a:r>
              <a:r>
                <a:rPr lang="en-US" altLang="zh-CN" sz="1000" b="0" spc="-50" dirty="0">
                  <a:solidFill>
                    <a:schemeClr val="bg1"/>
                  </a:solidFill>
                  <a:latin typeface="微软雅黑 Light" panose="020B0502040204020203" charset="-122"/>
                  <a:ea typeface="宋体" panose="02010600030101010101" pitchFamily="2" charset="-122"/>
                  <a:cs typeface="微软雅黑 Light" panose="020B0502040204020203" charset="-122"/>
                  <a:sym typeface="+mn-ea"/>
                </a:rPr>
                <a:t>2</a:t>
              </a:r>
              <a:r>
                <a:rPr lang="en-US" altLang="zh-CN" sz="1000" b="0" spc="-50" dirty="0">
                  <a:solidFill>
                    <a:schemeClr val="bg1"/>
                  </a:solidFill>
                  <a:latin typeface="微软雅黑 Light" panose="020B0502040204020203" charset="-122"/>
                  <a:ea typeface="宋体" panose="02010600030101010101" pitchFamily="2" charset="-122"/>
                  <a:cs typeface="微软雅黑 Light" panose="020B0502040204020203" charset="-122"/>
                  <a:sym typeface="+mn-ea"/>
                </a:rPr>
                <a:t>  </a:t>
              </a:r>
              <a:r>
                <a:rPr lang="zh-CN" altLang="en-US" sz="1000" b="0" spc="-50" dirty="0">
                  <a:solidFill>
                    <a:schemeClr val="bg1"/>
                  </a:solidFill>
                  <a:latin typeface="微软雅黑 Light" panose="020B0502040204020203" charset="-122"/>
                  <a:ea typeface="宋体" panose="02010600030101010101" pitchFamily="2" charset="-122"/>
                  <a:cs typeface="微软雅黑 Light" panose="020B0502040204020203" charset="-122"/>
                  <a:sym typeface="+mn-ea"/>
                </a:rPr>
                <a:t>端托技能</a:t>
              </a:r>
              <a:endPara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endParaRPr>
            </a:p>
          </p:txBody>
        </p:sp>
      </p:grpSp>
      <p:sp>
        <p:nvSpPr>
          <p:cNvPr id="19" name="圆角矩形 18"/>
          <p:cNvSpPr/>
          <p:nvPr>
            <p:custDataLst>
              <p:tags r:id="rId1"/>
            </p:custDataLst>
          </p:nvPr>
        </p:nvSpPr>
        <p:spPr>
          <a:xfrm>
            <a:off x="3168333" y="1192530"/>
            <a:ext cx="1049655" cy="361315"/>
          </a:xfrm>
          <a:prstGeom prst="roundRect">
            <a:avLst/>
          </a:prstGeom>
          <a:solidFill>
            <a:srgbClr val="EDCCB1"/>
          </a:solidFill>
        </p:spPr>
        <p:txBody>
          <a:bodyPr wrap="square" lIns="0" tIns="0" rIns="0" bIns="0" rtlCol="0" anchor="ctr" anchorCtr="0">
            <a:noAutofit/>
          </a:bodyPr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000" b="1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  </a:t>
            </a:r>
            <a:r>
              <a:rPr lang="zh-CN" altLang="en-US" sz="1000" b="1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宋体" panose="02010600030101010101" pitchFamily="2" charset="-122"/>
                <a:cs typeface="+mn-ea"/>
                <a:sym typeface="+mn-ea"/>
              </a:rPr>
              <a:t>重</a:t>
            </a:r>
            <a:r>
              <a:rPr lang="zh-CN" altLang="en-US" sz="1000" b="1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宋体" panose="02010600030101010101" pitchFamily="2" charset="-122"/>
                <a:cs typeface="+mn-ea"/>
                <a:sym typeface="+mn-ea"/>
              </a:rPr>
              <a:t>托操作流程</a:t>
            </a:r>
            <a:endParaRPr lang="zh-CN" altLang="en-US" sz="1000" b="1">
              <a:solidFill>
                <a:schemeClr val="tx1">
                  <a:lumMod val="85000"/>
                  <a:lumOff val="15000"/>
                </a:schemeClr>
              </a:solidFill>
              <a:latin typeface="+mn-ea"/>
              <a:ea typeface="宋体" panose="02010600030101010101" pitchFamily="2" charset="-122"/>
              <a:cs typeface="+mn-ea"/>
              <a:sym typeface="+mn-ea"/>
            </a:endParaRPr>
          </a:p>
        </p:txBody>
      </p:sp>
      <p:sp>
        <p:nvSpPr>
          <p:cNvPr id="33" name="矩形 32"/>
          <p:cNvSpPr/>
          <p:nvPr>
            <p:custDataLst>
              <p:tags r:id="rId2"/>
            </p:custDataLst>
          </p:nvPr>
        </p:nvSpPr>
        <p:spPr>
          <a:xfrm>
            <a:off x="3501438" y="2020149"/>
            <a:ext cx="1108074" cy="407086"/>
          </a:xfrm>
          <a:prstGeom prst="rect">
            <a:avLst/>
          </a:prstGeom>
          <a:gradFill>
            <a:gsLst>
              <a:gs pos="0">
                <a:schemeClr val="accent3"/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  <a:effectLst>
            <a:outerShdw blurRad="50800" dist="38100" dir="8100000" algn="tr" rotWithShape="0">
              <a:schemeClr val="accent3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none" lIns="437914" rIns="437914" numCol="1" spcCol="0" rtlCol="0" fromWordArt="0" anchor="ctr" anchorCtr="0" forceAA="0" compatLnSpc="1">
            <a:noAutofit/>
          </a:bodyPr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zh-CN" altLang="en-US" sz="1000" b="1">
                <a:solidFill>
                  <a:schemeClr val="lt1">
                    <a:lumMod val="100000"/>
                  </a:schemeClr>
                </a:solidFill>
                <a:latin typeface="+mn-ea"/>
                <a:cs typeface="+mn-ea"/>
                <a:sym typeface="+mn-ea"/>
              </a:rPr>
              <a:t>行走</a:t>
            </a:r>
            <a:endParaRPr lang="zh-CN" altLang="en-US" sz="1000" b="1">
              <a:solidFill>
                <a:schemeClr val="lt1">
                  <a:lumMod val="100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35" name="任意多边形 34"/>
          <p:cNvSpPr/>
          <p:nvPr>
            <p:custDataLst>
              <p:tags r:id="rId3"/>
            </p:custDataLst>
          </p:nvPr>
        </p:nvSpPr>
        <p:spPr>
          <a:xfrm>
            <a:off x="1847002" y="2020149"/>
            <a:ext cx="1098796" cy="407086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864" h="1061">
                <a:moveTo>
                  <a:pt x="0" y="0"/>
                </a:moveTo>
                <a:lnTo>
                  <a:pt x="2864" y="0"/>
                </a:lnTo>
                <a:lnTo>
                  <a:pt x="2864" y="1061"/>
                </a:lnTo>
                <a:lnTo>
                  <a:pt x="4" y="1061"/>
                </a:lnTo>
                <a:lnTo>
                  <a:pt x="532" y="533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500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  <a:effectLst>
            <a:outerShdw blurRad="50800" dist="38100" dir="8100000" algn="tr" rotWithShape="0">
              <a:schemeClr val="accent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none" lIns="375039" rIns="437914" rtlCol="0" anchor="ctr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1000" b="1">
                <a:solidFill>
                  <a:schemeClr val="lt1">
                    <a:lumMod val="100000"/>
                  </a:schemeClr>
                </a:solidFill>
                <a:latin typeface="+mn-ea"/>
                <a:cs typeface="+mn-ea"/>
                <a:sym typeface="+mn-ea"/>
              </a:rPr>
              <a:t>理盘</a:t>
            </a:r>
            <a:endParaRPr lang="zh-CN" altLang="en-US" sz="1000" b="1">
              <a:solidFill>
                <a:schemeClr val="lt1">
                  <a:lumMod val="100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36" name="平行四边形 35"/>
          <p:cNvSpPr/>
          <p:nvPr>
            <p:custDataLst>
              <p:tags r:id="rId4"/>
            </p:custDataLst>
          </p:nvPr>
        </p:nvSpPr>
        <p:spPr>
          <a:xfrm rot="5400000">
            <a:off x="2617051" y="2097653"/>
            <a:ext cx="380996" cy="277018"/>
          </a:xfrm>
          <a:prstGeom prst="parallelogram">
            <a:avLst>
              <a:gd name="adj" fmla="val 62950"/>
            </a:avLst>
          </a:prstGeom>
          <a:gradFill>
            <a:gsLst>
              <a:gs pos="25000">
                <a:schemeClr val="accent2">
                  <a:lumMod val="85000"/>
                </a:schemeClr>
              </a:gs>
              <a:gs pos="88000">
                <a:schemeClr val="accent2">
                  <a:lumMod val="95000"/>
                  <a:lumOff val="5000"/>
                </a:schemeClr>
              </a:gs>
            </a:gsLst>
            <a:lin ang="0" scaled="0"/>
          </a:gradFill>
          <a:ln>
            <a:noFill/>
          </a:ln>
          <a:effectLst>
            <a:outerShdw blurRad="50800" dist="38100" dir="8100000" algn="tr" rotWithShape="0">
              <a:schemeClr val="accent2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 sz="1565">
              <a:sym typeface="+mn-ea"/>
            </a:endParaRPr>
          </a:p>
        </p:txBody>
      </p:sp>
      <p:sp>
        <p:nvSpPr>
          <p:cNvPr id="37" name="平行四边形 36"/>
          <p:cNvSpPr/>
          <p:nvPr>
            <p:custDataLst>
              <p:tags r:id="rId5"/>
            </p:custDataLst>
          </p:nvPr>
        </p:nvSpPr>
        <p:spPr>
          <a:xfrm rot="16200000" flipH="1">
            <a:off x="3448490" y="2097653"/>
            <a:ext cx="380996" cy="277018"/>
          </a:xfrm>
          <a:prstGeom prst="parallelogram">
            <a:avLst>
              <a:gd name="adj" fmla="val 62950"/>
            </a:avLst>
          </a:prstGeom>
          <a:gradFill>
            <a:gsLst>
              <a:gs pos="0">
                <a:schemeClr val="accent2">
                  <a:lumMod val="85000"/>
                </a:schemeClr>
              </a:gs>
              <a:gs pos="88000">
                <a:schemeClr val="accent2">
                  <a:lumMod val="90000"/>
                  <a:lumOff val="10000"/>
                </a:schemeClr>
              </a:gs>
            </a:gsLst>
            <a:lin ang="0" scaled="0"/>
          </a:gradFill>
          <a:ln>
            <a:noFill/>
          </a:ln>
          <a:effectLst>
            <a:outerShdw blurRad="50800" dist="38100" dir="8100000" algn="tr" rotWithShape="0">
              <a:schemeClr val="accent2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 sz="1565">
              <a:sym typeface="+mn-ea"/>
            </a:endParaRPr>
          </a:p>
        </p:txBody>
      </p:sp>
      <p:sp>
        <p:nvSpPr>
          <p:cNvPr id="38" name="平行四边形 37"/>
          <p:cNvSpPr/>
          <p:nvPr>
            <p:custDataLst>
              <p:tags r:id="rId6"/>
            </p:custDataLst>
          </p:nvPr>
        </p:nvSpPr>
        <p:spPr>
          <a:xfrm rot="16200000" flipH="1">
            <a:off x="5110217" y="2097653"/>
            <a:ext cx="380996" cy="277018"/>
          </a:xfrm>
          <a:prstGeom prst="parallelogram">
            <a:avLst>
              <a:gd name="adj" fmla="val 62950"/>
            </a:avLst>
          </a:prstGeom>
          <a:gradFill>
            <a:gsLst>
              <a:gs pos="0">
                <a:schemeClr val="accent4">
                  <a:lumMod val="85000"/>
                </a:schemeClr>
              </a:gs>
              <a:gs pos="88000">
                <a:schemeClr val="accent4">
                  <a:lumMod val="90000"/>
                  <a:lumOff val="10000"/>
                </a:schemeClr>
              </a:gs>
            </a:gsLst>
            <a:lin ang="0" scaled="0"/>
          </a:gradFill>
          <a:ln>
            <a:noFill/>
          </a:ln>
          <a:effectLst>
            <a:outerShdw blurRad="50800" dist="38100" dir="8100000" algn="tr" rotWithShape="0">
              <a:schemeClr val="accent4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 sz="1565">
              <a:sym typeface="+mn-ea"/>
            </a:endParaRPr>
          </a:p>
        </p:txBody>
      </p:sp>
      <p:sp>
        <p:nvSpPr>
          <p:cNvPr id="39" name="平行四边形 38"/>
          <p:cNvSpPr/>
          <p:nvPr>
            <p:custDataLst>
              <p:tags r:id="rId7"/>
            </p:custDataLst>
          </p:nvPr>
        </p:nvSpPr>
        <p:spPr>
          <a:xfrm rot="5400000">
            <a:off x="4280697" y="2097653"/>
            <a:ext cx="380996" cy="277018"/>
          </a:xfrm>
          <a:prstGeom prst="parallelogram">
            <a:avLst>
              <a:gd name="adj" fmla="val 62950"/>
            </a:avLst>
          </a:prstGeom>
          <a:gradFill>
            <a:gsLst>
              <a:gs pos="25000">
                <a:schemeClr val="accent4">
                  <a:lumMod val="85000"/>
                </a:schemeClr>
              </a:gs>
              <a:gs pos="88000">
                <a:schemeClr val="accent4">
                  <a:lumMod val="95000"/>
                  <a:lumOff val="5000"/>
                </a:schemeClr>
              </a:gs>
            </a:gsLst>
            <a:lin ang="0" scaled="0"/>
          </a:gradFill>
          <a:ln>
            <a:noFill/>
          </a:ln>
          <a:effectLst>
            <a:outerShdw blurRad="50800" dist="38100" dir="8100000" algn="tr" rotWithShape="0">
              <a:schemeClr val="accent4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 sz="1565">
              <a:sym typeface="+mn-ea"/>
            </a:endParaRPr>
          </a:p>
        </p:txBody>
      </p:sp>
      <p:sp>
        <p:nvSpPr>
          <p:cNvPr id="41" name="矩形 40"/>
          <p:cNvSpPr/>
          <p:nvPr>
            <p:custDataLst>
              <p:tags r:id="rId8"/>
            </p:custDataLst>
          </p:nvPr>
        </p:nvSpPr>
        <p:spPr>
          <a:xfrm>
            <a:off x="4331726" y="1844039"/>
            <a:ext cx="1108074" cy="407086"/>
          </a:xfrm>
          <a:prstGeom prst="rect">
            <a:avLst/>
          </a:prstGeom>
          <a:gradFill>
            <a:gsLst>
              <a:gs pos="0">
                <a:schemeClr val="accent4"/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  <a:effectLst>
            <a:outerShdw blurRad="50800" dist="38100" dir="8100000" algn="tr" rotWithShape="0">
              <a:schemeClr val="accent4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none" numCol="1" spcCol="0" rtlCol="0" fromWordArt="0" anchor="ctr" anchorCtr="0" forceAA="0" compatLnSpc="1">
            <a:noAutofit/>
          </a:bodyPr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zh-CN" altLang="en-US" sz="1000" b="1">
                <a:solidFill>
                  <a:schemeClr val="lt1">
                    <a:lumMod val="100000"/>
                  </a:schemeClr>
                </a:solidFill>
                <a:latin typeface="+mn-ea"/>
                <a:cs typeface="+mn-ea"/>
                <a:sym typeface="+mn-ea"/>
              </a:rPr>
              <a:t>放盘</a:t>
            </a:r>
            <a:endParaRPr lang="zh-CN" altLang="en-US" sz="1000" b="1">
              <a:solidFill>
                <a:schemeClr val="lt1">
                  <a:lumMod val="100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43" name="矩形 42"/>
          <p:cNvSpPr/>
          <p:nvPr>
            <p:custDataLst>
              <p:tags r:id="rId9"/>
            </p:custDataLst>
          </p:nvPr>
        </p:nvSpPr>
        <p:spPr>
          <a:xfrm>
            <a:off x="2669999" y="1844039"/>
            <a:ext cx="1108074" cy="407086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  <a:effectLst>
            <a:outerShdw blurRad="50800" dist="38100" dir="8100000" algn="tr" rotWithShape="0">
              <a:schemeClr val="accent2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none" numCol="1" spcCol="0" rtlCol="0" fromWordArt="0" anchor="ctr" anchorCtr="0" forceAA="0" compatLnSpc="1">
            <a:noAutofit/>
          </a:bodyPr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zh-CN" altLang="en-US" sz="1000" b="1">
                <a:solidFill>
                  <a:schemeClr val="lt1">
                    <a:lumMod val="100000"/>
                  </a:schemeClr>
                </a:solidFill>
                <a:latin typeface="+mn-ea"/>
                <a:cs typeface="+mn-ea"/>
                <a:sym typeface="+mn-ea"/>
              </a:rPr>
              <a:t>起盘</a:t>
            </a:r>
            <a:endParaRPr lang="zh-CN" altLang="en-US" sz="1000" b="1">
              <a:solidFill>
                <a:schemeClr val="lt1">
                  <a:lumMod val="100000"/>
                </a:schemeClr>
              </a:solidFill>
              <a:latin typeface="+mn-ea"/>
              <a:cs typeface="+mn-ea"/>
              <a:sym typeface="+mn-ea"/>
            </a:endParaRPr>
          </a:p>
        </p:txBody>
      </p:sp>
    </p:spTree>
    <p:custDataLst>
      <p:tags r:id="rId10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0" advTm="0"/>
    </mc:Choice>
    <mc:Fallback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7"/>
          <p:cNvSpPr>
            <a:spLocks noChangeArrowheads="1"/>
          </p:cNvSpPr>
          <p:nvPr/>
        </p:nvSpPr>
        <p:spPr bwMode="auto">
          <a:xfrm>
            <a:off x="2254250" y="1746250"/>
            <a:ext cx="4523105" cy="275590"/>
          </a:xfrm>
          <a:prstGeom prst="rect">
            <a:avLst/>
          </a:prstGeom>
          <a:noFill/>
          <a:ln>
            <a:solidFill>
              <a:srgbClr val="EDCCB1"/>
            </a:solidFill>
            <a:prstDash val="sysDash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indent="0" eaLnBrk="1" hangingPunct="1">
              <a:lnSpc>
                <a:spcPct val="120000"/>
              </a:lnSpc>
            </a:pPr>
            <a:r>
              <a:rPr sz="1000" dirty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  <a:sym typeface="微软雅黑" panose="020B0503020204020204" charset="-122"/>
              </a:rPr>
              <a:t>将物品合理摆放在托盘内，要求托起后，将重心靠近身体。</a:t>
            </a:r>
            <a:endParaRPr sz="1000" dirty="0">
              <a:solidFill>
                <a:schemeClr val="tx1"/>
              </a:solidFill>
              <a:latin typeface="宋体" panose="02010600030101010101" pitchFamily="2" charset="-122"/>
              <a:cs typeface="宋体" panose="02010600030101010101" pitchFamily="2" charset="-122"/>
              <a:sym typeface="微软雅黑" panose="020B0503020204020204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425450" y="298450"/>
            <a:ext cx="3510280" cy="474345"/>
            <a:chOff x="670" y="470"/>
            <a:chExt cx="5528" cy="747"/>
          </a:xfrm>
        </p:grpSpPr>
        <p:sp>
          <p:nvSpPr>
            <p:cNvPr id="12" name="object 2"/>
            <p:cNvSpPr txBox="1"/>
            <p:nvPr/>
          </p:nvSpPr>
          <p:spPr>
            <a:xfrm>
              <a:off x="670" y="470"/>
              <a:ext cx="5528" cy="623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p>
              <a:pPr marL="12700">
                <a:lnSpc>
                  <a:spcPct val="100000"/>
                </a:lnSpc>
                <a:spcBef>
                  <a:spcPts val="105"/>
                </a:spcBef>
                <a:tabLst>
                  <a:tab pos="904875" algn="l"/>
                </a:tabLst>
              </a:pPr>
              <a:r>
                <a:rPr lang="zh-CN" altLang="en-US" sz="1200" b="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 Light" panose="020B0502040204020203" charset="-122"/>
                  <a:ea typeface="宋体" panose="02010600030101010101" pitchFamily="2" charset="-122"/>
                  <a:cs typeface="微软雅黑 Light" panose="020B0502040204020203" charset="-122"/>
                </a:rPr>
                <a:t>主题一</a:t>
              </a:r>
              <a:r>
                <a:rPr lang="en-US" altLang="zh-CN" sz="1200" b="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 Light" panose="020B0502040204020203" charset="-122"/>
                  <a:ea typeface="宋体" panose="02010600030101010101" pitchFamily="2" charset="-122"/>
                  <a:cs typeface="微软雅黑 Light" panose="020B0502040204020203" charset="-122"/>
                </a:rPr>
                <a:t>  </a:t>
              </a:r>
              <a:r>
                <a:rPr lang="zh-CN" altLang="en-US" sz="1200" b="0" spc="-5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 Light" panose="020B0502040204020203" charset="-122"/>
                  <a:ea typeface="宋体" panose="02010600030101010101" pitchFamily="2" charset="-122"/>
                  <a:cs typeface="微软雅黑 Light" panose="020B0502040204020203" charset="-122"/>
                </a:rPr>
                <a:t>餐饮服务基础知识与技能</a:t>
              </a:r>
              <a:endPara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endParaRPr>
            </a:p>
            <a:p>
              <a:pPr marL="12700">
                <a:lnSpc>
                  <a:spcPct val="100000"/>
                </a:lnSpc>
                <a:spcBef>
                  <a:spcPts val="105"/>
                </a:spcBef>
                <a:tabLst>
                  <a:tab pos="904875" algn="l"/>
                </a:tabLst>
              </a:pPr>
              <a:r>
                <a:rPr lang="en-US" altLang="zh-CN" sz="1200" b="0" spc="-50" dirty="0">
                  <a:solidFill>
                    <a:srgbClr val="3E3E3E"/>
                  </a:solidFill>
                  <a:latin typeface="微软雅黑 Light" panose="020B0502040204020203" charset="-122"/>
                  <a:ea typeface="宋体" panose="02010600030101010101" pitchFamily="2" charset="-122"/>
                  <a:cs typeface="微软雅黑 Light" panose="020B0502040204020203" charset="-122"/>
                </a:rPr>
                <a:t>       </a:t>
              </a:r>
              <a:endPara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997" y="811"/>
              <a:ext cx="2483" cy="406"/>
            </a:xfrm>
            <a:prstGeom prst="rect">
              <a:avLst/>
            </a:prstGeom>
            <a:gradFill>
              <a:gsLst>
                <a:gs pos="56000">
                  <a:srgbClr val="B5865E"/>
                </a:gs>
                <a:gs pos="0">
                  <a:schemeClr val="accent6">
                    <a:lumMod val="25000"/>
                    <a:lumOff val="75000"/>
                  </a:schemeClr>
                </a:gs>
                <a:gs pos="100000">
                  <a:schemeClr val="accent6">
                    <a:lumMod val="85000"/>
                  </a:schemeClr>
                </a:gs>
              </a:gsLst>
              <a:lin ang="5400000" scaled="1"/>
            </a:gradFill>
          </p:spPr>
          <p:txBody>
            <a:bodyPr wrap="square" rtlCol="0">
              <a:noAutofit/>
            </a:bodyPr>
            <a:p>
              <a:r>
                <a:rPr lang="en-US" altLang="zh-CN" sz="1200" b="0" spc="-50" dirty="0">
                  <a:solidFill>
                    <a:srgbClr val="3E3E3E"/>
                  </a:solidFill>
                  <a:latin typeface="微软雅黑 Light" panose="020B0502040204020203" charset="-122"/>
                  <a:ea typeface="宋体" panose="02010600030101010101" pitchFamily="2" charset="-122"/>
                  <a:cs typeface="微软雅黑 Light" panose="020B0502040204020203" charset="-122"/>
                  <a:sym typeface="+mn-ea"/>
                </a:rPr>
                <a:t> </a:t>
              </a:r>
              <a:r>
                <a:rPr lang="zh-CN" altLang="en-US" sz="1000" b="0" spc="-50" dirty="0">
                  <a:solidFill>
                    <a:schemeClr val="bg1"/>
                  </a:solidFill>
                  <a:latin typeface="微软雅黑 Light" panose="020B0502040204020203" charset="-122"/>
                  <a:ea typeface="宋体" panose="02010600030101010101" pitchFamily="2" charset="-122"/>
                  <a:cs typeface="微软雅黑 Light" panose="020B0502040204020203" charset="-122"/>
                  <a:sym typeface="+mn-ea"/>
                </a:rPr>
                <a:t>任务</a:t>
              </a:r>
              <a:r>
                <a:rPr lang="en-US" altLang="zh-CN" sz="1000" b="0" spc="-50" dirty="0">
                  <a:solidFill>
                    <a:schemeClr val="bg1"/>
                  </a:solidFill>
                  <a:latin typeface="微软雅黑 Light" panose="020B0502040204020203" charset="-122"/>
                  <a:ea typeface="宋体" panose="02010600030101010101" pitchFamily="2" charset="-122"/>
                  <a:cs typeface="微软雅黑 Light" panose="020B0502040204020203" charset="-122"/>
                  <a:sym typeface="+mn-ea"/>
                </a:rPr>
                <a:t>2</a:t>
              </a:r>
              <a:r>
                <a:rPr lang="en-US" altLang="zh-CN" sz="1000" b="0" spc="-50" dirty="0">
                  <a:solidFill>
                    <a:schemeClr val="bg1"/>
                  </a:solidFill>
                  <a:latin typeface="微软雅黑 Light" panose="020B0502040204020203" charset="-122"/>
                  <a:ea typeface="宋体" panose="02010600030101010101" pitchFamily="2" charset="-122"/>
                  <a:cs typeface="微软雅黑 Light" panose="020B0502040204020203" charset="-122"/>
                  <a:sym typeface="+mn-ea"/>
                </a:rPr>
                <a:t>  </a:t>
              </a:r>
              <a:r>
                <a:rPr lang="zh-CN" altLang="en-US" sz="1000" b="0" spc="-50" dirty="0">
                  <a:solidFill>
                    <a:schemeClr val="bg1"/>
                  </a:solidFill>
                  <a:latin typeface="微软雅黑 Light" panose="020B0502040204020203" charset="-122"/>
                  <a:ea typeface="宋体" panose="02010600030101010101" pitchFamily="2" charset="-122"/>
                  <a:cs typeface="微软雅黑 Light" panose="020B0502040204020203" charset="-122"/>
                  <a:sym typeface="+mn-ea"/>
                </a:rPr>
                <a:t>端托技能</a:t>
              </a:r>
              <a:endPara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endParaRPr>
            </a:p>
          </p:txBody>
        </p:sp>
      </p:grpSp>
      <p:sp>
        <p:nvSpPr>
          <p:cNvPr id="18" name="圆角矩形 17"/>
          <p:cNvSpPr/>
          <p:nvPr>
            <p:custDataLst>
              <p:tags r:id="rId1"/>
            </p:custDataLst>
          </p:nvPr>
        </p:nvSpPr>
        <p:spPr>
          <a:xfrm>
            <a:off x="1687195" y="1746250"/>
            <a:ext cx="522605" cy="316865"/>
          </a:xfrm>
          <a:prstGeom prst="roundRect">
            <a:avLst/>
          </a:prstGeom>
          <a:solidFill>
            <a:srgbClr val="EDCCB1"/>
          </a:solidFill>
        </p:spPr>
        <p:txBody>
          <a:bodyPr wrap="square" lIns="0" tIns="0" rIns="0" bIns="0" rtlCol="0" anchor="ctr" anchorCtr="0">
            <a:noAutofit/>
          </a:bodyPr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0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  </a:t>
            </a:r>
            <a:r>
              <a:rPr lang="zh-CN" altLang="en-US" sz="10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理盘</a:t>
            </a:r>
            <a:endParaRPr lang="zh-CN" altLang="en-US" sz="10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9" name="圆角矩形 18"/>
          <p:cNvSpPr/>
          <p:nvPr>
            <p:custDataLst>
              <p:tags r:id="rId2"/>
            </p:custDataLst>
          </p:nvPr>
        </p:nvSpPr>
        <p:spPr>
          <a:xfrm>
            <a:off x="3549333" y="1229995"/>
            <a:ext cx="1049655" cy="361315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EDCCB1"/>
                </a:solidFill>
              </a14:hiddenFill>
            </a:ext>
          </a:extLst>
        </p:spPr>
        <p:txBody>
          <a:bodyPr wrap="square" lIns="0" tIns="0" rIns="0" bIns="0" rtlCol="0" anchor="ctr" anchorCtr="0">
            <a:noAutofit/>
          </a:bodyPr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000" b="1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  </a:t>
            </a:r>
            <a:r>
              <a:rPr lang="zh-CN" altLang="en-US" sz="1000" b="1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宋体" panose="02010600030101010101" pitchFamily="2" charset="-122"/>
                <a:cs typeface="+mn-ea"/>
                <a:sym typeface="+mn-ea"/>
              </a:rPr>
              <a:t>重</a:t>
            </a:r>
            <a:r>
              <a:rPr lang="zh-CN" altLang="en-US" sz="1000" b="1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宋体" panose="02010600030101010101" pitchFamily="2" charset="-122"/>
                <a:cs typeface="+mn-ea"/>
                <a:sym typeface="+mn-ea"/>
              </a:rPr>
              <a:t>托操作方法</a:t>
            </a:r>
            <a:endParaRPr lang="zh-CN" altLang="en-US" sz="1000" b="1">
              <a:solidFill>
                <a:schemeClr val="tx1">
                  <a:lumMod val="85000"/>
                  <a:lumOff val="15000"/>
                </a:schemeClr>
              </a:solidFill>
              <a:latin typeface="+mn-ea"/>
              <a:ea typeface="宋体" panose="02010600030101010101" pitchFamily="2" charset="-122"/>
              <a:cs typeface="+mn-ea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204085" y="2203450"/>
            <a:ext cx="4271010" cy="8807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lvl="0" indent="0" eaLnBrk="1" fontAlgn="auto" latinLnBrk="0" hangingPunct="1">
              <a:lnSpc>
                <a:spcPct val="100000"/>
              </a:lnSpc>
            </a:pPr>
            <a:r>
              <a:rPr kumimoji="0" sz="1000" b="0" i="0" u="none" strike="noStrike" kern="0" cap="none" spc="0" normalizeH="0" baseline="0" noProof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微软雅黑" panose="020B0503020204020204" charset="-122"/>
              </a:rPr>
              <a:t>注意事项：</a:t>
            </a:r>
            <a:endParaRPr kumimoji="0" sz="1000" b="0" i="0" u="none" strike="noStrike" kern="0" cap="none" spc="0" normalizeH="0" baseline="0" noProof="1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微软雅黑" panose="020B0503020204020204" charset="-122"/>
            </a:endParaRPr>
          </a:p>
          <a:p>
            <a:pPr marL="0" lvl="0" indent="0" eaLnBrk="1" fontAlgn="auto" latinLnBrk="0" hangingPunct="1">
              <a:lnSpc>
                <a:spcPct val="100000"/>
              </a:lnSpc>
            </a:pPr>
            <a:r>
              <a:rPr kumimoji="0" sz="1000" b="0" i="0" u="none" strike="noStrike" kern="0" cap="none" spc="0" normalizeH="0" baseline="0" noProof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微软雅黑" panose="020B0503020204020204" charset="-122"/>
              </a:rPr>
              <a:t>（</a:t>
            </a:r>
            <a:r>
              <a:rPr kumimoji="0" lang="en-US" altLang="en-US" sz="1000" b="0" i="0" u="none" strike="noStrike" kern="0" cap="none" spc="0" normalizeH="0" baseline="0" noProof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微软雅黑" panose="020B0503020204020204" charset="-122"/>
              </a:rPr>
              <a:t>1</a:t>
            </a:r>
            <a:r>
              <a:rPr kumimoji="0" sz="1000" b="0" i="0" u="none" strike="noStrike" kern="0" cap="none" spc="0" normalizeH="0" baseline="0" noProof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微软雅黑" panose="020B0503020204020204" charset="-122"/>
              </a:rPr>
              <a:t>）重托端送的物品较大，要选择大小合适的托盘。</a:t>
            </a:r>
            <a:endParaRPr kumimoji="0" sz="1000" b="0" i="0" u="none" strike="noStrike" kern="0" cap="none" spc="0" normalizeH="0" baseline="0" noProof="1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微软雅黑" panose="020B0503020204020204" charset="-122"/>
            </a:endParaRPr>
          </a:p>
          <a:p>
            <a:pPr marL="0" lvl="0" indent="0" eaLnBrk="1" fontAlgn="auto" latinLnBrk="0" hangingPunct="1">
              <a:lnSpc>
                <a:spcPct val="100000"/>
              </a:lnSpc>
            </a:pPr>
            <a:r>
              <a:rPr kumimoji="0" sz="1000" b="0" i="0" u="none" strike="noStrike" kern="0" cap="none" spc="0" normalizeH="0" baseline="0" noProof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微软雅黑" panose="020B0503020204020204" charset="-122"/>
              </a:rPr>
              <a:t>（</a:t>
            </a:r>
            <a:r>
              <a:rPr kumimoji="0" lang="en-US" altLang="en-US" sz="1000" b="0" i="0" u="none" strike="noStrike" kern="0" cap="none" spc="0" normalizeH="0" baseline="0" noProof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微软雅黑" panose="020B0503020204020204" charset="-122"/>
              </a:rPr>
              <a:t>2</a:t>
            </a:r>
            <a:r>
              <a:rPr kumimoji="0" sz="1000" b="0" i="0" u="none" strike="noStrike" kern="0" cap="none" spc="0" normalizeH="0" baseline="0" noProof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微软雅黑" panose="020B0503020204020204" charset="-122"/>
              </a:rPr>
              <a:t>）重托以托送菜肴为多，易沾油腻，使用后要及时将托盘擦干。</a:t>
            </a:r>
            <a:endParaRPr kumimoji="0" sz="1000" b="0" i="0" u="none" strike="noStrike" kern="0" cap="none" spc="0" normalizeH="0" baseline="0" noProof="1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微软雅黑" panose="020B0503020204020204" charset="-122"/>
            </a:endParaRPr>
          </a:p>
          <a:p>
            <a:pPr marL="0" lvl="0" indent="0" eaLnBrk="1" fontAlgn="auto" latinLnBrk="0" hangingPunct="1">
              <a:lnSpc>
                <a:spcPct val="100000"/>
              </a:lnSpc>
            </a:pPr>
            <a:r>
              <a:rPr kumimoji="0" lang="zh-CN" altLang="en-US" sz="1000" b="0" i="0" u="none" strike="noStrike" kern="0" cap="none" spc="0" normalizeH="0" baseline="0" noProof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微软雅黑" panose="020B0503020204020204" charset="-122"/>
              </a:rPr>
              <a:t>（</a:t>
            </a:r>
            <a:r>
              <a:rPr kumimoji="0" lang="en-US" altLang="zh-CN" sz="1000" b="0" i="0" u="none" strike="noStrike" kern="0" cap="none" spc="0" normalizeH="0" baseline="0" noProof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微软雅黑" panose="020B0503020204020204" charset="-122"/>
              </a:rPr>
              <a:t>3</a:t>
            </a:r>
            <a:r>
              <a:rPr kumimoji="0" lang="zh-CN" altLang="en-US" sz="1000" b="0" i="0" u="none" strike="noStrike" kern="0" cap="none" spc="0" normalizeH="0" baseline="0" noProof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微软雅黑" panose="020B0503020204020204" charset="-122"/>
              </a:rPr>
              <a:t>）</a:t>
            </a:r>
            <a:r>
              <a:rPr kumimoji="0" sz="1000" b="0" i="0" u="none" strike="noStrike" kern="0" cap="none" spc="0" normalizeH="0" baseline="0" noProof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微软雅黑" panose="020B0503020204020204" charset="-122"/>
              </a:rPr>
              <a:t>摆放的物品之间留有间隙，以免行走时碰撞发出声响。</a:t>
            </a:r>
            <a:endParaRPr kumimoji="0" sz="1000" b="0" i="0" u="none" strike="noStrike" kern="0" cap="none" spc="0" normalizeH="0" baseline="0" noProof="1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微软雅黑" panose="020B0503020204020204" charset="-122"/>
            </a:endParaRPr>
          </a:p>
          <a:p>
            <a:pPr lvl="0">
              <a:lnSpc>
                <a:spcPct val="130000"/>
              </a:lnSpc>
            </a:pPr>
            <a:endParaRPr lang="zh-CN" altLang="en-US" sz="870" dirty="0">
              <a:solidFill>
                <a:srgbClr val="5F5E5C"/>
              </a:solidFill>
              <a:effectLst/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1" name="组合 10"/>
          <p:cNvGrpSpPr/>
          <p:nvPr/>
        </p:nvGrpSpPr>
        <p:grpSpPr>
          <a:xfrm>
            <a:off x="425450" y="298450"/>
            <a:ext cx="3510280" cy="474345"/>
            <a:chOff x="670" y="470"/>
            <a:chExt cx="5528" cy="747"/>
          </a:xfrm>
        </p:grpSpPr>
        <p:sp>
          <p:nvSpPr>
            <p:cNvPr id="12" name="object 2"/>
            <p:cNvSpPr txBox="1"/>
            <p:nvPr/>
          </p:nvSpPr>
          <p:spPr>
            <a:xfrm>
              <a:off x="670" y="470"/>
              <a:ext cx="5528" cy="623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p>
              <a:pPr marL="12700">
                <a:lnSpc>
                  <a:spcPct val="100000"/>
                </a:lnSpc>
                <a:spcBef>
                  <a:spcPts val="105"/>
                </a:spcBef>
                <a:tabLst>
                  <a:tab pos="904875" algn="l"/>
                </a:tabLst>
              </a:pPr>
              <a:r>
                <a:rPr lang="zh-CN" altLang="en-US" sz="1200" b="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 Light" panose="020B0502040204020203" charset="-122"/>
                  <a:ea typeface="宋体" panose="02010600030101010101" pitchFamily="2" charset="-122"/>
                  <a:cs typeface="微软雅黑 Light" panose="020B0502040204020203" charset="-122"/>
                </a:rPr>
                <a:t>主题一</a:t>
              </a:r>
              <a:r>
                <a:rPr lang="en-US" altLang="zh-CN" sz="1200" b="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 Light" panose="020B0502040204020203" charset="-122"/>
                  <a:ea typeface="宋体" panose="02010600030101010101" pitchFamily="2" charset="-122"/>
                  <a:cs typeface="微软雅黑 Light" panose="020B0502040204020203" charset="-122"/>
                </a:rPr>
                <a:t>  </a:t>
              </a:r>
              <a:r>
                <a:rPr lang="zh-CN" altLang="en-US" sz="1200" b="0" spc="-5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 Light" panose="020B0502040204020203" charset="-122"/>
                  <a:ea typeface="宋体" panose="02010600030101010101" pitchFamily="2" charset="-122"/>
                  <a:cs typeface="微软雅黑 Light" panose="020B0502040204020203" charset="-122"/>
                </a:rPr>
                <a:t>餐饮服务基础知识与技能</a:t>
              </a:r>
              <a:endPara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endParaRPr>
            </a:p>
            <a:p>
              <a:pPr marL="12700">
                <a:lnSpc>
                  <a:spcPct val="100000"/>
                </a:lnSpc>
                <a:spcBef>
                  <a:spcPts val="105"/>
                </a:spcBef>
                <a:tabLst>
                  <a:tab pos="904875" algn="l"/>
                </a:tabLst>
              </a:pPr>
              <a:r>
                <a:rPr lang="en-US" altLang="zh-CN" sz="1200" b="0" spc="-50" dirty="0">
                  <a:solidFill>
                    <a:srgbClr val="3E3E3E"/>
                  </a:solidFill>
                  <a:latin typeface="微软雅黑 Light" panose="020B0502040204020203" charset="-122"/>
                  <a:ea typeface="宋体" panose="02010600030101010101" pitchFamily="2" charset="-122"/>
                  <a:cs typeface="微软雅黑 Light" panose="020B0502040204020203" charset="-122"/>
                </a:rPr>
                <a:t>       </a:t>
              </a:r>
              <a:endPara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997" y="811"/>
              <a:ext cx="2483" cy="406"/>
            </a:xfrm>
            <a:prstGeom prst="rect">
              <a:avLst/>
            </a:prstGeom>
            <a:gradFill>
              <a:gsLst>
                <a:gs pos="56000">
                  <a:srgbClr val="B5865E"/>
                </a:gs>
                <a:gs pos="0">
                  <a:schemeClr val="accent6">
                    <a:lumMod val="25000"/>
                    <a:lumOff val="75000"/>
                  </a:schemeClr>
                </a:gs>
                <a:gs pos="100000">
                  <a:schemeClr val="accent6">
                    <a:lumMod val="85000"/>
                  </a:schemeClr>
                </a:gs>
              </a:gsLst>
              <a:lin ang="5400000" scaled="1"/>
            </a:gradFill>
          </p:spPr>
          <p:txBody>
            <a:bodyPr wrap="square" rtlCol="0">
              <a:noAutofit/>
            </a:bodyPr>
            <a:p>
              <a:r>
                <a:rPr lang="en-US" altLang="zh-CN" sz="1200" b="0" spc="-50" dirty="0">
                  <a:solidFill>
                    <a:srgbClr val="3E3E3E"/>
                  </a:solidFill>
                  <a:latin typeface="微软雅黑 Light" panose="020B0502040204020203" charset="-122"/>
                  <a:ea typeface="宋体" panose="02010600030101010101" pitchFamily="2" charset="-122"/>
                  <a:cs typeface="微软雅黑 Light" panose="020B0502040204020203" charset="-122"/>
                  <a:sym typeface="+mn-ea"/>
                </a:rPr>
                <a:t> </a:t>
              </a:r>
              <a:r>
                <a:rPr lang="zh-CN" altLang="en-US" sz="1000" b="0" spc="-50" dirty="0">
                  <a:solidFill>
                    <a:schemeClr val="bg1"/>
                  </a:solidFill>
                  <a:latin typeface="微软雅黑 Light" panose="020B0502040204020203" charset="-122"/>
                  <a:ea typeface="宋体" panose="02010600030101010101" pitchFamily="2" charset="-122"/>
                  <a:cs typeface="微软雅黑 Light" panose="020B0502040204020203" charset="-122"/>
                  <a:sym typeface="+mn-ea"/>
                </a:rPr>
                <a:t>任务</a:t>
              </a:r>
              <a:r>
                <a:rPr lang="en-US" altLang="zh-CN" sz="1000" b="0" spc="-50" dirty="0">
                  <a:solidFill>
                    <a:schemeClr val="bg1"/>
                  </a:solidFill>
                  <a:latin typeface="微软雅黑 Light" panose="020B0502040204020203" charset="-122"/>
                  <a:ea typeface="宋体" panose="02010600030101010101" pitchFamily="2" charset="-122"/>
                  <a:cs typeface="微软雅黑 Light" panose="020B0502040204020203" charset="-122"/>
                  <a:sym typeface="+mn-ea"/>
                </a:rPr>
                <a:t>2</a:t>
              </a:r>
              <a:r>
                <a:rPr lang="en-US" altLang="zh-CN" sz="1000" b="0" spc="-50" dirty="0">
                  <a:solidFill>
                    <a:schemeClr val="bg1"/>
                  </a:solidFill>
                  <a:latin typeface="微软雅黑 Light" panose="020B0502040204020203" charset="-122"/>
                  <a:ea typeface="宋体" panose="02010600030101010101" pitchFamily="2" charset="-122"/>
                  <a:cs typeface="微软雅黑 Light" panose="020B0502040204020203" charset="-122"/>
                  <a:sym typeface="+mn-ea"/>
                </a:rPr>
                <a:t>  </a:t>
              </a:r>
              <a:r>
                <a:rPr lang="zh-CN" altLang="en-US" sz="1000" b="0" spc="-50" dirty="0">
                  <a:solidFill>
                    <a:schemeClr val="bg1"/>
                  </a:solidFill>
                  <a:latin typeface="微软雅黑 Light" panose="020B0502040204020203" charset="-122"/>
                  <a:ea typeface="宋体" panose="02010600030101010101" pitchFamily="2" charset="-122"/>
                  <a:cs typeface="微软雅黑 Light" panose="020B0502040204020203" charset="-122"/>
                  <a:sym typeface="+mn-ea"/>
                </a:rPr>
                <a:t>端托技能</a:t>
              </a:r>
              <a:endPara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endParaRPr>
            </a:p>
          </p:txBody>
        </p:sp>
      </p:grpSp>
      <p:sp>
        <p:nvSpPr>
          <p:cNvPr id="3" name="圆角矩形 2"/>
          <p:cNvSpPr/>
          <p:nvPr>
            <p:custDataLst>
              <p:tags r:id="rId1"/>
            </p:custDataLst>
          </p:nvPr>
        </p:nvSpPr>
        <p:spPr>
          <a:xfrm>
            <a:off x="1644650" y="1670050"/>
            <a:ext cx="522605" cy="316865"/>
          </a:xfrm>
          <a:prstGeom prst="roundRect">
            <a:avLst/>
          </a:prstGeom>
          <a:solidFill>
            <a:srgbClr val="EDCCB1"/>
          </a:solidFill>
        </p:spPr>
        <p:txBody>
          <a:bodyPr wrap="square" lIns="0" tIns="0" rIns="0" bIns="0" rtlCol="0" anchor="ctr" anchorCtr="0">
            <a:noAutofit/>
          </a:bodyPr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0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  </a:t>
            </a:r>
            <a:r>
              <a:rPr lang="zh-CN" altLang="en-US" sz="10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起盘</a:t>
            </a:r>
            <a:endParaRPr lang="zh-CN" altLang="en-US" sz="10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254250" y="1687830"/>
            <a:ext cx="4511675" cy="706755"/>
          </a:xfrm>
          <a:prstGeom prst="rect">
            <a:avLst/>
          </a:prstGeom>
          <a:noFill/>
          <a:ln>
            <a:solidFill>
              <a:srgbClr val="EDCCB1"/>
            </a:solidFill>
            <a:prstDash val="sysDash"/>
          </a:ln>
        </p:spPr>
        <p:txBody>
          <a:bodyPr wrap="square" rtlCol="0" anchor="t">
            <a:spAutoFit/>
          </a:bodyPr>
          <a:p>
            <a:r>
              <a:rPr lang="zh-CN" altLang="en-US" sz="10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双手将托盘移至工作台外，用右手拿住托盘的一边，左手伸开五指托住盘底，待掌握好重心后，用右手协助左手向上托起；同时，左手向上弯曲臂肘，向左后方旋转</a:t>
            </a:r>
            <a:r>
              <a:rPr lang="en-US" altLang="zh-CN" sz="10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zh-CN" altLang="en-US" sz="10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180°，擎托于肩外上方，做到盘底不搁肩，盘前不靠嘴，盘后不靠发，右手自然垂下或扶住托盘的前内角。</a:t>
            </a:r>
            <a:endParaRPr lang="zh-CN" altLang="en-US" sz="100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9" name="圆角矩形 18"/>
          <p:cNvSpPr/>
          <p:nvPr>
            <p:custDataLst>
              <p:tags r:id="rId2"/>
            </p:custDataLst>
          </p:nvPr>
        </p:nvSpPr>
        <p:spPr>
          <a:xfrm>
            <a:off x="3625533" y="1212850"/>
            <a:ext cx="1049655" cy="361315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EDCCB1"/>
                </a:solidFill>
              </a14:hiddenFill>
            </a:ext>
          </a:extLst>
        </p:spPr>
        <p:txBody>
          <a:bodyPr wrap="square" lIns="0" tIns="0" rIns="0" bIns="0" rtlCol="0" anchor="ctr" anchorCtr="0">
            <a:noAutofit/>
          </a:bodyPr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000" b="1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  </a:t>
            </a:r>
            <a:r>
              <a:rPr lang="zh-CN" altLang="en-US" sz="1000" b="1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宋体" panose="02010600030101010101" pitchFamily="2" charset="-122"/>
                <a:cs typeface="+mn-ea"/>
                <a:sym typeface="+mn-ea"/>
              </a:rPr>
              <a:t>重</a:t>
            </a:r>
            <a:r>
              <a:rPr lang="zh-CN" altLang="en-US" sz="1000" b="1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宋体" panose="02010600030101010101" pitchFamily="2" charset="-122"/>
                <a:cs typeface="+mn-ea"/>
                <a:sym typeface="+mn-ea"/>
              </a:rPr>
              <a:t>托操作方法</a:t>
            </a:r>
            <a:endParaRPr lang="zh-CN" altLang="en-US" sz="1000" b="1">
              <a:solidFill>
                <a:schemeClr val="tx1">
                  <a:lumMod val="85000"/>
                  <a:lumOff val="15000"/>
                </a:schemeClr>
              </a:solidFill>
              <a:latin typeface="+mn-ea"/>
              <a:ea typeface="宋体" panose="02010600030101010101" pitchFamily="2" charset="-122"/>
              <a:cs typeface="+mn-ea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254250" y="2508250"/>
            <a:ext cx="3784600" cy="8915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>
              <a:lnSpc>
                <a:spcPct val="130000"/>
              </a:lnSpc>
            </a:pPr>
            <a:r>
              <a:rPr sz="1000" dirty="0">
                <a:solidFill>
                  <a:schemeClr val="tx1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微软雅黑" panose="020B0503020204020204" charset="-122"/>
              </a:rPr>
              <a:t>注意事项：</a:t>
            </a:r>
            <a:endParaRPr sz="1000" dirty="0">
              <a:solidFill>
                <a:schemeClr val="tx1"/>
              </a:solidFill>
              <a:effectLst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微软雅黑" panose="020B0503020204020204" charset="-122"/>
            </a:endParaRPr>
          </a:p>
          <a:p>
            <a:pPr lvl="0">
              <a:lnSpc>
                <a:spcPct val="130000"/>
              </a:lnSpc>
            </a:pPr>
            <a:r>
              <a:rPr sz="1000" dirty="0">
                <a:solidFill>
                  <a:schemeClr val="tx1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微软雅黑" panose="020B0503020204020204" charset="-122"/>
              </a:rPr>
              <a:t>（</a:t>
            </a:r>
            <a:r>
              <a:rPr lang="en-US" altLang="" sz="1000" dirty="0">
                <a:solidFill>
                  <a:schemeClr val="tx1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微软雅黑" panose="020B0503020204020204" charset="-122"/>
              </a:rPr>
              <a:t>1</a:t>
            </a:r>
            <a:r>
              <a:rPr sz="1000" dirty="0">
                <a:solidFill>
                  <a:schemeClr val="tx1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微软雅黑" panose="020B0503020204020204" charset="-122"/>
              </a:rPr>
              <a:t>）起托时要保持用力均匀，将托盘一托到底。</a:t>
            </a:r>
            <a:endParaRPr sz="1000" dirty="0">
              <a:solidFill>
                <a:schemeClr val="tx1"/>
              </a:solidFill>
              <a:effectLst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微软雅黑" panose="020B0503020204020204" charset="-122"/>
            </a:endParaRPr>
          </a:p>
          <a:p>
            <a:pPr lvl="0">
              <a:lnSpc>
                <a:spcPct val="130000"/>
              </a:lnSpc>
            </a:pPr>
            <a:r>
              <a:rPr sz="1000" dirty="0">
                <a:solidFill>
                  <a:schemeClr val="tx1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微软雅黑" panose="020B0503020204020204" charset="-122"/>
              </a:rPr>
              <a:t>（</a:t>
            </a:r>
            <a:r>
              <a:rPr lang="en-US" altLang="" sz="1000" dirty="0">
                <a:solidFill>
                  <a:schemeClr val="tx1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微软雅黑" panose="020B0503020204020204" charset="-122"/>
              </a:rPr>
              <a:t>2</a:t>
            </a:r>
            <a:r>
              <a:rPr sz="1000" dirty="0">
                <a:solidFill>
                  <a:schemeClr val="tx1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微软雅黑" panose="020B0503020204020204" charset="-122"/>
              </a:rPr>
              <a:t>）重托时要做到盘底高不过耳，低不搁肩。</a:t>
            </a:r>
            <a:endParaRPr sz="1000" dirty="0">
              <a:solidFill>
                <a:schemeClr val="tx1"/>
              </a:solidFill>
              <a:effectLst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微软雅黑" panose="020B0503020204020204" charset="-122"/>
            </a:endParaRPr>
          </a:p>
          <a:p>
            <a:pPr lvl="0">
              <a:lnSpc>
                <a:spcPct val="130000"/>
              </a:lnSpc>
            </a:pPr>
            <a:endParaRPr lang="zh-CN" altLang="en-US" sz="1000" dirty="0">
              <a:solidFill>
                <a:schemeClr val="tx1"/>
              </a:solidFill>
              <a:effectLst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7"/>
          <p:cNvSpPr>
            <a:spLocks noChangeArrowheads="1"/>
          </p:cNvSpPr>
          <p:nvPr/>
        </p:nvSpPr>
        <p:spPr bwMode="auto">
          <a:xfrm>
            <a:off x="2330450" y="1699260"/>
            <a:ext cx="4523105" cy="460375"/>
          </a:xfrm>
          <a:prstGeom prst="rect">
            <a:avLst/>
          </a:prstGeom>
          <a:noFill/>
          <a:ln>
            <a:solidFill>
              <a:srgbClr val="EDCCB1"/>
            </a:solidFill>
            <a:prstDash val="sysDash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indent="0" eaLnBrk="1" hangingPunct="1">
              <a:lnSpc>
                <a:spcPct val="120000"/>
              </a:lnSpc>
            </a:pPr>
            <a:r>
              <a:rPr sz="1000" dirty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  <a:sym typeface="微软雅黑" panose="020B0503020204020204" charset="-122"/>
              </a:rPr>
              <a:t>上身挺直，两肩放平，行走时步伐轻快，肩不倾斜，身不摇晃，掌握重心，保持平稳，动作和表情要轻松、自然</a:t>
            </a:r>
            <a:r>
              <a:rPr lang="zh-CN" sz="1000" dirty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  <a:sym typeface="微软雅黑" panose="020B0503020204020204" charset="-122"/>
              </a:rPr>
              <a:t>。</a:t>
            </a:r>
            <a:endParaRPr lang="zh-CN" sz="1000" dirty="0">
              <a:solidFill>
                <a:schemeClr val="tx1"/>
              </a:solidFill>
              <a:latin typeface="宋体" panose="02010600030101010101" pitchFamily="2" charset="-122"/>
              <a:cs typeface="宋体" panose="02010600030101010101" pitchFamily="2" charset="-122"/>
              <a:sym typeface="微软雅黑" panose="020B0503020204020204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425450" y="298450"/>
            <a:ext cx="3510280" cy="474345"/>
            <a:chOff x="670" y="470"/>
            <a:chExt cx="5528" cy="747"/>
          </a:xfrm>
        </p:grpSpPr>
        <p:sp>
          <p:nvSpPr>
            <p:cNvPr id="12" name="object 2"/>
            <p:cNvSpPr txBox="1"/>
            <p:nvPr/>
          </p:nvSpPr>
          <p:spPr>
            <a:xfrm>
              <a:off x="670" y="470"/>
              <a:ext cx="5528" cy="623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p>
              <a:pPr marL="12700">
                <a:lnSpc>
                  <a:spcPct val="100000"/>
                </a:lnSpc>
                <a:spcBef>
                  <a:spcPts val="105"/>
                </a:spcBef>
                <a:tabLst>
                  <a:tab pos="904875" algn="l"/>
                </a:tabLst>
              </a:pPr>
              <a:r>
                <a:rPr lang="zh-CN" altLang="en-US" sz="1200" b="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 Light" panose="020B0502040204020203" charset="-122"/>
                  <a:ea typeface="宋体" panose="02010600030101010101" pitchFamily="2" charset="-122"/>
                  <a:cs typeface="微软雅黑 Light" panose="020B0502040204020203" charset="-122"/>
                </a:rPr>
                <a:t>主题一</a:t>
              </a:r>
              <a:r>
                <a:rPr lang="en-US" altLang="zh-CN" sz="1200" b="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 Light" panose="020B0502040204020203" charset="-122"/>
                  <a:ea typeface="宋体" panose="02010600030101010101" pitchFamily="2" charset="-122"/>
                  <a:cs typeface="微软雅黑 Light" panose="020B0502040204020203" charset="-122"/>
                </a:rPr>
                <a:t>  </a:t>
              </a:r>
              <a:r>
                <a:rPr lang="zh-CN" altLang="en-US" sz="1200" b="0" spc="-5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 Light" panose="020B0502040204020203" charset="-122"/>
                  <a:ea typeface="宋体" panose="02010600030101010101" pitchFamily="2" charset="-122"/>
                  <a:cs typeface="微软雅黑 Light" panose="020B0502040204020203" charset="-122"/>
                </a:rPr>
                <a:t>餐饮服务基础知识与技能</a:t>
              </a:r>
              <a:endPara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endParaRPr>
            </a:p>
            <a:p>
              <a:pPr marL="12700">
                <a:lnSpc>
                  <a:spcPct val="100000"/>
                </a:lnSpc>
                <a:spcBef>
                  <a:spcPts val="105"/>
                </a:spcBef>
                <a:tabLst>
                  <a:tab pos="904875" algn="l"/>
                </a:tabLst>
              </a:pPr>
              <a:r>
                <a:rPr lang="en-US" altLang="zh-CN" sz="1200" b="0" spc="-50" dirty="0">
                  <a:solidFill>
                    <a:srgbClr val="3E3E3E"/>
                  </a:solidFill>
                  <a:latin typeface="微软雅黑 Light" panose="020B0502040204020203" charset="-122"/>
                  <a:ea typeface="宋体" panose="02010600030101010101" pitchFamily="2" charset="-122"/>
                  <a:cs typeface="微软雅黑 Light" panose="020B0502040204020203" charset="-122"/>
                </a:rPr>
                <a:t>       </a:t>
              </a:r>
              <a:endPara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997" y="811"/>
              <a:ext cx="2483" cy="406"/>
            </a:xfrm>
            <a:prstGeom prst="rect">
              <a:avLst/>
            </a:prstGeom>
            <a:gradFill>
              <a:gsLst>
                <a:gs pos="56000">
                  <a:srgbClr val="B5865E"/>
                </a:gs>
                <a:gs pos="0">
                  <a:schemeClr val="accent6">
                    <a:lumMod val="25000"/>
                    <a:lumOff val="75000"/>
                  </a:schemeClr>
                </a:gs>
                <a:gs pos="100000">
                  <a:schemeClr val="accent6">
                    <a:lumMod val="85000"/>
                  </a:schemeClr>
                </a:gs>
              </a:gsLst>
              <a:lin ang="5400000" scaled="1"/>
            </a:gradFill>
          </p:spPr>
          <p:txBody>
            <a:bodyPr wrap="square" rtlCol="0">
              <a:noAutofit/>
            </a:bodyPr>
            <a:p>
              <a:r>
                <a:rPr lang="en-US" altLang="zh-CN" sz="1200" b="0" spc="-50" dirty="0">
                  <a:solidFill>
                    <a:srgbClr val="3E3E3E"/>
                  </a:solidFill>
                  <a:latin typeface="微软雅黑 Light" panose="020B0502040204020203" charset="-122"/>
                  <a:ea typeface="宋体" panose="02010600030101010101" pitchFamily="2" charset="-122"/>
                  <a:cs typeface="微软雅黑 Light" panose="020B0502040204020203" charset="-122"/>
                  <a:sym typeface="+mn-ea"/>
                </a:rPr>
                <a:t> </a:t>
              </a:r>
              <a:r>
                <a:rPr lang="zh-CN" altLang="en-US" sz="1000" b="0" spc="-50" dirty="0">
                  <a:solidFill>
                    <a:schemeClr val="bg1"/>
                  </a:solidFill>
                  <a:latin typeface="微软雅黑 Light" panose="020B0502040204020203" charset="-122"/>
                  <a:ea typeface="宋体" panose="02010600030101010101" pitchFamily="2" charset="-122"/>
                  <a:cs typeface="微软雅黑 Light" panose="020B0502040204020203" charset="-122"/>
                  <a:sym typeface="+mn-ea"/>
                </a:rPr>
                <a:t>任务</a:t>
              </a:r>
              <a:r>
                <a:rPr lang="en-US" altLang="zh-CN" sz="1000" b="0" spc="-50" dirty="0">
                  <a:solidFill>
                    <a:schemeClr val="bg1"/>
                  </a:solidFill>
                  <a:latin typeface="微软雅黑 Light" panose="020B0502040204020203" charset="-122"/>
                  <a:ea typeface="宋体" panose="02010600030101010101" pitchFamily="2" charset="-122"/>
                  <a:cs typeface="微软雅黑 Light" panose="020B0502040204020203" charset="-122"/>
                  <a:sym typeface="+mn-ea"/>
                </a:rPr>
                <a:t>2</a:t>
              </a:r>
              <a:r>
                <a:rPr lang="en-US" altLang="zh-CN" sz="1000" b="0" spc="-50" dirty="0">
                  <a:solidFill>
                    <a:schemeClr val="bg1"/>
                  </a:solidFill>
                  <a:latin typeface="微软雅黑 Light" panose="020B0502040204020203" charset="-122"/>
                  <a:ea typeface="宋体" panose="02010600030101010101" pitchFamily="2" charset="-122"/>
                  <a:cs typeface="微软雅黑 Light" panose="020B0502040204020203" charset="-122"/>
                  <a:sym typeface="+mn-ea"/>
                </a:rPr>
                <a:t>  </a:t>
              </a:r>
              <a:r>
                <a:rPr lang="zh-CN" altLang="en-US" sz="1000" b="0" spc="-50" dirty="0">
                  <a:solidFill>
                    <a:schemeClr val="bg1"/>
                  </a:solidFill>
                  <a:latin typeface="微软雅黑 Light" panose="020B0502040204020203" charset="-122"/>
                  <a:ea typeface="宋体" panose="02010600030101010101" pitchFamily="2" charset="-122"/>
                  <a:cs typeface="微软雅黑 Light" panose="020B0502040204020203" charset="-122"/>
                  <a:sym typeface="+mn-ea"/>
                </a:rPr>
                <a:t>端托技能</a:t>
              </a:r>
              <a:endPara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endParaRPr>
            </a:p>
          </p:txBody>
        </p:sp>
      </p:grpSp>
      <p:sp>
        <p:nvSpPr>
          <p:cNvPr id="18" name="圆角矩形 17"/>
          <p:cNvSpPr/>
          <p:nvPr>
            <p:custDataLst>
              <p:tags r:id="rId1"/>
            </p:custDataLst>
          </p:nvPr>
        </p:nvSpPr>
        <p:spPr>
          <a:xfrm>
            <a:off x="1720850" y="1771015"/>
            <a:ext cx="522605" cy="316865"/>
          </a:xfrm>
          <a:prstGeom prst="roundRect">
            <a:avLst/>
          </a:prstGeom>
          <a:solidFill>
            <a:srgbClr val="EDCCB1"/>
          </a:solidFill>
        </p:spPr>
        <p:txBody>
          <a:bodyPr wrap="square" lIns="0" tIns="0" rIns="0" bIns="0" rtlCol="0" anchor="ctr" anchorCtr="0">
            <a:noAutofit/>
          </a:bodyPr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0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  </a:t>
            </a:r>
            <a:r>
              <a:rPr lang="zh-CN" altLang="en-US" sz="10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行走</a:t>
            </a:r>
            <a:endParaRPr lang="zh-CN" altLang="en-US" sz="10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3" name="圆角矩形 2"/>
          <p:cNvSpPr/>
          <p:nvPr>
            <p:custDataLst>
              <p:tags r:id="rId2"/>
            </p:custDataLst>
          </p:nvPr>
        </p:nvSpPr>
        <p:spPr>
          <a:xfrm>
            <a:off x="1720850" y="2362200"/>
            <a:ext cx="522605" cy="316865"/>
          </a:xfrm>
          <a:prstGeom prst="roundRect">
            <a:avLst/>
          </a:prstGeom>
          <a:solidFill>
            <a:srgbClr val="EDCCB1"/>
          </a:solidFill>
        </p:spPr>
        <p:txBody>
          <a:bodyPr wrap="square" lIns="0" tIns="0" rIns="0" bIns="0" rtlCol="0" anchor="ctr" anchorCtr="0">
            <a:noAutofit/>
          </a:bodyPr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0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  </a:t>
            </a:r>
            <a:r>
              <a:rPr lang="zh-CN" altLang="en-US" sz="10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放盘</a:t>
            </a:r>
            <a:endParaRPr lang="zh-CN" altLang="en-US" sz="10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330450" y="2432050"/>
            <a:ext cx="4511675" cy="247015"/>
          </a:xfrm>
          <a:prstGeom prst="rect">
            <a:avLst/>
          </a:prstGeom>
          <a:noFill/>
          <a:ln>
            <a:solidFill>
              <a:srgbClr val="EDCCB1"/>
            </a:solidFill>
            <a:prstDash val="sysDash"/>
          </a:ln>
        </p:spPr>
        <p:txBody>
          <a:bodyPr wrap="square" rtlCol="0" anchor="t">
            <a:noAutofit/>
          </a:bodyPr>
          <a:p>
            <a:r>
              <a:rPr sz="1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屈膝直腰，放下托盘。</a:t>
            </a:r>
            <a:endParaRPr sz="10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9" name="圆角矩形 18"/>
          <p:cNvSpPr/>
          <p:nvPr>
            <p:custDataLst>
              <p:tags r:id="rId3"/>
            </p:custDataLst>
          </p:nvPr>
        </p:nvSpPr>
        <p:spPr>
          <a:xfrm>
            <a:off x="3625533" y="1136650"/>
            <a:ext cx="1049655" cy="361315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EDCCB1"/>
                </a:solidFill>
              </a14:hiddenFill>
            </a:ext>
          </a:extLst>
        </p:spPr>
        <p:txBody>
          <a:bodyPr wrap="square" lIns="0" tIns="0" rIns="0" bIns="0" rtlCol="0" anchor="ctr" anchorCtr="0">
            <a:noAutofit/>
          </a:bodyPr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000" b="1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  </a:t>
            </a:r>
            <a:r>
              <a:rPr lang="zh-CN" altLang="en-US" sz="1000" b="1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宋体" panose="02010600030101010101" pitchFamily="2" charset="-122"/>
                <a:cs typeface="+mn-ea"/>
                <a:sym typeface="+mn-ea"/>
              </a:rPr>
              <a:t>重</a:t>
            </a:r>
            <a:r>
              <a:rPr lang="zh-CN" altLang="en-US" sz="1000" b="1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宋体" panose="02010600030101010101" pitchFamily="2" charset="-122"/>
                <a:cs typeface="+mn-ea"/>
                <a:sym typeface="+mn-ea"/>
              </a:rPr>
              <a:t>托操作方法</a:t>
            </a:r>
            <a:endParaRPr lang="zh-CN" altLang="en-US" sz="1000" b="1">
              <a:solidFill>
                <a:schemeClr val="tx1">
                  <a:lumMod val="85000"/>
                  <a:lumOff val="15000"/>
                </a:schemeClr>
              </a:solidFill>
              <a:latin typeface="+mn-ea"/>
              <a:ea typeface="宋体" panose="02010600030101010101" pitchFamily="2" charset="-122"/>
              <a:cs typeface="+mn-ea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330450" y="2813050"/>
            <a:ext cx="3784600" cy="4914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>
              <a:lnSpc>
                <a:spcPct val="130000"/>
              </a:lnSpc>
            </a:pPr>
            <a:r>
              <a:rPr sz="1000" dirty="0">
                <a:solidFill>
                  <a:schemeClr val="tx1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sym typeface="微软雅黑" panose="020B0503020204020204" charset="-122"/>
              </a:rPr>
              <a:t>注意事项：</a:t>
            </a:r>
            <a:endParaRPr sz="1000" dirty="0">
              <a:solidFill>
                <a:schemeClr val="tx1"/>
              </a:solidFill>
              <a:effectLst/>
              <a:latin typeface="宋体" panose="02010600030101010101" pitchFamily="2" charset="-122"/>
              <a:ea typeface="宋体" panose="02010600030101010101" pitchFamily="2" charset="-122"/>
              <a:sym typeface="微软雅黑" panose="020B0503020204020204" charset="-122"/>
            </a:endParaRPr>
          </a:p>
          <a:p>
            <a:pPr lvl="0">
              <a:lnSpc>
                <a:spcPct val="130000"/>
              </a:lnSpc>
            </a:pPr>
            <a:r>
              <a:rPr sz="1000" dirty="0">
                <a:solidFill>
                  <a:schemeClr val="tx1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sym typeface="微软雅黑" panose="020B0503020204020204" charset="-122"/>
              </a:rPr>
              <a:t>托盘平稳，防止盘内菜点外滑、餐用具滑落。</a:t>
            </a:r>
            <a:endParaRPr lang="zh-CN" altLang="en-US" sz="1000" dirty="0">
              <a:solidFill>
                <a:schemeClr val="tx1"/>
              </a:solidFill>
              <a:effectLst/>
              <a:latin typeface="宋体" panose="02010600030101010101" pitchFamily="2" charset="-122"/>
              <a:ea typeface="宋体" panose="02010600030101010101" pitchFamily="2" charset="-122"/>
              <a:sym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7"/>
          <p:cNvSpPr>
            <a:spLocks noChangeArrowheads="1"/>
          </p:cNvSpPr>
          <p:nvPr/>
        </p:nvSpPr>
        <p:spPr bwMode="auto">
          <a:xfrm>
            <a:off x="1949450" y="1713865"/>
            <a:ext cx="4425950" cy="1383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indent="0" eaLnBrk="1" hangingPunct="1">
              <a:lnSpc>
                <a:spcPct val="120000"/>
              </a:lnSpc>
            </a:pPr>
            <a:r>
              <a:rPr lang="zh-CN" altLang="en-US" sz="1000" dirty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  <a:sym typeface="微软雅黑" panose="020B0503020204020204" charset="-122"/>
              </a:rPr>
              <a:t>（一）物品准备</a:t>
            </a:r>
            <a:endParaRPr lang="zh-CN" altLang="en-US" sz="1000" dirty="0">
              <a:solidFill>
                <a:schemeClr val="tx1"/>
              </a:solidFill>
              <a:latin typeface="宋体" panose="02010600030101010101" pitchFamily="2" charset="-122"/>
              <a:cs typeface="宋体" panose="02010600030101010101" pitchFamily="2" charset="-122"/>
              <a:sym typeface="微软雅黑" panose="020B0503020204020204" charset="-122"/>
            </a:endParaRPr>
          </a:p>
          <a:p>
            <a:pPr marL="0" indent="0" eaLnBrk="1" hangingPunct="1">
              <a:lnSpc>
                <a:spcPct val="120000"/>
              </a:lnSpc>
            </a:pPr>
            <a:r>
              <a:rPr lang="zh-CN" altLang="en-US" sz="1000" dirty="0">
                <a:latin typeface="宋体" panose="02010600030101010101" pitchFamily="2" charset="-122"/>
                <a:cs typeface="宋体" panose="02010600030101010101" pitchFamily="2" charset="-122"/>
                <a:sym typeface="微软雅黑" panose="020B0503020204020204" charset="-122"/>
              </a:rPr>
              <a:t>长方形塑胶托盘、秒表、砖头、餐盘、汤盆 。</a:t>
            </a:r>
            <a:endParaRPr lang="zh-CN" altLang="en-US" sz="1000" dirty="0">
              <a:solidFill>
                <a:schemeClr val="tx1"/>
              </a:solidFill>
              <a:latin typeface="宋体" panose="02010600030101010101" pitchFamily="2" charset="-122"/>
              <a:cs typeface="宋体" panose="02010600030101010101" pitchFamily="2" charset="-122"/>
              <a:sym typeface="微软雅黑" panose="020B0503020204020204" charset="-122"/>
            </a:endParaRPr>
          </a:p>
          <a:p>
            <a:pPr marL="0" indent="0" eaLnBrk="1" hangingPunct="1">
              <a:lnSpc>
                <a:spcPct val="120000"/>
              </a:lnSpc>
            </a:pPr>
            <a:r>
              <a:rPr lang="zh-CN" altLang="en-US" sz="1000" dirty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  <a:sym typeface="微软雅黑" panose="020B0503020204020204" charset="-122"/>
              </a:rPr>
              <a:t>（二）场地准备</a:t>
            </a:r>
            <a:endParaRPr lang="zh-CN" altLang="en-US" sz="1000" dirty="0">
              <a:solidFill>
                <a:schemeClr val="tx1"/>
              </a:solidFill>
              <a:latin typeface="宋体" panose="02010600030101010101" pitchFamily="2" charset="-122"/>
              <a:cs typeface="宋体" panose="02010600030101010101" pitchFamily="2" charset="-122"/>
              <a:sym typeface="微软雅黑" panose="020B0503020204020204" charset="-122"/>
            </a:endParaRPr>
          </a:p>
          <a:p>
            <a:pPr marL="0" indent="0" eaLnBrk="1" hangingPunct="1">
              <a:lnSpc>
                <a:spcPct val="120000"/>
              </a:lnSpc>
            </a:pPr>
            <a:r>
              <a:rPr lang="zh-CN" altLang="en-US" sz="1000" dirty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  <a:sym typeface="微软雅黑" panose="020B0503020204020204" charset="-122"/>
              </a:rPr>
              <a:t>餐饮实训室或无干扰条件的室外空地。</a:t>
            </a:r>
            <a:endParaRPr lang="zh-CN" altLang="en-US" sz="1000" dirty="0">
              <a:solidFill>
                <a:schemeClr val="tx1"/>
              </a:solidFill>
              <a:latin typeface="宋体" panose="02010600030101010101" pitchFamily="2" charset="-122"/>
              <a:cs typeface="宋体" panose="02010600030101010101" pitchFamily="2" charset="-122"/>
              <a:sym typeface="微软雅黑" panose="020B0503020204020204" charset="-122"/>
            </a:endParaRPr>
          </a:p>
          <a:p>
            <a:pPr marL="0" indent="0" eaLnBrk="1" hangingPunct="1">
              <a:lnSpc>
                <a:spcPct val="120000"/>
              </a:lnSpc>
            </a:pPr>
            <a:r>
              <a:rPr lang="zh-CN" altLang="en-US" sz="1000" dirty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  <a:sym typeface="微软雅黑" panose="020B0503020204020204" charset="-122"/>
              </a:rPr>
              <a:t>（三）分组安排</a:t>
            </a:r>
            <a:endParaRPr lang="zh-CN" altLang="en-US" sz="1000" dirty="0">
              <a:solidFill>
                <a:schemeClr val="tx1"/>
              </a:solidFill>
              <a:latin typeface="宋体" panose="02010600030101010101" pitchFamily="2" charset="-122"/>
              <a:cs typeface="宋体" panose="02010600030101010101" pitchFamily="2" charset="-122"/>
              <a:sym typeface="微软雅黑" panose="020B0503020204020204" charset="-122"/>
            </a:endParaRPr>
          </a:p>
          <a:p>
            <a:pPr marL="0" indent="0" eaLnBrk="1" hangingPunct="1">
              <a:lnSpc>
                <a:spcPct val="120000"/>
              </a:lnSpc>
            </a:pPr>
            <a:r>
              <a:rPr lang="zh-CN" altLang="en-US" sz="1000" dirty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  <a:sym typeface="微软雅黑" panose="020B0503020204020204" charset="-122"/>
              </a:rPr>
              <a:t>根据班级人数平均分组，每组</a:t>
            </a:r>
            <a:r>
              <a:rPr lang="en-US" altLang="zh-CN" sz="1000" dirty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  <a:sym typeface="微软雅黑" panose="020B0503020204020204" charset="-122"/>
              </a:rPr>
              <a:t>6-8</a:t>
            </a:r>
            <a:r>
              <a:rPr lang="zh-CN" altLang="en-US" sz="1000" dirty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  <a:sym typeface="微软雅黑" panose="020B0503020204020204" charset="-122"/>
              </a:rPr>
              <a:t>人，选出</a:t>
            </a:r>
            <a:r>
              <a:rPr lang="en-US" altLang="zh-CN" sz="1000" dirty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  <a:sym typeface="微软雅黑" panose="020B0503020204020204" charset="-122"/>
              </a:rPr>
              <a:t>1</a:t>
            </a:r>
            <a:r>
              <a:rPr lang="zh-CN" altLang="en-US" sz="1000" dirty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  <a:sym typeface="微软雅黑" panose="020B0503020204020204" charset="-122"/>
              </a:rPr>
              <a:t>名组长。</a:t>
            </a:r>
            <a:endParaRPr lang="zh-CN" altLang="en-US" sz="1000" dirty="0">
              <a:solidFill>
                <a:schemeClr val="tx1"/>
              </a:solidFill>
              <a:latin typeface="宋体" panose="02010600030101010101" pitchFamily="2" charset="-122"/>
              <a:cs typeface="宋体" panose="02010600030101010101" pitchFamily="2" charset="-122"/>
              <a:sym typeface="微软雅黑" panose="020B0503020204020204" charset="-122"/>
            </a:endParaRPr>
          </a:p>
          <a:p>
            <a:pPr marL="0" indent="0" eaLnBrk="1" hangingPunct="1">
              <a:lnSpc>
                <a:spcPct val="120000"/>
              </a:lnSpc>
            </a:pPr>
            <a:endParaRPr lang="zh-CN" altLang="en-US" sz="1000" dirty="0">
              <a:solidFill>
                <a:schemeClr val="tx1"/>
              </a:solidFill>
              <a:latin typeface="宋体" panose="02010600030101010101" pitchFamily="2" charset="-122"/>
              <a:cs typeface="宋体" panose="02010600030101010101" pitchFamily="2" charset="-122"/>
              <a:sym typeface="微软雅黑" panose="020B0503020204020204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425450" y="298450"/>
            <a:ext cx="3510280" cy="474345"/>
            <a:chOff x="670" y="470"/>
            <a:chExt cx="5528" cy="747"/>
          </a:xfrm>
        </p:grpSpPr>
        <p:sp>
          <p:nvSpPr>
            <p:cNvPr id="12" name="object 2"/>
            <p:cNvSpPr txBox="1"/>
            <p:nvPr/>
          </p:nvSpPr>
          <p:spPr>
            <a:xfrm>
              <a:off x="670" y="470"/>
              <a:ext cx="5528" cy="623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p>
              <a:pPr marL="12700">
                <a:lnSpc>
                  <a:spcPct val="100000"/>
                </a:lnSpc>
                <a:spcBef>
                  <a:spcPts val="105"/>
                </a:spcBef>
                <a:tabLst>
                  <a:tab pos="904875" algn="l"/>
                </a:tabLst>
              </a:pPr>
              <a:r>
                <a:rPr lang="zh-CN" altLang="en-US" sz="1200" b="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 Light" panose="020B0502040204020203" charset="-122"/>
                  <a:ea typeface="宋体" panose="02010600030101010101" pitchFamily="2" charset="-122"/>
                  <a:cs typeface="微软雅黑 Light" panose="020B0502040204020203" charset="-122"/>
                </a:rPr>
                <a:t>主题一</a:t>
              </a:r>
              <a:r>
                <a:rPr lang="en-US" altLang="zh-CN" sz="1200" b="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 Light" panose="020B0502040204020203" charset="-122"/>
                  <a:ea typeface="宋体" panose="02010600030101010101" pitchFamily="2" charset="-122"/>
                  <a:cs typeface="微软雅黑 Light" panose="020B0502040204020203" charset="-122"/>
                </a:rPr>
                <a:t>  </a:t>
              </a:r>
              <a:r>
                <a:rPr lang="zh-CN" altLang="en-US" sz="1200" b="0" spc="-5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 Light" panose="020B0502040204020203" charset="-122"/>
                  <a:ea typeface="宋体" panose="02010600030101010101" pitchFamily="2" charset="-122"/>
                  <a:cs typeface="微软雅黑 Light" panose="020B0502040204020203" charset="-122"/>
                </a:rPr>
                <a:t>餐饮服务基础知识与技能</a:t>
              </a:r>
              <a:endPara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endParaRPr>
            </a:p>
            <a:p>
              <a:pPr marL="12700">
                <a:lnSpc>
                  <a:spcPct val="100000"/>
                </a:lnSpc>
                <a:spcBef>
                  <a:spcPts val="105"/>
                </a:spcBef>
                <a:tabLst>
                  <a:tab pos="904875" algn="l"/>
                </a:tabLst>
              </a:pPr>
              <a:r>
                <a:rPr lang="en-US" altLang="zh-CN" sz="1200" b="0" spc="-50" dirty="0">
                  <a:solidFill>
                    <a:srgbClr val="3E3E3E"/>
                  </a:solidFill>
                  <a:latin typeface="微软雅黑 Light" panose="020B0502040204020203" charset="-122"/>
                  <a:ea typeface="宋体" panose="02010600030101010101" pitchFamily="2" charset="-122"/>
                  <a:cs typeface="微软雅黑 Light" panose="020B0502040204020203" charset="-122"/>
                </a:rPr>
                <a:t>       </a:t>
              </a:r>
              <a:endPara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997" y="811"/>
              <a:ext cx="2483" cy="406"/>
            </a:xfrm>
            <a:prstGeom prst="rect">
              <a:avLst/>
            </a:prstGeom>
            <a:gradFill>
              <a:gsLst>
                <a:gs pos="56000">
                  <a:srgbClr val="B5865E"/>
                </a:gs>
                <a:gs pos="0">
                  <a:schemeClr val="accent6">
                    <a:lumMod val="25000"/>
                    <a:lumOff val="75000"/>
                  </a:schemeClr>
                </a:gs>
                <a:gs pos="100000">
                  <a:schemeClr val="accent6">
                    <a:lumMod val="85000"/>
                  </a:schemeClr>
                </a:gs>
              </a:gsLst>
              <a:lin ang="5400000" scaled="1"/>
            </a:gradFill>
          </p:spPr>
          <p:txBody>
            <a:bodyPr wrap="square" rtlCol="0">
              <a:noAutofit/>
            </a:bodyPr>
            <a:p>
              <a:r>
                <a:rPr lang="en-US" altLang="zh-CN" sz="1200" b="0" spc="-50" dirty="0">
                  <a:solidFill>
                    <a:srgbClr val="3E3E3E"/>
                  </a:solidFill>
                  <a:latin typeface="微软雅黑 Light" panose="020B0502040204020203" charset="-122"/>
                  <a:ea typeface="宋体" panose="02010600030101010101" pitchFamily="2" charset="-122"/>
                  <a:cs typeface="微软雅黑 Light" panose="020B0502040204020203" charset="-122"/>
                  <a:sym typeface="+mn-ea"/>
                </a:rPr>
                <a:t> </a:t>
              </a:r>
              <a:r>
                <a:rPr lang="zh-CN" altLang="en-US" sz="1000" b="0" spc="-50" dirty="0">
                  <a:solidFill>
                    <a:schemeClr val="bg1"/>
                  </a:solidFill>
                  <a:latin typeface="微软雅黑 Light" panose="020B0502040204020203" charset="-122"/>
                  <a:ea typeface="宋体" panose="02010600030101010101" pitchFamily="2" charset="-122"/>
                  <a:cs typeface="微软雅黑 Light" panose="020B0502040204020203" charset="-122"/>
                  <a:sym typeface="+mn-ea"/>
                </a:rPr>
                <a:t>任务</a:t>
              </a:r>
              <a:r>
                <a:rPr lang="en-US" altLang="zh-CN" sz="1000" b="0" spc="-50" dirty="0">
                  <a:solidFill>
                    <a:schemeClr val="bg1"/>
                  </a:solidFill>
                  <a:latin typeface="微软雅黑 Light" panose="020B0502040204020203" charset="-122"/>
                  <a:ea typeface="宋体" panose="02010600030101010101" pitchFamily="2" charset="-122"/>
                  <a:cs typeface="微软雅黑 Light" panose="020B0502040204020203" charset="-122"/>
                  <a:sym typeface="+mn-ea"/>
                </a:rPr>
                <a:t>2</a:t>
              </a:r>
              <a:r>
                <a:rPr lang="en-US" altLang="zh-CN" sz="1000" b="0" spc="-50" dirty="0">
                  <a:solidFill>
                    <a:schemeClr val="bg1"/>
                  </a:solidFill>
                  <a:latin typeface="微软雅黑 Light" panose="020B0502040204020203" charset="-122"/>
                  <a:ea typeface="宋体" panose="02010600030101010101" pitchFamily="2" charset="-122"/>
                  <a:cs typeface="微软雅黑 Light" panose="020B0502040204020203" charset="-122"/>
                  <a:sym typeface="+mn-ea"/>
                </a:rPr>
                <a:t>  </a:t>
              </a:r>
              <a:r>
                <a:rPr lang="zh-CN" altLang="en-US" sz="1000" b="0" spc="-50" dirty="0">
                  <a:solidFill>
                    <a:schemeClr val="bg1"/>
                  </a:solidFill>
                  <a:latin typeface="微软雅黑 Light" panose="020B0502040204020203" charset="-122"/>
                  <a:ea typeface="宋体" panose="02010600030101010101" pitchFamily="2" charset="-122"/>
                  <a:cs typeface="微软雅黑 Light" panose="020B0502040204020203" charset="-122"/>
                  <a:sym typeface="+mn-ea"/>
                </a:rPr>
                <a:t>端托技能</a:t>
              </a:r>
              <a:endPara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endParaRPr>
            </a:p>
          </p:txBody>
        </p:sp>
      </p:grpSp>
      <p:sp>
        <p:nvSpPr>
          <p:cNvPr id="17" name="圆角矩形 16"/>
          <p:cNvSpPr/>
          <p:nvPr/>
        </p:nvSpPr>
        <p:spPr>
          <a:xfrm>
            <a:off x="1797050" y="1553845"/>
            <a:ext cx="4577715" cy="1649730"/>
          </a:xfrm>
          <a:prstGeom prst="roundRect">
            <a:avLst/>
          </a:prstGeom>
          <a:noFill/>
          <a:ln w="12700" cmpd="sng">
            <a:solidFill>
              <a:srgbClr val="B5865E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p>
            <a:pPr algn="ctr"/>
            <a:endParaRPr lang="zh-CN" altLang="en-US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圆角矩形 17"/>
          <p:cNvSpPr/>
          <p:nvPr>
            <p:custDataLst>
              <p:tags r:id="rId1"/>
            </p:custDataLst>
          </p:nvPr>
        </p:nvSpPr>
        <p:spPr>
          <a:xfrm>
            <a:off x="3580765" y="1060450"/>
            <a:ext cx="1009650" cy="320040"/>
          </a:xfrm>
          <a:prstGeom prst="roundRect">
            <a:avLst/>
          </a:prstGeom>
          <a:solidFill>
            <a:srgbClr val="EDCCB1"/>
          </a:solidFill>
        </p:spPr>
        <p:txBody>
          <a:bodyPr wrap="square" lIns="0" tIns="0" rIns="0" bIns="0" rtlCol="0" anchor="ctr" anchorCtr="0">
            <a:noAutofit/>
          </a:bodyPr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0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    </a:t>
            </a:r>
            <a:r>
              <a:rPr lang="zh-CN" altLang="en-US" sz="10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重托</a:t>
            </a:r>
            <a:r>
              <a:rPr lang="zh-CN" altLang="en-US" sz="10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训练</a:t>
            </a:r>
            <a:endParaRPr lang="zh-CN" altLang="en-US" sz="10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0" advTm="0"/>
    </mc:Choice>
    <mc:Fallback>
      <p:transition advClick="0" advTm="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7"/>
          <p:cNvSpPr>
            <a:spLocks noChangeArrowheads="1"/>
          </p:cNvSpPr>
          <p:nvPr/>
        </p:nvSpPr>
        <p:spPr bwMode="auto">
          <a:xfrm>
            <a:off x="1949450" y="1713865"/>
            <a:ext cx="4425950" cy="1014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indent="0" eaLnBrk="1" hangingPunct="1">
              <a:lnSpc>
                <a:spcPct val="120000"/>
              </a:lnSpc>
            </a:pPr>
            <a:r>
              <a:rPr sz="1000" dirty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  <a:sym typeface="微软雅黑" panose="020B0503020204020204" charset="-122"/>
              </a:rPr>
              <a:t>（</a:t>
            </a:r>
            <a:r>
              <a:rPr lang="en-US" sz="1000" dirty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  <a:sym typeface="微软雅黑" panose="020B0503020204020204" charset="-122"/>
              </a:rPr>
              <a:t>1</a:t>
            </a:r>
            <a:r>
              <a:rPr sz="1000" dirty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  <a:sym typeface="微软雅黑" panose="020B0503020204020204" charset="-122"/>
              </a:rPr>
              <a:t>）在</a:t>
            </a:r>
            <a:r>
              <a:rPr lang="en-US" sz="1000" dirty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  <a:sym typeface="微软雅黑" panose="020B0503020204020204" charset="-122"/>
              </a:rPr>
              <a:t> 30 </a:t>
            </a:r>
            <a:r>
              <a:rPr sz="1000" dirty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  <a:sym typeface="微软雅黑" panose="020B0503020204020204" charset="-122"/>
              </a:rPr>
              <a:t>秒内将托盘清理干净，并铺上垫布。</a:t>
            </a:r>
            <a:endParaRPr sz="1000" dirty="0">
              <a:solidFill>
                <a:schemeClr val="tx1"/>
              </a:solidFill>
              <a:latin typeface="宋体" panose="02010600030101010101" pitchFamily="2" charset="-122"/>
              <a:cs typeface="宋体" panose="02010600030101010101" pitchFamily="2" charset="-122"/>
              <a:sym typeface="微软雅黑" panose="020B0503020204020204" charset="-122"/>
            </a:endParaRPr>
          </a:p>
          <a:p>
            <a:pPr marL="0" indent="0" eaLnBrk="1" hangingPunct="1">
              <a:lnSpc>
                <a:spcPct val="120000"/>
              </a:lnSpc>
            </a:pPr>
            <a:r>
              <a:rPr lang="en-US" sz="1000" dirty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  <a:sym typeface="微软雅黑" panose="020B0503020204020204" charset="-122"/>
              </a:rPr>
              <a:t> </a:t>
            </a:r>
            <a:r>
              <a:rPr sz="1000" dirty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  <a:sym typeface="微软雅黑" panose="020B0503020204020204" charset="-122"/>
              </a:rPr>
              <a:t>要求托盘清洁，垫布四边与盘底相齐，做到整齐美观 。</a:t>
            </a:r>
            <a:endParaRPr sz="1000" dirty="0">
              <a:solidFill>
                <a:schemeClr val="tx1"/>
              </a:solidFill>
              <a:latin typeface="宋体" panose="02010600030101010101" pitchFamily="2" charset="-122"/>
              <a:cs typeface="宋体" panose="02010600030101010101" pitchFamily="2" charset="-122"/>
              <a:sym typeface="微软雅黑" panose="020B0503020204020204" charset="-122"/>
            </a:endParaRPr>
          </a:p>
          <a:p>
            <a:pPr marL="0" indent="0" eaLnBrk="1" hangingPunct="1">
              <a:lnSpc>
                <a:spcPct val="120000"/>
              </a:lnSpc>
            </a:pPr>
            <a:r>
              <a:rPr sz="1000" dirty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  <a:sym typeface="微软雅黑" panose="020B0503020204020204" charset="-122"/>
              </a:rPr>
              <a:t>（</a:t>
            </a:r>
            <a:r>
              <a:rPr lang="en-US" sz="1000" dirty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  <a:sym typeface="微软雅黑" panose="020B0503020204020204" charset="-122"/>
              </a:rPr>
              <a:t>2</a:t>
            </a:r>
            <a:r>
              <a:rPr sz="1000" dirty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  <a:sym typeface="微软雅黑" panose="020B0503020204020204" charset="-122"/>
              </a:rPr>
              <a:t>）在</a:t>
            </a:r>
            <a:r>
              <a:rPr lang="en-US" sz="1000" dirty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  <a:sym typeface="微软雅黑" panose="020B0503020204020204" charset="-122"/>
              </a:rPr>
              <a:t> 30 </a:t>
            </a:r>
            <a:r>
              <a:rPr sz="1000" dirty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  <a:sym typeface="微软雅黑" panose="020B0503020204020204" charset="-122"/>
              </a:rPr>
              <a:t>秒内将</a:t>
            </a:r>
            <a:r>
              <a:rPr lang="en-US" sz="1000" dirty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  <a:sym typeface="微软雅黑" panose="020B0503020204020204" charset="-122"/>
              </a:rPr>
              <a:t>2</a:t>
            </a:r>
            <a:r>
              <a:rPr sz="1000" dirty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  <a:sym typeface="微软雅黑" panose="020B0503020204020204" charset="-122"/>
              </a:rPr>
              <a:t>个餐盘和</a:t>
            </a:r>
            <a:r>
              <a:rPr lang="en-US" sz="1000" dirty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  <a:sym typeface="微软雅黑" panose="020B0503020204020204" charset="-122"/>
              </a:rPr>
              <a:t>1</a:t>
            </a:r>
            <a:r>
              <a:rPr sz="1000" dirty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  <a:sym typeface="微软雅黑" panose="020B0503020204020204" charset="-122"/>
              </a:rPr>
              <a:t>个汤盆放于托盘内</a:t>
            </a:r>
            <a:r>
              <a:rPr lang="zh-CN" sz="1000" dirty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  <a:sym typeface="微软雅黑" panose="020B0503020204020204" charset="-122"/>
              </a:rPr>
              <a:t>（</a:t>
            </a:r>
            <a:r>
              <a:rPr sz="1000" dirty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  <a:sym typeface="微软雅黑" panose="020B0503020204020204" charset="-122"/>
              </a:rPr>
              <a:t>教师可根据实际需要调</a:t>
            </a:r>
            <a:r>
              <a:rPr lang="en-US" sz="1000" dirty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  <a:sym typeface="微软雅黑" panose="020B0503020204020204" charset="-122"/>
              </a:rPr>
              <a:t>    </a:t>
            </a:r>
            <a:endParaRPr lang="en-US" sz="1000" dirty="0">
              <a:solidFill>
                <a:schemeClr val="tx1"/>
              </a:solidFill>
              <a:latin typeface="宋体" panose="02010600030101010101" pitchFamily="2" charset="-122"/>
              <a:cs typeface="宋体" panose="02010600030101010101" pitchFamily="2" charset="-122"/>
              <a:sym typeface="微软雅黑" panose="020B0503020204020204" charset="-122"/>
            </a:endParaRPr>
          </a:p>
          <a:p>
            <a:pPr marL="0" indent="0" eaLnBrk="1" hangingPunct="1">
              <a:lnSpc>
                <a:spcPct val="120000"/>
              </a:lnSpc>
            </a:pPr>
            <a:r>
              <a:rPr lang="en-US" sz="1000" dirty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  <a:sym typeface="微软雅黑" panose="020B0503020204020204" charset="-122"/>
              </a:rPr>
              <a:t> </a:t>
            </a:r>
            <a:r>
              <a:rPr sz="1000" dirty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  <a:sym typeface="微软雅黑" panose="020B0503020204020204" charset="-122"/>
              </a:rPr>
              <a:t>整摆放的东西</a:t>
            </a:r>
            <a:r>
              <a:rPr lang="zh-CN" sz="1000" dirty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  <a:sym typeface="微软雅黑" panose="020B0503020204020204" charset="-122"/>
              </a:rPr>
              <a:t>）</a:t>
            </a:r>
            <a:r>
              <a:rPr sz="1000" dirty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  <a:sym typeface="微软雅黑" panose="020B0503020204020204" charset="-122"/>
              </a:rPr>
              <a:t>。</a:t>
            </a:r>
            <a:endParaRPr sz="1000" dirty="0">
              <a:solidFill>
                <a:schemeClr val="tx1"/>
              </a:solidFill>
              <a:latin typeface="宋体" panose="02010600030101010101" pitchFamily="2" charset="-122"/>
              <a:cs typeface="宋体" panose="02010600030101010101" pitchFamily="2" charset="-122"/>
              <a:sym typeface="微软雅黑" panose="020B0503020204020204" charset="-122"/>
            </a:endParaRPr>
          </a:p>
          <a:p>
            <a:pPr marL="0" indent="0" eaLnBrk="1" hangingPunct="1">
              <a:lnSpc>
                <a:spcPct val="120000"/>
              </a:lnSpc>
            </a:pPr>
            <a:r>
              <a:rPr lang="en-US" sz="1000" dirty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  <a:sym typeface="微软雅黑" panose="020B0503020204020204" charset="-122"/>
              </a:rPr>
              <a:t> </a:t>
            </a:r>
            <a:r>
              <a:rPr sz="1000" dirty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  <a:sym typeface="微软雅黑" panose="020B0503020204020204" charset="-122"/>
              </a:rPr>
              <a:t>要求把汤盆放在托盘的中间，汤盆两侧各放一个菜盘，装盘时用双手拿取。</a:t>
            </a:r>
            <a:endParaRPr lang="zh-CN" altLang="en-US" sz="1000" dirty="0">
              <a:solidFill>
                <a:schemeClr val="tx1"/>
              </a:solidFill>
              <a:latin typeface="宋体" panose="02010600030101010101" pitchFamily="2" charset="-122"/>
              <a:cs typeface="宋体" panose="02010600030101010101" pitchFamily="2" charset="-122"/>
              <a:sym typeface="微软雅黑" panose="020B0503020204020204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425450" y="298450"/>
            <a:ext cx="3510280" cy="474345"/>
            <a:chOff x="670" y="470"/>
            <a:chExt cx="5528" cy="747"/>
          </a:xfrm>
        </p:grpSpPr>
        <p:sp>
          <p:nvSpPr>
            <p:cNvPr id="12" name="object 2"/>
            <p:cNvSpPr txBox="1"/>
            <p:nvPr/>
          </p:nvSpPr>
          <p:spPr>
            <a:xfrm>
              <a:off x="670" y="470"/>
              <a:ext cx="5528" cy="623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p>
              <a:pPr marL="12700">
                <a:lnSpc>
                  <a:spcPct val="100000"/>
                </a:lnSpc>
                <a:spcBef>
                  <a:spcPts val="105"/>
                </a:spcBef>
                <a:tabLst>
                  <a:tab pos="904875" algn="l"/>
                </a:tabLst>
              </a:pPr>
              <a:r>
                <a:rPr lang="zh-CN" altLang="en-US" sz="1200" b="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 Light" panose="020B0502040204020203" charset="-122"/>
                  <a:ea typeface="宋体" panose="02010600030101010101" pitchFamily="2" charset="-122"/>
                  <a:cs typeface="微软雅黑 Light" panose="020B0502040204020203" charset="-122"/>
                </a:rPr>
                <a:t>主题一</a:t>
              </a:r>
              <a:r>
                <a:rPr lang="en-US" altLang="zh-CN" sz="1200" b="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 Light" panose="020B0502040204020203" charset="-122"/>
                  <a:ea typeface="宋体" panose="02010600030101010101" pitchFamily="2" charset="-122"/>
                  <a:cs typeface="微软雅黑 Light" panose="020B0502040204020203" charset="-122"/>
                </a:rPr>
                <a:t>  </a:t>
              </a:r>
              <a:r>
                <a:rPr lang="zh-CN" altLang="en-US" sz="1200" b="0" spc="-5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 Light" panose="020B0502040204020203" charset="-122"/>
                  <a:ea typeface="宋体" panose="02010600030101010101" pitchFamily="2" charset="-122"/>
                  <a:cs typeface="微软雅黑 Light" panose="020B0502040204020203" charset="-122"/>
                </a:rPr>
                <a:t>餐饮服务基础知识与技能</a:t>
              </a:r>
              <a:endPara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endParaRPr>
            </a:p>
            <a:p>
              <a:pPr marL="12700">
                <a:lnSpc>
                  <a:spcPct val="100000"/>
                </a:lnSpc>
                <a:spcBef>
                  <a:spcPts val="105"/>
                </a:spcBef>
                <a:tabLst>
                  <a:tab pos="904875" algn="l"/>
                </a:tabLst>
              </a:pPr>
              <a:r>
                <a:rPr lang="en-US" altLang="zh-CN" sz="1200" b="0" spc="-50" dirty="0">
                  <a:solidFill>
                    <a:srgbClr val="3E3E3E"/>
                  </a:solidFill>
                  <a:latin typeface="微软雅黑 Light" panose="020B0502040204020203" charset="-122"/>
                  <a:ea typeface="宋体" panose="02010600030101010101" pitchFamily="2" charset="-122"/>
                  <a:cs typeface="微软雅黑 Light" panose="020B0502040204020203" charset="-122"/>
                </a:rPr>
                <a:t>       </a:t>
              </a:r>
              <a:endPara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997" y="811"/>
              <a:ext cx="2483" cy="406"/>
            </a:xfrm>
            <a:prstGeom prst="rect">
              <a:avLst/>
            </a:prstGeom>
            <a:gradFill>
              <a:gsLst>
                <a:gs pos="56000">
                  <a:srgbClr val="B5865E"/>
                </a:gs>
                <a:gs pos="0">
                  <a:schemeClr val="accent6">
                    <a:lumMod val="25000"/>
                    <a:lumOff val="75000"/>
                  </a:schemeClr>
                </a:gs>
                <a:gs pos="100000">
                  <a:schemeClr val="accent6">
                    <a:lumMod val="85000"/>
                  </a:schemeClr>
                </a:gs>
              </a:gsLst>
              <a:lin ang="5400000" scaled="1"/>
            </a:gradFill>
          </p:spPr>
          <p:txBody>
            <a:bodyPr wrap="square" rtlCol="0">
              <a:noAutofit/>
            </a:bodyPr>
            <a:p>
              <a:r>
                <a:rPr lang="en-US" altLang="zh-CN" sz="1200" b="0" spc="-50" dirty="0">
                  <a:solidFill>
                    <a:srgbClr val="3E3E3E"/>
                  </a:solidFill>
                  <a:latin typeface="微软雅黑 Light" panose="020B0502040204020203" charset="-122"/>
                  <a:ea typeface="宋体" panose="02010600030101010101" pitchFamily="2" charset="-122"/>
                  <a:cs typeface="微软雅黑 Light" panose="020B0502040204020203" charset="-122"/>
                  <a:sym typeface="+mn-ea"/>
                </a:rPr>
                <a:t> </a:t>
              </a:r>
              <a:r>
                <a:rPr lang="zh-CN" altLang="en-US" sz="1000" b="0" spc="-50" dirty="0">
                  <a:solidFill>
                    <a:schemeClr val="bg1"/>
                  </a:solidFill>
                  <a:latin typeface="微软雅黑 Light" panose="020B0502040204020203" charset="-122"/>
                  <a:ea typeface="宋体" panose="02010600030101010101" pitchFamily="2" charset="-122"/>
                  <a:cs typeface="微软雅黑 Light" panose="020B0502040204020203" charset="-122"/>
                  <a:sym typeface="+mn-ea"/>
                </a:rPr>
                <a:t>任务</a:t>
              </a:r>
              <a:r>
                <a:rPr lang="en-US" altLang="zh-CN" sz="1000" b="0" spc="-50" dirty="0">
                  <a:solidFill>
                    <a:schemeClr val="bg1"/>
                  </a:solidFill>
                  <a:latin typeface="微软雅黑 Light" panose="020B0502040204020203" charset="-122"/>
                  <a:ea typeface="宋体" panose="02010600030101010101" pitchFamily="2" charset="-122"/>
                  <a:cs typeface="微软雅黑 Light" panose="020B0502040204020203" charset="-122"/>
                  <a:sym typeface="+mn-ea"/>
                </a:rPr>
                <a:t>2</a:t>
              </a:r>
              <a:r>
                <a:rPr lang="en-US" altLang="zh-CN" sz="1000" b="0" spc="-50" dirty="0">
                  <a:solidFill>
                    <a:schemeClr val="bg1"/>
                  </a:solidFill>
                  <a:latin typeface="微软雅黑 Light" panose="020B0502040204020203" charset="-122"/>
                  <a:ea typeface="宋体" panose="02010600030101010101" pitchFamily="2" charset="-122"/>
                  <a:cs typeface="微软雅黑 Light" panose="020B0502040204020203" charset="-122"/>
                  <a:sym typeface="+mn-ea"/>
                </a:rPr>
                <a:t>  </a:t>
              </a:r>
              <a:r>
                <a:rPr lang="zh-CN" altLang="en-US" sz="1000" b="0" spc="-50" dirty="0">
                  <a:solidFill>
                    <a:schemeClr val="bg1"/>
                  </a:solidFill>
                  <a:latin typeface="微软雅黑 Light" panose="020B0502040204020203" charset="-122"/>
                  <a:ea typeface="宋体" panose="02010600030101010101" pitchFamily="2" charset="-122"/>
                  <a:cs typeface="微软雅黑 Light" panose="020B0502040204020203" charset="-122"/>
                  <a:sym typeface="+mn-ea"/>
                </a:rPr>
                <a:t>端托技能</a:t>
              </a:r>
              <a:endPara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endParaRPr>
            </a:p>
          </p:txBody>
        </p:sp>
      </p:grpSp>
      <p:sp>
        <p:nvSpPr>
          <p:cNvPr id="17" name="圆角矩形 16"/>
          <p:cNvSpPr/>
          <p:nvPr/>
        </p:nvSpPr>
        <p:spPr>
          <a:xfrm>
            <a:off x="1797050" y="1553845"/>
            <a:ext cx="4577715" cy="1649730"/>
          </a:xfrm>
          <a:prstGeom prst="roundRect">
            <a:avLst/>
          </a:prstGeom>
          <a:noFill/>
          <a:ln w="12700" cmpd="sng">
            <a:solidFill>
              <a:srgbClr val="B5865E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p>
            <a:pPr algn="ctr"/>
            <a:endParaRPr lang="zh-CN" altLang="en-US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圆角矩形 17"/>
          <p:cNvSpPr/>
          <p:nvPr>
            <p:custDataLst>
              <p:tags r:id="rId1"/>
            </p:custDataLst>
          </p:nvPr>
        </p:nvSpPr>
        <p:spPr>
          <a:xfrm>
            <a:off x="3429635" y="1060450"/>
            <a:ext cx="1290320" cy="320040"/>
          </a:xfrm>
          <a:prstGeom prst="roundRect">
            <a:avLst/>
          </a:prstGeom>
          <a:solidFill>
            <a:srgbClr val="EDCCB1"/>
          </a:solidFill>
        </p:spPr>
        <p:txBody>
          <a:bodyPr wrap="square" lIns="0" tIns="0" rIns="0" bIns="0" rtlCol="0" anchor="ctr" anchorCtr="0">
            <a:noAutofit/>
          </a:bodyPr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0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   </a:t>
            </a:r>
            <a:r>
              <a:rPr sz="10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微软雅黑" panose="020B0503020204020204" charset="-122"/>
              </a:rPr>
              <a:t>理盘和装盘训练</a:t>
            </a:r>
            <a:endParaRPr lang="zh-CN" altLang="en-US" sz="1000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0" advTm="0"/>
    </mc:Choice>
    <mc:Fallback>
      <p:transition advClick="0" advTm="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7"/>
          <p:cNvSpPr>
            <a:spLocks noChangeArrowheads="1"/>
          </p:cNvSpPr>
          <p:nvPr/>
        </p:nvSpPr>
        <p:spPr bwMode="auto">
          <a:xfrm>
            <a:off x="1949450" y="1713865"/>
            <a:ext cx="4425950" cy="156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indent="0" eaLnBrk="1" hangingPunct="1">
              <a:lnSpc>
                <a:spcPct val="120000"/>
              </a:lnSpc>
            </a:pPr>
            <a:r>
              <a:rPr sz="1000" dirty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  <a:sym typeface="微软雅黑" panose="020B0503020204020204" charset="-122"/>
              </a:rPr>
              <a:t>（</a:t>
            </a:r>
            <a:r>
              <a:rPr lang="en-US" sz="1000" dirty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  <a:sym typeface="微软雅黑" panose="020B0503020204020204" charset="-122"/>
              </a:rPr>
              <a:t>1</a:t>
            </a:r>
            <a:r>
              <a:rPr sz="1000" dirty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  <a:sym typeface="微软雅黑" panose="020B0503020204020204" charset="-122"/>
              </a:rPr>
              <a:t>）</a:t>
            </a:r>
            <a:r>
              <a:rPr lang="zh-CN" sz="1000" dirty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  <a:sym typeface="微软雅黑" panose="020B0503020204020204" charset="-122"/>
              </a:rPr>
              <a:t>按照</a:t>
            </a:r>
            <a:r>
              <a:rPr sz="1000" dirty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  <a:sym typeface="微软雅黑" panose="020B0503020204020204" charset="-122"/>
              </a:rPr>
              <a:t>标准的重托站立姿势</a:t>
            </a:r>
            <a:r>
              <a:rPr lang="zh-CN" sz="1000" dirty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  <a:sym typeface="微软雅黑" panose="020B0503020204020204" charset="-122"/>
              </a:rPr>
              <a:t>，</a:t>
            </a:r>
            <a:r>
              <a:rPr sz="1000" dirty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  <a:sym typeface="微软雅黑" panose="020B0503020204020204" charset="-122"/>
              </a:rPr>
              <a:t>将已装盘的物品端托</a:t>
            </a:r>
            <a:r>
              <a:rPr lang="en-US" sz="1000" dirty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  <a:sym typeface="微软雅黑" panose="020B0503020204020204" charset="-122"/>
              </a:rPr>
              <a:t>2</a:t>
            </a:r>
            <a:r>
              <a:rPr sz="1000" dirty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  <a:sym typeface="微软雅黑" panose="020B0503020204020204" charset="-122"/>
              </a:rPr>
              <a:t>分钟。</a:t>
            </a:r>
            <a:endParaRPr sz="1000" dirty="0">
              <a:solidFill>
                <a:schemeClr val="tx1"/>
              </a:solidFill>
              <a:latin typeface="宋体" panose="02010600030101010101" pitchFamily="2" charset="-122"/>
              <a:cs typeface="宋体" panose="02010600030101010101" pitchFamily="2" charset="-122"/>
              <a:sym typeface="微软雅黑" panose="020B0503020204020204" charset="-122"/>
            </a:endParaRPr>
          </a:p>
          <a:p>
            <a:pPr marL="0" indent="0" eaLnBrk="1" hangingPunct="1">
              <a:lnSpc>
                <a:spcPct val="120000"/>
              </a:lnSpc>
            </a:pPr>
            <a:r>
              <a:rPr sz="1000" dirty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  <a:sym typeface="微软雅黑" panose="020B0503020204020204" charset="-122"/>
              </a:rPr>
              <a:t>要求</a:t>
            </a:r>
            <a:r>
              <a:rPr lang="zh-CN" sz="1000" dirty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  <a:sym typeface="微软雅黑" panose="020B0503020204020204" charset="-122"/>
              </a:rPr>
              <a:t>：</a:t>
            </a:r>
            <a:r>
              <a:rPr sz="1000" dirty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  <a:sym typeface="微软雅黑" panose="020B0503020204020204" charset="-122"/>
              </a:rPr>
              <a:t>用双手移动重盘到桌边，右手扶盘，左手伸开五指，全掌托盘，把握重心后，右手将盘起至胸前，向上转动手腕，将托盘移于肩上，右手扶住托盘前内角。</a:t>
            </a:r>
            <a:endParaRPr sz="1000" dirty="0">
              <a:solidFill>
                <a:schemeClr val="tx1"/>
              </a:solidFill>
              <a:latin typeface="宋体" panose="02010600030101010101" pitchFamily="2" charset="-122"/>
              <a:cs typeface="宋体" panose="02010600030101010101" pitchFamily="2" charset="-122"/>
              <a:sym typeface="微软雅黑" panose="020B0503020204020204" charset="-122"/>
            </a:endParaRPr>
          </a:p>
          <a:p>
            <a:pPr marL="0" indent="0" eaLnBrk="1" hangingPunct="1">
              <a:lnSpc>
                <a:spcPct val="120000"/>
              </a:lnSpc>
            </a:pPr>
            <a:r>
              <a:rPr sz="1000" dirty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  <a:sym typeface="微软雅黑" panose="020B0503020204020204" charset="-122"/>
              </a:rPr>
              <a:t>（</a:t>
            </a:r>
            <a:r>
              <a:rPr lang="en-US" sz="1000" dirty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  <a:sym typeface="微软雅黑" panose="020B0503020204020204" charset="-122"/>
              </a:rPr>
              <a:t>2</a:t>
            </a:r>
            <a:r>
              <a:rPr sz="1000" dirty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  <a:sym typeface="微软雅黑" panose="020B0503020204020204" charset="-122"/>
              </a:rPr>
              <a:t>）在托盘中改放三块砖头</a:t>
            </a:r>
            <a:r>
              <a:rPr lang="zh-CN" sz="1000" dirty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  <a:sym typeface="微软雅黑" panose="020B0503020204020204" charset="-122"/>
              </a:rPr>
              <a:t>（</a:t>
            </a:r>
            <a:r>
              <a:rPr sz="1000" dirty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  <a:sym typeface="微软雅黑" panose="020B0503020204020204" charset="-122"/>
              </a:rPr>
              <a:t>平铺于托盘</a:t>
            </a:r>
            <a:r>
              <a:rPr lang="zh-CN" sz="1000" dirty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  <a:sym typeface="微软雅黑" panose="020B0503020204020204" charset="-122"/>
              </a:rPr>
              <a:t>）</a:t>
            </a:r>
            <a:r>
              <a:rPr sz="1000" dirty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  <a:sym typeface="微软雅黑" panose="020B0503020204020204" charset="-122"/>
              </a:rPr>
              <a:t>，进行臂力训练。</a:t>
            </a:r>
            <a:endParaRPr sz="1000" dirty="0">
              <a:solidFill>
                <a:schemeClr val="tx1"/>
              </a:solidFill>
              <a:latin typeface="宋体" panose="02010600030101010101" pitchFamily="2" charset="-122"/>
              <a:cs typeface="宋体" panose="02010600030101010101" pitchFamily="2" charset="-122"/>
              <a:sym typeface="微软雅黑" panose="020B0503020204020204" charset="-122"/>
            </a:endParaRPr>
          </a:p>
          <a:p>
            <a:pPr marL="0" indent="0" eaLnBrk="1" hangingPunct="1">
              <a:lnSpc>
                <a:spcPct val="120000"/>
              </a:lnSpc>
            </a:pPr>
            <a:r>
              <a:rPr sz="1000" dirty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  <a:sym typeface="微软雅黑" panose="020B0503020204020204" charset="-122"/>
              </a:rPr>
              <a:t>要求：盘底不搁肩，盘前不近嘴，盘后不靠发，人显轻松自然，切忌僵硬，训练时限为３分钟、５分钟、７分钟、</a:t>
            </a:r>
            <a:r>
              <a:rPr lang="en-US" sz="1000" dirty="0">
                <a:latin typeface="宋体" panose="02010600030101010101" pitchFamily="2" charset="-122"/>
                <a:cs typeface="宋体" panose="02010600030101010101" pitchFamily="2" charset="-122"/>
                <a:sym typeface="微软雅黑" panose="020B0503020204020204" charset="-122"/>
              </a:rPr>
              <a:t>10</a:t>
            </a:r>
            <a:r>
              <a:rPr sz="1000" dirty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  <a:sym typeface="微软雅黑" panose="020B0503020204020204" charset="-122"/>
              </a:rPr>
              <a:t>分钟，每次间隔</a:t>
            </a:r>
            <a:r>
              <a:rPr sz="1000" dirty="0">
                <a:latin typeface="宋体" panose="02010600030101010101" pitchFamily="2" charset="-122"/>
                <a:cs typeface="宋体" panose="02010600030101010101" pitchFamily="2" charset="-122"/>
                <a:sym typeface="微软雅黑" panose="020B0503020204020204" charset="-122"/>
              </a:rPr>
              <a:t>５分钟</a:t>
            </a:r>
            <a:r>
              <a:rPr sz="1000" dirty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  <a:sym typeface="微软雅黑" panose="020B0503020204020204" charset="-122"/>
              </a:rPr>
              <a:t>。</a:t>
            </a:r>
            <a:endParaRPr sz="1000" dirty="0">
              <a:solidFill>
                <a:schemeClr val="tx1"/>
              </a:solidFill>
              <a:latin typeface="宋体" panose="02010600030101010101" pitchFamily="2" charset="-122"/>
              <a:cs typeface="宋体" panose="02010600030101010101" pitchFamily="2" charset="-122"/>
              <a:sym typeface="微软雅黑" panose="020B0503020204020204" charset="-122"/>
            </a:endParaRPr>
          </a:p>
          <a:p>
            <a:pPr marL="0" indent="0" eaLnBrk="1" hangingPunct="1">
              <a:lnSpc>
                <a:spcPct val="120000"/>
              </a:lnSpc>
            </a:pPr>
            <a:endParaRPr lang="zh-CN" altLang="en-US" sz="1000" dirty="0">
              <a:solidFill>
                <a:schemeClr val="tx1"/>
              </a:solidFill>
              <a:latin typeface="宋体" panose="02010600030101010101" pitchFamily="2" charset="-122"/>
              <a:cs typeface="宋体" panose="02010600030101010101" pitchFamily="2" charset="-122"/>
              <a:sym typeface="微软雅黑" panose="020B0503020204020204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425450" y="298450"/>
            <a:ext cx="3510280" cy="474345"/>
            <a:chOff x="670" y="470"/>
            <a:chExt cx="5528" cy="747"/>
          </a:xfrm>
        </p:grpSpPr>
        <p:sp>
          <p:nvSpPr>
            <p:cNvPr id="12" name="object 2"/>
            <p:cNvSpPr txBox="1"/>
            <p:nvPr/>
          </p:nvSpPr>
          <p:spPr>
            <a:xfrm>
              <a:off x="670" y="470"/>
              <a:ext cx="5528" cy="623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p>
              <a:pPr marL="12700">
                <a:lnSpc>
                  <a:spcPct val="100000"/>
                </a:lnSpc>
                <a:spcBef>
                  <a:spcPts val="105"/>
                </a:spcBef>
                <a:tabLst>
                  <a:tab pos="904875" algn="l"/>
                </a:tabLst>
              </a:pPr>
              <a:r>
                <a:rPr lang="zh-CN" altLang="en-US" sz="1200" b="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 Light" panose="020B0502040204020203" charset="-122"/>
                  <a:ea typeface="宋体" panose="02010600030101010101" pitchFamily="2" charset="-122"/>
                  <a:cs typeface="微软雅黑 Light" panose="020B0502040204020203" charset="-122"/>
                </a:rPr>
                <a:t>主题一</a:t>
              </a:r>
              <a:r>
                <a:rPr lang="en-US" altLang="zh-CN" sz="1200" b="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 Light" panose="020B0502040204020203" charset="-122"/>
                  <a:ea typeface="宋体" panose="02010600030101010101" pitchFamily="2" charset="-122"/>
                  <a:cs typeface="微软雅黑 Light" panose="020B0502040204020203" charset="-122"/>
                </a:rPr>
                <a:t>  </a:t>
              </a:r>
              <a:r>
                <a:rPr lang="zh-CN" altLang="en-US" sz="1200" b="0" spc="-5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 Light" panose="020B0502040204020203" charset="-122"/>
                  <a:ea typeface="宋体" panose="02010600030101010101" pitchFamily="2" charset="-122"/>
                  <a:cs typeface="微软雅黑 Light" panose="020B0502040204020203" charset="-122"/>
                </a:rPr>
                <a:t>餐饮服务基础知识与技能</a:t>
              </a:r>
              <a:endPara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endParaRPr>
            </a:p>
            <a:p>
              <a:pPr marL="12700">
                <a:lnSpc>
                  <a:spcPct val="100000"/>
                </a:lnSpc>
                <a:spcBef>
                  <a:spcPts val="105"/>
                </a:spcBef>
                <a:tabLst>
                  <a:tab pos="904875" algn="l"/>
                </a:tabLst>
              </a:pPr>
              <a:r>
                <a:rPr lang="en-US" altLang="zh-CN" sz="1200" b="0" spc="-50" dirty="0">
                  <a:solidFill>
                    <a:srgbClr val="3E3E3E"/>
                  </a:solidFill>
                  <a:latin typeface="微软雅黑 Light" panose="020B0502040204020203" charset="-122"/>
                  <a:ea typeface="宋体" panose="02010600030101010101" pitchFamily="2" charset="-122"/>
                  <a:cs typeface="微软雅黑 Light" panose="020B0502040204020203" charset="-122"/>
                </a:rPr>
                <a:t>       </a:t>
              </a:r>
              <a:endPara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997" y="811"/>
              <a:ext cx="2483" cy="406"/>
            </a:xfrm>
            <a:prstGeom prst="rect">
              <a:avLst/>
            </a:prstGeom>
            <a:gradFill>
              <a:gsLst>
                <a:gs pos="56000">
                  <a:srgbClr val="B5865E"/>
                </a:gs>
                <a:gs pos="0">
                  <a:schemeClr val="accent6">
                    <a:lumMod val="25000"/>
                    <a:lumOff val="75000"/>
                  </a:schemeClr>
                </a:gs>
                <a:gs pos="100000">
                  <a:schemeClr val="accent6">
                    <a:lumMod val="85000"/>
                  </a:schemeClr>
                </a:gs>
              </a:gsLst>
              <a:lin ang="5400000" scaled="1"/>
            </a:gradFill>
          </p:spPr>
          <p:txBody>
            <a:bodyPr wrap="square" rtlCol="0">
              <a:noAutofit/>
            </a:bodyPr>
            <a:p>
              <a:r>
                <a:rPr lang="en-US" altLang="zh-CN" sz="1200" b="0" spc="-50" dirty="0">
                  <a:solidFill>
                    <a:srgbClr val="3E3E3E"/>
                  </a:solidFill>
                  <a:latin typeface="微软雅黑 Light" panose="020B0502040204020203" charset="-122"/>
                  <a:ea typeface="宋体" panose="02010600030101010101" pitchFamily="2" charset="-122"/>
                  <a:cs typeface="微软雅黑 Light" panose="020B0502040204020203" charset="-122"/>
                  <a:sym typeface="+mn-ea"/>
                </a:rPr>
                <a:t> </a:t>
              </a:r>
              <a:r>
                <a:rPr lang="zh-CN" altLang="en-US" sz="1000" b="0" spc="-50" dirty="0">
                  <a:solidFill>
                    <a:schemeClr val="bg1"/>
                  </a:solidFill>
                  <a:latin typeface="微软雅黑 Light" panose="020B0502040204020203" charset="-122"/>
                  <a:ea typeface="宋体" panose="02010600030101010101" pitchFamily="2" charset="-122"/>
                  <a:cs typeface="微软雅黑 Light" panose="020B0502040204020203" charset="-122"/>
                  <a:sym typeface="+mn-ea"/>
                </a:rPr>
                <a:t>任务</a:t>
              </a:r>
              <a:r>
                <a:rPr lang="en-US" altLang="zh-CN" sz="1000" b="0" spc="-50" dirty="0">
                  <a:solidFill>
                    <a:schemeClr val="bg1"/>
                  </a:solidFill>
                  <a:latin typeface="微软雅黑 Light" panose="020B0502040204020203" charset="-122"/>
                  <a:ea typeface="宋体" panose="02010600030101010101" pitchFamily="2" charset="-122"/>
                  <a:cs typeface="微软雅黑 Light" panose="020B0502040204020203" charset="-122"/>
                  <a:sym typeface="+mn-ea"/>
                </a:rPr>
                <a:t>2</a:t>
              </a:r>
              <a:r>
                <a:rPr lang="en-US" altLang="zh-CN" sz="1000" b="0" spc="-50" dirty="0">
                  <a:solidFill>
                    <a:schemeClr val="bg1"/>
                  </a:solidFill>
                  <a:latin typeface="微软雅黑 Light" panose="020B0502040204020203" charset="-122"/>
                  <a:ea typeface="宋体" panose="02010600030101010101" pitchFamily="2" charset="-122"/>
                  <a:cs typeface="微软雅黑 Light" panose="020B0502040204020203" charset="-122"/>
                  <a:sym typeface="+mn-ea"/>
                </a:rPr>
                <a:t>  </a:t>
              </a:r>
              <a:r>
                <a:rPr lang="zh-CN" altLang="en-US" sz="1000" b="0" spc="-50" dirty="0">
                  <a:solidFill>
                    <a:schemeClr val="bg1"/>
                  </a:solidFill>
                  <a:latin typeface="微软雅黑 Light" panose="020B0502040204020203" charset="-122"/>
                  <a:ea typeface="宋体" panose="02010600030101010101" pitchFamily="2" charset="-122"/>
                  <a:cs typeface="微软雅黑 Light" panose="020B0502040204020203" charset="-122"/>
                  <a:sym typeface="+mn-ea"/>
                </a:rPr>
                <a:t>端托技能</a:t>
              </a:r>
              <a:endPara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endParaRPr>
            </a:p>
          </p:txBody>
        </p:sp>
      </p:grpSp>
      <p:sp>
        <p:nvSpPr>
          <p:cNvPr id="17" name="圆角矩形 16"/>
          <p:cNvSpPr/>
          <p:nvPr/>
        </p:nvSpPr>
        <p:spPr>
          <a:xfrm>
            <a:off x="1797050" y="1553845"/>
            <a:ext cx="4577715" cy="1649730"/>
          </a:xfrm>
          <a:prstGeom prst="roundRect">
            <a:avLst/>
          </a:prstGeom>
          <a:noFill/>
          <a:ln w="12700" cmpd="sng">
            <a:solidFill>
              <a:srgbClr val="B5865E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p>
            <a:pPr algn="ctr"/>
            <a:endParaRPr lang="zh-CN" altLang="en-US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圆角矩形 17"/>
          <p:cNvSpPr/>
          <p:nvPr>
            <p:custDataLst>
              <p:tags r:id="rId1"/>
            </p:custDataLst>
          </p:nvPr>
        </p:nvSpPr>
        <p:spPr>
          <a:xfrm>
            <a:off x="3322955" y="1060450"/>
            <a:ext cx="1537970" cy="320040"/>
          </a:xfrm>
          <a:prstGeom prst="roundRect">
            <a:avLst/>
          </a:prstGeom>
          <a:solidFill>
            <a:srgbClr val="EDCCB1"/>
          </a:solidFill>
        </p:spPr>
        <p:txBody>
          <a:bodyPr wrap="square" lIns="0" tIns="0" rIns="0" bIns="0" rtlCol="0" anchor="ctr" anchorCtr="0">
            <a:noAutofit/>
          </a:bodyPr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0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   </a:t>
            </a:r>
            <a:endParaRPr lang="en-US" altLang="zh-CN" sz="10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0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微软雅黑" panose="020B0503020204020204" charset="-122"/>
              </a:rPr>
              <a:t>  </a:t>
            </a:r>
            <a:r>
              <a:rPr sz="10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微软雅黑" panose="020B0503020204020204" charset="-122"/>
              </a:rPr>
              <a:t>托盘的姿势和臂力训练</a:t>
            </a:r>
            <a:endParaRPr sz="1000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sym typeface="微软雅黑" panose="020B0503020204020204" charset="-122"/>
            </a:endParaRPr>
          </a:p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 sz="1000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0" advTm="0"/>
    </mc:Choice>
    <mc:Fallback>
      <p:transition advClick="0" advTm="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7"/>
          <p:cNvSpPr>
            <a:spLocks noChangeArrowheads="1"/>
          </p:cNvSpPr>
          <p:nvPr/>
        </p:nvSpPr>
        <p:spPr bwMode="auto">
          <a:xfrm>
            <a:off x="1949450" y="1713865"/>
            <a:ext cx="4425950" cy="1753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indent="0" eaLnBrk="1" hangingPunct="1">
              <a:lnSpc>
                <a:spcPct val="120000"/>
              </a:lnSpc>
            </a:pPr>
            <a:r>
              <a:rPr sz="1000" dirty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  <a:sym typeface="微软雅黑" panose="020B0503020204020204" charset="-122"/>
              </a:rPr>
              <a:t>（</a:t>
            </a:r>
            <a:r>
              <a:rPr lang="en-US" sz="1000" dirty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  <a:sym typeface="微软雅黑" panose="020B0503020204020204" charset="-122"/>
              </a:rPr>
              <a:t>1</a:t>
            </a:r>
            <a:r>
              <a:rPr sz="1000" dirty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  <a:sym typeface="微软雅黑" panose="020B0503020204020204" charset="-122"/>
              </a:rPr>
              <a:t>）</a:t>
            </a:r>
            <a:r>
              <a:rPr sz="1000" dirty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  <a:sym typeface="微软雅黑" panose="020B0503020204020204" charset="-122"/>
              </a:rPr>
              <a:t>托盘站立训练完成后，将中间的砖头拿掉，放上有八成满水的汤盆，依次要求学生练习平地行走和上下楼梯。</a:t>
            </a:r>
            <a:endParaRPr sz="1000" dirty="0">
              <a:solidFill>
                <a:schemeClr val="tx1"/>
              </a:solidFill>
              <a:latin typeface="宋体" panose="02010600030101010101" pitchFamily="2" charset="-122"/>
              <a:cs typeface="宋体" panose="02010600030101010101" pitchFamily="2" charset="-122"/>
              <a:sym typeface="微软雅黑" panose="020B0503020204020204" charset="-122"/>
            </a:endParaRPr>
          </a:p>
          <a:p>
            <a:pPr marL="0" indent="0" eaLnBrk="1" hangingPunct="1">
              <a:lnSpc>
                <a:spcPct val="120000"/>
              </a:lnSpc>
            </a:pPr>
            <a:r>
              <a:rPr sz="1000" dirty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  <a:sym typeface="微软雅黑" panose="020B0503020204020204" charset="-122"/>
              </a:rPr>
              <a:t>要求：行走时头正肩平，上身挺直，两眼注视前方，步履轻快。上下楼梯时保持盘平、肩平，动作协调。</a:t>
            </a:r>
            <a:endParaRPr sz="1000" dirty="0">
              <a:solidFill>
                <a:schemeClr val="tx1"/>
              </a:solidFill>
              <a:latin typeface="宋体" panose="02010600030101010101" pitchFamily="2" charset="-122"/>
              <a:cs typeface="宋体" panose="02010600030101010101" pitchFamily="2" charset="-122"/>
              <a:sym typeface="微软雅黑" panose="020B0503020204020204" charset="-122"/>
            </a:endParaRPr>
          </a:p>
          <a:p>
            <a:pPr marL="0" indent="0" eaLnBrk="1" hangingPunct="1">
              <a:lnSpc>
                <a:spcPct val="120000"/>
              </a:lnSpc>
            </a:pPr>
            <a:r>
              <a:rPr sz="1000" dirty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  <a:sym typeface="微软雅黑" panose="020B0503020204020204" charset="-122"/>
              </a:rPr>
              <a:t>（</a:t>
            </a:r>
            <a:r>
              <a:rPr lang="en-US" sz="1000" dirty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  <a:sym typeface="微软雅黑" panose="020B0503020204020204" charset="-122"/>
              </a:rPr>
              <a:t>2</a:t>
            </a:r>
            <a:r>
              <a:rPr lang="zh-CN" altLang="en-US" sz="1000" dirty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  <a:sym typeface="微软雅黑" panose="020B0503020204020204" charset="-122"/>
              </a:rPr>
              <a:t>）</a:t>
            </a:r>
            <a:r>
              <a:rPr sz="1000" dirty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  <a:sym typeface="微软雅黑" panose="020B0503020204020204" charset="-122"/>
              </a:rPr>
              <a:t>托盘行走练习结束时，进行卸盘操作。</a:t>
            </a:r>
            <a:endParaRPr sz="1000" dirty="0">
              <a:solidFill>
                <a:schemeClr val="tx1"/>
              </a:solidFill>
              <a:latin typeface="宋体" panose="02010600030101010101" pitchFamily="2" charset="-122"/>
              <a:cs typeface="宋体" panose="02010600030101010101" pitchFamily="2" charset="-122"/>
              <a:sym typeface="微软雅黑" panose="020B0503020204020204" charset="-122"/>
            </a:endParaRPr>
          </a:p>
          <a:p>
            <a:pPr marL="0" indent="0" eaLnBrk="1" hangingPunct="1">
              <a:lnSpc>
                <a:spcPct val="120000"/>
              </a:lnSpc>
            </a:pPr>
            <a:r>
              <a:rPr sz="1000" dirty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  <a:sym typeface="微软雅黑" panose="020B0503020204020204" charset="-122"/>
              </a:rPr>
              <a:t>要求：左脚在前</a:t>
            </a:r>
            <a:r>
              <a:rPr lang="zh-CN" sz="1000" dirty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  <a:sym typeface="微软雅黑" panose="020B0503020204020204" charset="-122"/>
              </a:rPr>
              <a:t>，</a:t>
            </a:r>
            <a:r>
              <a:rPr sz="1000" dirty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  <a:sym typeface="微软雅黑" panose="020B0503020204020204" charset="-122"/>
              </a:rPr>
              <a:t>身体微下蹲，在右手的协助下将托盘放于工作台上；然后双手将汤盆及砖头拿出，放于工作台一侧。</a:t>
            </a:r>
            <a:endParaRPr sz="1000" dirty="0">
              <a:solidFill>
                <a:schemeClr val="tx1"/>
              </a:solidFill>
              <a:latin typeface="宋体" panose="02010600030101010101" pitchFamily="2" charset="-122"/>
              <a:cs typeface="宋体" panose="02010600030101010101" pitchFamily="2" charset="-122"/>
              <a:sym typeface="微软雅黑" panose="020B0503020204020204" charset="-122"/>
            </a:endParaRPr>
          </a:p>
          <a:p>
            <a:pPr marL="0" indent="0" eaLnBrk="1" hangingPunct="1">
              <a:lnSpc>
                <a:spcPct val="120000"/>
              </a:lnSpc>
            </a:pPr>
            <a:endParaRPr sz="1000" dirty="0">
              <a:solidFill>
                <a:schemeClr val="tx1"/>
              </a:solidFill>
              <a:latin typeface="宋体" panose="02010600030101010101" pitchFamily="2" charset="-122"/>
              <a:cs typeface="宋体" panose="02010600030101010101" pitchFamily="2" charset="-122"/>
              <a:sym typeface="微软雅黑" panose="020B0503020204020204" charset="-122"/>
            </a:endParaRPr>
          </a:p>
          <a:p>
            <a:pPr marL="0" indent="0" eaLnBrk="1" hangingPunct="1">
              <a:lnSpc>
                <a:spcPct val="120000"/>
              </a:lnSpc>
            </a:pPr>
            <a:endParaRPr lang="zh-CN" altLang="en-US" sz="1000" dirty="0">
              <a:solidFill>
                <a:schemeClr val="tx1"/>
              </a:solidFill>
              <a:latin typeface="宋体" panose="02010600030101010101" pitchFamily="2" charset="-122"/>
              <a:cs typeface="宋体" panose="02010600030101010101" pitchFamily="2" charset="-122"/>
              <a:sym typeface="微软雅黑" panose="020B0503020204020204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425450" y="298450"/>
            <a:ext cx="3510280" cy="474345"/>
            <a:chOff x="670" y="470"/>
            <a:chExt cx="5528" cy="747"/>
          </a:xfrm>
        </p:grpSpPr>
        <p:sp>
          <p:nvSpPr>
            <p:cNvPr id="12" name="object 2"/>
            <p:cNvSpPr txBox="1"/>
            <p:nvPr/>
          </p:nvSpPr>
          <p:spPr>
            <a:xfrm>
              <a:off x="670" y="470"/>
              <a:ext cx="5528" cy="623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p>
              <a:pPr marL="12700">
                <a:lnSpc>
                  <a:spcPct val="100000"/>
                </a:lnSpc>
                <a:spcBef>
                  <a:spcPts val="105"/>
                </a:spcBef>
                <a:tabLst>
                  <a:tab pos="904875" algn="l"/>
                </a:tabLst>
              </a:pPr>
              <a:r>
                <a:rPr lang="zh-CN" altLang="en-US" sz="1200" b="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 Light" panose="020B0502040204020203" charset="-122"/>
                  <a:ea typeface="宋体" panose="02010600030101010101" pitchFamily="2" charset="-122"/>
                  <a:cs typeface="微软雅黑 Light" panose="020B0502040204020203" charset="-122"/>
                </a:rPr>
                <a:t>主题一</a:t>
              </a:r>
              <a:r>
                <a:rPr lang="en-US" altLang="zh-CN" sz="1200" b="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 Light" panose="020B0502040204020203" charset="-122"/>
                  <a:ea typeface="宋体" panose="02010600030101010101" pitchFamily="2" charset="-122"/>
                  <a:cs typeface="微软雅黑 Light" panose="020B0502040204020203" charset="-122"/>
                </a:rPr>
                <a:t>  </a:t>
              </a:r>
              <a:r>
                <a:rPr lang="zh-CN" altLang="en-US" sz="1200" b="0" spc="-5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 Light" panose="020B0502040204020203" charset="-122"/>
                  <a:ea typeface="宋体" panose="02010600030101010101" pitchFamily="2" charset="-122"/>
                  <a:cs typeface="微软雅黑 Light" panose="020B0502040204020203" charset="-122"/>
                </a:rPr>
                <a:t>餐饮服务基础知识与技能</a:t>
              </a:r>
              <a:endPara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endParaRPr>
            </a:p>
            <a:p>
              <a:pPr marL="12700">
                <a:lnSpc>
                  <a:spcPct val="100000"/>
                </a:lnSpc>
                <a:spcBef>
                  <a:spcPts val="105"/>
                </a:spcBef>
                <a:tabLst>
                  <a:tab pos="904875" algn="l"/>
                </a:tabLst>
              </a:pPr>
              <a:r>
                <a:rPr lang="en-US" altLang="zh-CN" sz="1200" b="0" spc="-50" dirty="0">
                  <a:solidFill>
                    <a:srgbClr val="3E3E3E"/>
                  </a:solidFill>
                  <a:latin typeface="微软雅黑 Light" panose="020B0502040204020203" charset="-122"/>
                  <a:ea typeface="宋体" panose="02010600030101010101" pitchFamily="2" charset="-122"/>
                  <a:cs typeface="微软雅黑 Light" panose="020B0502040204020203" charset="-122"/>
                </a:rPr>
                <a:t>       </a:t>
              </a:r>
              <a:endPara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997" y="811"/>
              <a:ext cx="2483" cy="406"/>
            </a:xfrm>
            <a:prstGeom prst="rect">
              <a:avLst/>
            </a:prstGeom>
            <a:gradFill>
              <a:gsLst>
                <a:gs pos="56000">
                  <a:srgbClr val="B5865E"/>
                </a:gs>
                <a:gs pos="0">
                  <a:schemeClr val="accent6">
                    <a:lumMod val="25000"/>
                    <a:lumOff val="75000"/>
                  </a:schemeClr>
                </a:gs>
                <a:gs pos="100000">
                  <a:schemeClr val="accent6">
                    <a:lumMod val="85000"/>
                  </a:schemeClr>
                </a:gs>
              </a:gsLst>
              <a:lin ang="5400000" scaled="1"/>
            </a:gradFill>
          </p:spPr>
          <p:txBody>
            <a:bodyPr wrap="square" rtlCol="0">
              <a:noAutofit/>
            </a:bodyPr>
            <a:p>
              <a:r>
                <a:rPr lang="en-US" altLang="zh-CN" sz="1200" b="0" spc="-50" dirty="0">
                  <a:solidFill>
                    <a:srgbClr val="3E3E3E"/>
                  </a:solidFill>
                  <a:latin typeface="微软雅黑 Light" panose="020B0502040204020203" charset="-122"/>
                  <a:ea typeface="宋体" panose="02010600030101010101" pitchFamily="2" charset="-122"/>
                  <a:cs typeface="微软雅黑 Light" panose="020B0502040204020203" charset="-122"/>
                  <a:sym typeface="+mn-ea"/>
                </a:rPr>
                <a:t> </a:t>
              </a:r>
              <a:r>
                <a:rPr lang="zh-CN" altLang="en-US" sz="1000" b="0" spc="-50" dirty="0">
                  <a:solidFill>
                    <a:schemeClr val="bg1"/>
                  </a:solidFill>
                  <a:latin typeface="微软雅黑 Light" panose="020B0502040204020203" charset="-122"/>
                  <a:ea typeface="宋体" panose="02010600030101010101" pitchFamily="2" charset="-122"/>
                  <a:cs typeface="微软雅黑 Light" panose="020B0502040204020203" charset="-122"/>
                  <a:sym typeface="+mn-ea"/>
                </a:rPr>
                <a:t>任务</a:t>
              </a:r>
              <a:r>
                <a:rPr lang="en-US" altLang="zh-CN" sz="1000" b="0" spc="-50" dirty="0">
                  <a:solidFill>
                    <a:schemeClr val="bg1"/>
                  </a:solidFill>
                  <a:latin typeface="微软雅黑 Light" panose="020B0502040204020203" charset="-122"/>
                  <a:ea typeface="宋体" panose="02010600030101010101" pitchFamily="2" charset="-122"/>
                  <a:cs typeface="微软雅黑 Light" panose="020B0502040204020203" charset="-122"/>
                  <a:sym typeface="+mn-ea"/>
                </a:rPr>
                <a:t>2</a:t>
              </a:r>
              <a:r>
                <a:rPr lang="en-US" altLang="zh-CN" sz="1000" b="0" spc="-50" dirty="0">
                  <a:solidFill>
                    <a:schemeClr val="bg1"/>
                  </a:solidFill>
                  <a:latin typeface="微软雅黑 Light" panose="020B0502040204020203" charset="-122"/>
                  <a:ea typeface="宋体" panose="02010600030101010101" pitchFamily="2" charset="-122"/>
                  <a:cs typeface="微软雅黑 Light" panose="020B0502040204020203" charset="-122"/>
                  <a:sym typeface="+mn-ea"/>
                </a:rPr>
                <a:t>  </a:t>
              </a:r>
              <a:r>
                <a:rPr lang="zh-CN" altLang="en-US" sz="1000" b="0" spc="-50" dirty="0">
                  <a:solidFill>
                    <a:schemeClr val="bg1"/>
                  </a:solidFill>
                  <a:latin typeface="微软雅黑 Light" panose="020B0502040204020203" charset="-122"/>
                  <a:ea typeface="宋体" panose="02010600030101010101" pitchFamily="2" charset="-122"/>
                  <a:cs typeface="微软雅黑 Light" panose="020B0502040204020203" charset="-122"/>
                  <a:sym typeface="+mn-ea"/>
                </a:rPr>
                <a:t>端托技能</a:t>
              </a:r>
              <a:endPara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endParaRPr>
            </a:p>
          </p:txBody>
        </p:sp>
      </p:grpSp>
      <p:sp>
        <p:nvSpPr>
          <p:cNvPr id="17" name="圆角矩形 16"/>
          <p:cNvSpPr/>
          <p:nvPr/>
        </p:nvSpPr>
        <p:spPr>
          <a:xfrm>
            <a:off x="1797050" y="1553845"/>
            <a:ext cx="4577715" cy="1649730"/>
          </a:xfrm>
          <a:prstGeom prst="roundRect">
            <a:avLst/>
          </a:prstGeom>
          <a:noFill/>
          <a:ln w="12700" cmpd="sng">
            <a:solidFill>
              <a:srgbClr val="B5865E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p>
            <a:pPr algn="ctr"/>
            <a:endParaRPr lang="zh-CN" altLang="en-US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圆角矩形 17"/>
          <p:cNvSpPr/>
          <p:nvPr>
            <p:custDataLst>
              <p:tags r:id="rId1"/>
            </p:custDataLst>
          </p:nvPr>
        </p:nvSpPr>
        <p:spPr>
          <a:xfrm>
            <a:off x="3322955" y="1060450"/>
            <a:ext cx="1432560" cy="320040"/>
          </a:xfrm>
          <a:prstGeom prst="roundRect">
            <a:avLst/>
          </a:prstGeom>
          <a:solidFill>
            <a:srgbClr val="EDCCB1"/>
          </a:solidFill>
        </p:spPr>
        <p:txBody>
          <a:bodyPr wrap="square" lIns="0" tIns="0" rIns="0" bIns="0" rtlCol="0" anchor="ctr" anchorCtr="0">
            <a:noAutofit/>
          </a:bodyPr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0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   </a:t>
            </a:r>
            <a:endParaRPr lang="en-US" altLang="zh-CN" sz="10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0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微软雅黑" panose="020B0503020204020204" charset="-122"/>
              </a:rPr>
              <a:t>  </a:t>
            </a:r>
            <a:r>
              <a:rPr kumimoji="0" sz="1000" b="0" i="0" u="none" strike="noStrike" kern="0" cap="none" spc="0" normalizeH="0" baseline="0" noProof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微软雅黑" panose="020B0503020204020204" charset="-122"/>
              </a:rPr>
              <a:t>托盘行走和卸盘训练</a:t>
            </a:r>
            <a:endParaRPr sz="1000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sym typeface="微软雅黑" panose="020B0503020204020204" charset="-122"/>
            </a:endParaRPr>
          </a:p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 sz="1000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0" advTm="0"/>
    </mc:Choice>
    <mc:Fallback>
      <p:transition advClick="0" advTm="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7" name="组合 6"/>
          <p:cNvGrpSpPr/>
          <p:nvPr/>
        </p:nvGrpSpPr>
        <p:grpSpPr>
          <a:xfrm>
            <a:off x="425450" y="298450"/>
            <a:ext cx="3510280" cy="474345"/>
            <a:chOff x="670" y="470"/>
            <a:chExt cx="5528" cy="747"/>
          </a:xfrm>
        </p:grpSpPr>
        <p:sp>
          <p:nvSpPr>
            <p:cNvPr id="4" name="object 2"/>
            <p:cNvSpPr txBox="1"/>
            <p:nvPr/>
          </p:nvSpPr>
          <p:spPr>
            <a:xfrm>
              <a:off x="670" y="470"/>
              <a:ext cx="5528" cy="623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p>
              <a:pPr marL="12700">
                <a:lnSpc>
                  <a:spcPct val="100000"/>
                </a:lnSpc>
                <a:spcBef>
                  <a:spcPts val="105"/>
                </a:spcBef>
                <a:tabLst>
                  <a:tab pos="904875" algn="l"/>
                </a:tabLst>
              </a:pPr>
              <a:r>
                <a:rPr lang="zh-CN" altLang="en-US" sz="1200" b="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 Light" panose="020B0502040204020203" charset="-122"/>
                  <a:ea typeface="宋体" panose="02010600030101010101" pitchFamily="2" charset="-122"/>
                  <a:cs typeface="微软雅黑 Light" panose="020B0502040204020203" charset="-122"/>
                </a:rPr>
                <a:t>主题一</a:t>
              </a:r>
              <a:r>
                <a:rPr lang="en-US" altLang="zh-CN" sz="1200" b="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 Light" panose="020B0502040204020203" charset="-122"/>
                  <a:ea typeface="宋体" panose="02010600030101010101" pitchFamily="2" charset="-122"/>
                  <a:cs typeface="微软雅黑 Light" panose="020B0502040204020203" charset="-122"/>
                </a:rPr>
                <a:t>  </a:t>
              </a:r>
              <a:r>
                <a:rPr lang="zh-CN" altLang="en-US" sz="1200" b="0" spc="-5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 Light" panose="020B0502040204020203" charset="-122"/>
                  <a:ea typeface="宋体" panose="02010600030101010101" pitchFamily="2" charset="-122"/>
                  <a:cs typeface="微软雅黑 Light" panose="020B0502040204020203" charset="-122"/>
                </a:rPr>
                <a:t>餐饮服务基础知识与技能</a:t>
              </a:r>
              <a:endPara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endParaRPr>
            </a:p>
            <a:p>
              <a:pPr marL="12700">
                <a:lnSpc>
                  <a:spcPct val="100000"/>
                </a:lnSpc>
                <a:spcBef>
                  <a:spcPts val="105"/>
                </a:spcBef>
                <a:tabLst>
                  <a:tab pos="904875" algn="l"/>
                </a:tabLst>
              </a:pPr>
              <a:r>
                <a:rPr lang="en-US" altLang="zh-CN" sz="1200" b="0" spc="-50" dirty="0">
                  <a:solidFill>
                    <a:srgbClr val="3E3E3E"/>
                  </a:solidFill>
                  <a:latin typeface="微软雅黑 Light" panose="020B0502040204020203" charset="-122"/>
                  <a:ea typeface="宋体" panose="02010600030101010101" pitchFamily="2" charset="-122"/>
                  <a:cs typeface="微软雅黑 Light" panose="020B0502040204020203" charset="-122"/>
                </a:rPr>
                <a:t>       </a:t>
              </a:r>
              <a:endPara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endParaRP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997" y="811"/>
              <a:ext cx="2483" cy="406"/>
            </a:xfrm>
            <a:prstGeom prst="rect">
              <a:avLst/>
            </a:prstGeom>
            <a:gradFill>
              <a:gsLst>
                <a:gs pos="56000">
                  <a:srgbClr val="B5865E"/>
                </a:gs>
                <a:gs pos="0">
                  <a:schemeClr val="accent6">
                    <a:lumMod val="25000"/>
                    <a:lumOff val="75000"/>
                  </a:schemeClr>
                </a:gs>
                <a:gs pos="100000">
                  <a:schemeClr val="accent6">
                    <a:lumMod val="85000"/>
                  </a:schemeClr>
                </a:gs>
              </a:gsLst>
              <a:lin ang="5400000" scaled="1"/>
            </a:gradFill>
          </p:spPr>
          <p:txBody>
            <a:bodyPr wrap="square" rtlCol="0">
              <a:noAutofit/>
            </a:bodyPr>
            <a:p>
              <a:r>
                <a:rPr lang="en-US" altLang="zh-CN" sz="1200" b="0" spc="-50" dirty="0">
                  <a:solidFill>
                    <a:srgbClr val="3E3E3E"/>
                  </a:solidFill>
                  <a:latin typeface="微软雅黑 Light" panose="020B0502040204020203" charset="-122"/>
                  <a:ea typeface="宋体" panose="02010600030101010101" pitchFamily="2" charset="-122"/>
                  <a:cs typeface="微软雅黑 Light" panose="020B0502040204020203" charset="-122"/>
                  <a:sym typeface="+mn-ea"/>
                </a:rPr>
                <a:t> </a:t>
              </a:r>
              <a:r>
                <a:rPr lang="zh-CN" altLang="en-US" sz="1000" b="0" spc="-50" dirty="0">
                  <a:solidFill>
                    <a:schemeClr val="bg1"/>
                  </a:solidFill>
                  <a:latin typeface="微软雅黑 Light" panose="020B0502040204020203" charset="-122"/>
                  <a:ea typeface="宋体" panose="02010600030101010101" pitchFamily="2" charset="-122"/>
                  <a:cs typeface="微软雅黑 Light" panose="020B0502040204020203" charset="-122"/>
                  <a:sym typeface="+mn-ea"/>
                </a:rPr>
                <a:t>任务</a:t>
              </a:r>
              <a:r>
                <a:rPr lang="en-US" altLang="zh-CN" sz="1000" b="0" spc="-50" dirty="0">
                  <a:solidFill>
                    <a:schemeClr val="bg1"/>
                  </a:solidFill>
                  <a:latin typeface="微软雅黑 Light" panose="020B0502040204020203" charset="-122"/>
                  <a:ea typeface="宋体" panose="02010600030101010101" pitchFamily="2" charset="-122"/>
                  <a:cs typeface="微软雅黑 Light" panose="020B0502040204020203" charset="-122"/>
                  <a:sym typeface="+mn-ea"/>
                </a:rPr>
                <a:t>2</a:t>
              </a:r>
              <a:r>
                <a:rPr lang="en-US" altLang="zh-CN" sz="1000" b="0" spc="-50" dirty="0">
                  <a:solidFill>
                    <a:schemeClr val="bg1"/>
                  </a:solidFill>
                  <a:latin typeface="微软雅黑 Light" panose="020B0502040204020203" charset="-122"/>
                  <a:ea typeface="宋体" panose="02010600030101010101" pitchFamily="2" charset="-122"/>
                  <a:cs typeface="微软雅黑 Light" panose="020B0502040204020203" charset="-122"/>
                  <a:sym typeface="+mn-ea"/>
                </a:rPr>
                <a:t>  </a:t>
              </a:r>
              <a:r>
                <a:rPr lang="zh-CN" altLang="en-US" sz="1000" b="0" spc="-50" dirty="0">
                  <a:solidFill>
                    <a:schemeClr val="bg1"/>
                  </a:solidFill>
                  <a:latin typeface="微软雅黑 Light" panose="020B0502040204020203" charset="-122"/>
                  <a:ea typeface="宋体" panose="02010600030101010101" pitchFamily="2" charset="-122"/>
                  <a:cs typeface="微软雅黑 Light" panose="020B0502040204020203" charset="-122"/>
                  <a:sym typeface="+mn-ea"/>
                </a:rPr>
                <a:t>端托技能</a:t>
              </a:r>
              <a:endPara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1568450" y="1593850"/>
            <a:ext cx="2761615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indent="0" eaLnBrk="1" fontAlgn="auto" latinLnBrk="0" hangingPunct="1">
              <a:lnSpc>
                <a:spcPct val="150000"/>
              </a:lnSpc>
            </a:pPr>
            <a:r>
              <a:rPr lang="en-US" altLang="en-US" sz="1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</a:t>
            </a:r>
            <a:r>
              <a:rPr sz="1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实习生小温被安排到某酒店的中餐厅担任服务员一职，中餐厅的郑主管告诉她，餐厅服</a:t>
            </a:r>
            <a:endParaRPr sz="10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 eaLnBrk="1" fontAlgn="auto" latinLnBrk="0" hangingPunct="1">
              <a:lnSpc>
                <a:spcPct val="150000"/>
              </a:lnSpc>
            </a:pPr>
            <a:r>
              <a:rPr sz="1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务人员的职责，在服务的过程中使用托盘是必不可少的，于是又向她培训了托盘的操作方法</a:t>
            </a:r>
            <a:endParaRPr sz="10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 eaLnBrk="1" fontAlgn="auto" latinLnBrk="0" hangingPunct="1">
              <a:lnSpc>
                <a:spcPct val="150000"/>
              </a:lnSpc>
            </a:pPr>
            <a:r>
              <a:rPr sz="1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和动作要领。经过练习，小温能够平稳地操作托盘，于是郑主管放心地让她开始服务工作。</a:t>
            </a:r>
            <a:endParaRPr sz="10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1492250" y="1491615"/>
            <a:ext cx="2914015" cy="1697355"/>
          </a:xfrm>
          <a:prstGeom prst="roundRect">
            <a:avLst/>
          </a:prstGeom>
          <a:noFill/>
          <a:ln w="12700" cmpd="sng">
            <a:solidFill>
              <a:srgbClr val="B5865E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p>
            <a:pPr algn="ctr"/>
            <a:endParaRPr lang="zh-CN" altLang="en-US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644650" y="3346450"/>
            <a:ext cx="2503170" cy="645160"/>
          </a:xfrm>
          <a:prstGeom prst="rect">
            <a:avLst/>
          </a:prstGeom>
          <a:solidFill>
            <a:srgbClr val="D2AD8D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p>
            <a:r>
              <a:rPr kumimoji="0" lang="zh-CN" altLang="en-US" sz="900" b="0" i="0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托盘是餐厅运送各种物品的基本工具。正确使用托盘，可以提高工作效率、提升服务质量和规范服务工作，这是每个餐厅服务人员必备的基本操技能。</a:t>
            </a:r>
            <a:endParaRPr kumimoji="0" lang="zh-CN" altLang="en-US" sz="900" b="0" i="0" kern="0" cap="none" spc="0" normalizeH="0" baseline="0" noProof="1">
              <a:latin typeface="宋体" panose="02010600030101010101" pitchFamily="2" charset="-122"/>
              <a:ea typeface="宋体" panose="02010600030101010101" pitchFamily="2" charset="-122"/>
              <a:cs typeface="+mn-ea"/>
            </a:endParaRPr>
          </a:p>
        </p:txBody>
      </p:sp>
      <p:sp>
        <p:nvSpPr>
          <p:cNvPr id="12" name="椭圆形标注 11"/>
          <p:cNvSpPr/>
          <p:nvPr/>
        </p:nvSpPr>
        <p:spPr>
          <a:xfrm rot="20640000">
            <a:off x="843280" y="3206115"/>
            <a:ext cx="691515" cy="362585"/>
          </a:xfrm>
          <a:prstGeom prst="wedgeEllipseCallout">
            <a:avLst>
              <a:gd name="adj1" fmla="val 41000"/>
              <a:gd name="adj2" fmla="val 63835"/>
            </a:avLst>
          </a:prstGeom>
          <a:ln>
            <a:solidFill>
              <a:srgbClr val="F0F0F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000"/>
              <a:t>分析</a:t>
            </a:r>
            <a:endParaRPr lang="zh-CN" altLang="en-US" sz="1000"/>
          </a:p>
        </p:txBody>
      </p:sp>
      <p:pic>
        <p:nvPicPr>
          <p:cNvPr id="103" name="图片 102"/>
          <p:cNvPicPr/>
          <p:nvPr/>
        </p:nvPicPr>
        <p:blipFill>
          <a:blip r:embed="rId1"/>
          <a:stretch>
            <a:fillRect/>
          </a:stretch>
        </p:blipFill>
        <p:spPr>
          <a:xfrm>
            <a:off x="4692650" y="1541145"/>
            <a:ext cx="2264410" cy="157670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  <p:bldP spid="12" grpId="1" animBg="1"/>
      <p:bldP spid="11" grpId="0" bldLvl="0" animBg="1"/>
      <p:bldP spid="11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0" y="4737"/>
            <a:ext cx="7553325" cy="4244663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74233" y="1076389"/>
            <a:ext cx="955040" cy="21145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200" dirty="0">
                <a:solidFill>
                  <a:srgbClr val="252525"/>
                </a:solidFill>
              </a:rPr>
              <a:t>【</a:t>
            </a:r>
            <a:r>
              <a:rPr sz="1200" dirty="0">
                <a:solidFill>
                  <a:srgbClr val="252525"/>
                </a:solidFill>
              </a:rPr>
              <a:t>作</a:t>
            </a:r>
            <a:r>
              <a:rPr sz="1200" dirty="0">
                <a:solidFill>
                  <a:srgbClr val="252525"/>
                </a:solidFill>
              </a:rPr>
              <a:t>业</a:t>
            </a:r>
            <a:r>
              <a:rPr sz="1200" dirty="0">
                <a:solidFill>
                  <a:srgbClr val="252525"/>
                </a:solidFill>
              </a:rPr>
              <a:t>目</a:t>
            </a:r>
            <a:r>
              <a:rPr sz="1200" dirty="0">
                <a:solidFill>
                  <a:srgbClr val="252525"/>
                </a:solidFill>
              </a:rPr>
              <a:t>标</a:t>
            </a:r>
            <a:r>
              <a:rPr sz="1200" spc="-50" dirty="0">
                <a:solidFill>
                  <a:srgbClr val="252525"/>
                </a:solidFill>
              </a:rPr>
              <a:t>】</a:t>
            </a:r>
            <a:endParaRPr sz="1200"/>
          </a:p>
        </p:txBody>
      </p:sp>
      <p:sp>
        <p:nvSpPr>
          <p:cNvPr id="4" name="object 4"/>
          <p:cNvSpPr txBox="1"/>
          <p:nvPr/>
        </p:nvSpPr>
        <p:spPr>
          <a:xfrm>
            <a:off x="774233" y="1266015"/>
            <a:ext cx="5607050" cy="1506220"/>
          </a:xfrm>
          <a:prstGeom prst="rect">
            <a:avLst/>
          </a:prstGeom>
        </p:spPr>
        <p:txBody>
          <a:bodyPr vert="horz" wrap="square" lIns="0" tIns="92075" rIns="0" bIns="0" rtlCol="0">
            <a:spAutoFit/>
          </a:bodyPr>
          <a:lstStyle/>
          <a:p>
            <a:pPr marL="17780" indent="142875" eaLnBrk="1" fontAlgn="auto" latinLnBrk="0" hangingPunct="1">
              <a:lnSpc>
                <a:spcPct val="100000"/>
              </a:lnSpc>
              <a:spcBef>
                <a:spcPts val="700"/>
              </a:spcBef>
              <a:buFont typeface="Calibri Light" panose="020F0302020204030204"/>
              <a:buNone/>
              <a:tabLst>
                <a:tab pos="177165" algn="l"/>
              </a:tabLst>
              <a:extLst>
                <a:ext uri="{35155182-B16C-46BC-9424-99874614C6A1}">
                  <wpsdc:indentchars xmlns:wpsdc="http://www.wps.cn/officeDocument/2017/drawingmlCustomData" val="100" checksum="265787726"/>
                </a:ext>
              </a:extLst>
            </a:pPr>
            <a:r>
              <a:rPr lang="en-US" altLang="zh-CN" sz="1000" b="0" spc="125" dirty="0">
                <a:solidFill>
                  <a:srgbClr val="252525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1.</a:t>
            </a:r>
            <a:r>
              <a:rPr lang="zh-CN" altLang="en-US" sz="1000" b="0" spc="125" dirty="0">
                <a:solidFill>
                  <a:srgbClr val="252525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掌握重托的操作要领；</a:t>
            </a:r>
            <a:endParaRPr lang="en-US" altLang="zh-CN" sz="1000" b="0" spc="125" dirty="0">
              <a:solidFill>
                <a:srgbClr val="252525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17780" indent="142875" eaLnBrk="1" fontAlgn="auto" latinLnBrk="0" hangingPunct="1">
              <a:lnSpc>
                <a:spcPct val="100000"/>
              </a:lnSpc>
              <a:spcBef>
                <a:spcPts val="700"/>
              </a:spcBef>
              <a:buFont typeface="Calibri Light" panose="020F0302020204030204"/>
              <a:buNone/>
              <a:tabLst>
                <a:tab pos="177165" algn="l"/>
              </a:tabLst>
              <a:extLst>
                <a:ext uri="{35155182-B16C-46BC-9424-99874614C6A1}">
                  <wpsdc:indentchars xmlns:wpsdc="http://www.wps.cn/officeDocument/2017/drawingmlCustomData" val="100" checksum="265787726"/>
                </a:ext>
              </a:extLst>
            </a:pPr>
            <a:r>
              <a:rPr lang="en-US" altLang="zh-CN" sz="1000" b="0" spc="125" dirty="0">
                <a:solidFill>
                  <a:srgbClr val="252525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2.</a:t>
            </a:r>
            <a:r>
              <a:rPr lang="zh-CN" altLang="en-US" sz="1000" b="0" spc="125" dirty="0">
                <a:solidFill>
                  <a:srgbClr val="252525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掌握重托的操作步骤。</a:t>
            </a:r>
            <a:endParaRPr lang="zh-CN" altLang="en-US" sz="1000" b="0" spc="125" dirty="0">
              <a:solidFill>
                <a:srgbClr val="252525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17780" indent="0">
              <a:lnSpc>
                <a:spcPct val="100000"/>
              </a:lnSpc>
              <a:spcBef>
                <a:spcPts val="725"/>
              </a:spcBef>
              <a:buFont typeface="Calibri Light" panose="020F0302020204030204"/>
              <a:buNone/>
              <a:tabLst>
                <a:tab pos="177165" algn="l"/>
              </a:tabLst>
            </a:pPr>
            <a:endParaRPr sz="1200" b="1" dirty="0">
              <a:solidFill>
                <a:srgbClr val="252525"/>
              </a:solidFill>
              <a:latin typeface="微软雅黑" panose="020B0503020204020204" charset="-122"/>
              <a:cs typeface="微软雅黑" panose="020B0503020204020204" charset="-122"/>
            </a:endParaRPr>
          </a:p>
          <a:p>
            <a:pPr marL="17780" indent="0">
              <a:lnSpc>
                <a:spcPct val="100000"/>
              </a:lnSpc>
              <a:spcBef>
                <a:spcPts val="725"/>
              </a:spcBef>
              <a:buFont typeface="Calibri Light" panose="020F0302020204030204"/>
              <a:buNone/>
              <a:tabLst>
                <a:tab pos="177165" algn="l"/>
              </a:tabLst>
            </a:pPr>
            <a:r>
              <a:rPr sz="1200" b="1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【</a:t>
            </a:r>
            <a:r>
              <a:rPr sz="1200" b="1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作</a:t>
            </a:r>
            <a:r>
              <a:rPr sz="1200" b="1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业</a:t>
            </a:r>
            <a:r>
              <a:rPr sz="1200" b="1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内</a:t>
            </a:r>
            <a:r>
              <a:rPr sz="1200" b="1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容</a:t>
            </a:r>
            <a:r>
              <a:rPr sz="1200" b="1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与</a:t>
            </a:r>
            <a:r>
              <a:rPr sz="1200" b="1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要</a:t>
            </a:r>
            <a:r>
              <a:rPr sz="1200" b="1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求</a:t>
            </a:r>
            <a:r>
              <a:rPr sz="1200" b="1" spc="-50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】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  <a:p>
            <a:pPr marL="17780" indent="127000" eaLnBrk="1" fontAlgn="auto" latinLnBrk="0" hangingPunct="1">
              <a:lnSpc>
                <a:spcPct val="100000"/>
              </a:lnSpc>
              <a:spcBef>
                <a:spcPts val="600"/>
              </a:spcBef>
              <a:buFont typeface="Calibri Light" panose="020F0302020204030204"/>
              <a:buNone/>
              <a:tabLst>
                <a:tab pos="177165" algn="l"/>
              </a:tabLst>
              <a:extLst>
                <a:ext uri="{35155182-B16C-46BC-9424-99874614C6A1}">
                  <wpsdc:indentchars xmlns:wpsdc="http://www.wps.cn/officeDocument/2017/drawingmlCustomData" val="100" checksum="644693121"/>
                </a:ext>
              </a:extLst>
            </a:pPr>
            <a:r>
              <a:rPr lang="en-US" altLang="zh-CN" sz="1000" b="0" dirty="0">
                <a:solidFill>
                  <a:srgbClr val="252525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1.</a:t>
            </a:r>
            <a:r>
              <a:rPr lang="zh-CN" altLang="en-US" sz="1000" b="0" dirty="0">
                <a:solidFill>
                  <a:srgbClr val="252525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练习</a:t>
            </a:r>
            <a:r>
              <a:rPr lang="zh-CN" altLang="en-US" sz="1000" b="0" spc="125" dirty="0">
                <a:solidFill>
                  <a:srgbClr val="252525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臂力</a:t>
            </a:r>
            <a:r>
              <a:rPr lang="zh-CN" altLang="en-US" sz="1000" b="0" spc="125" dirty="0">
                <a:solidFill>
                  <a:srgbClr val="252525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；</a:t>
            </a:r>
            <a:endParaRPr lang="zh-CN" altLang="en-US" sz="1000" b="0" dirty="0">
              <a:solidFill>
                <a:srgbClr val="252525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17780" indent="127000" eaLnBrk="1" fontAlgn="auto" latinLnBrk="0" hangingPunct="1">
              <a:lnSpc>
                <a:spcPct val="100000"/>
              </a:lnSpc>
              <a:spcBef>
                <a:spcPts val="600"/>
              </a:spcBef>
              <a:buFont typeface="Calibri Light" panose="020F0302020204030204"/>
              <a:buNone/>
              <a:tabLst>
                <a:tab pos="177165" algn="l"/>
              </a:tabLst>
              <a:extLst>
                <a:ext uri="{35155182-B16C-46BC-9424-99874614C6A1}">
                  <wpsdc:indentchars xmlns:wpsdc="http://www.wps.cn/officeDocument/2017/drawingmlCustomData" val="100" checksum="644693121"/>
                </a:ext>
              </a:extLst>
            </a:pPr>
            <a:r>
              <a:rPr lang="en-US" altLang="zh-CN" sz="1000" b="0" dirty="0">
                <a:solidFill>
                  <a:srgbClr val="252525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2.</a:t>
            </a:r>
            <a:r>
              <a:rPr lang="zh-CN" altLang="en-US" sz="1000" b="0" dirty="0">
                <a:solidFill>
                  <a:srgbClr val="252525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练习重托的操作步骤。</a:t>
            </a:r>
            <a:endParaRPr lang="zh-CN" altLang="en-US" sz="1000" b="0" spc="-5" dirty="0">
              <a:solidFill>
                <a:srgbClr val="252525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/>
          <p:cNvSpPr txBox="1"/>
          <p:nvPr/>
        </p:nvSpPr>
        <p:spPr>
          <a:xfrm>
            <a:off x="3854241" y="1425259"/>
            <a:ext cx="2277831" cy="1403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15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轻托</a:t>
            </a:r>
            <a:endParaRPr lang="zh-CN" altLang="en-US" sz="155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15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重托 </a:t>
            </a:r>
            <a:endParaRPr lang="zh-CN" altLang="zh-CN" sz="155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n"/>
            </a:pPr>
            <a:endParaRPr lang="zh-CN" altLang="zh-CN" sz="155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342900" indent="-342900">
              <a:buFont typeface="Wingdings" panose="05000000000000000000" pitchFamily="2" charset="2"/>
              <a:buChar char="n"/>
            </a:pPr>
            <a:endParaRPr lang="zh-CN" altLang="en-US" sz="155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44" name="组合 24"/>
          <p:cNvGrpSpPr/>
          <p:nvPr/>
        </p:nvGrpSpPr>
        <p:grpSpPr bwMode="auto">
          <a:xfrm>
            <a:off x="1754817" y="1100091"/>
            <a:ext cx="1561950" cy="1563218"/>
            <a:chOff x="2848131" y="1860029"/>
            <a:chExt cx="3807502" cy="3807502"/>
          </a:xfrm>
        </p:grpSpPr>
        <p:sp>
          <p:nvSpPr>
            <p:cNvPr id="45" name="椭圆 44"/>
            <p:cNvSpPr/>
            <p:nvPr/>
          </p:nvSpPr>
          <p:spPr>
            <a:xfrm>
              <a:off x="2848131" y="1860029"/>
              <a:ext cx="3807502" cy="3807502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E0E0E0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00"/>
            </a:p>
          </p:txBody>
        </p:sp>
        <p:sp>
          <p:nvSpPr>
            <p:cNvPr id="46" name="椭圆 45"/>
            <p:cNvSpPr/>
            <p:nvPr/>
          </p:nvSpPr>
          <p:spPr>
            <a:xfrm>
              <a:off x="2937682" y="1968815"/>
              <a:ext cx="3628400" cy="3628544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DDDEDD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00"/>
            </a:p>
          </p:txBody>
        </p:sp>
      </p:grpSp>
      <p:sp>
        <p:nvSpPr>
          <p:cNvPr id="48" name="文本框 33"/>
          <p:cNvSpPr txBox="1"/>
          <p:nvPr/>
        </p:nvSpPr>
        <p:spPr>
          <a:xfrm>
            <a:off x="1729130" y="1670136"/>
            <a:ext cx="1615821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rgbClr val="0066CC"/>
                </a:solidFill>
                <a:latin typeface="微软雅黑" panose="020B0503020204020204" charset="-122"/>
                <a:ea typeface="微软雅黑" panose="020B0503020204020204" charset="-122"/>
              </a:rPr>
              <a:t>端托技能</a:t>
            </a:r>
            <a:endParaRPr lang="zh-CN" altLang="en-US" sz="2000" b="1" dirty="0">
              <a:solidFill>
                <a:srgbClr val="0066CC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50" name="直接连接符 49"/>
          <p:cNvCxnSpPr/>
          <p:nvPr/>
        </p:nvCxnSpPr>
        <p:spPr>
          <a:xfrm>
            <a:off x="3599596" y="1010765"/>
            <a:ext cx="0" cy="1741871"/>
          </a:xfrm>
          <a:prstGeom prst="line">
            <a:avLst/>
          </a:prstGeom>
          <a:ln w="19050">
            <a:solidFill>
              <a:srgbClr val="0066CC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53"/>
          <p:cNvSpPr txBox="1"/>
          <p:nvPr/>
        </p:nvSpPr>
        <p:spPr>
          <a:xfrm>
            <a:off x="1562444" y="4895297"/>
            <a:ext cx="138430" cy="64770"/>
          </a:xfrm>
          <a:prstGeom prst="rect">
            <a:avLst/>
          </a:prstGeom>
          <a:noFill/>
        </p:spPr>
        <p:txBody>
          <a:bodyPr wrap="none" lIns="50289" tIns="25145" rIns="50289" bIns="25145" rtlCol="0">
            <a:spAutoFit/>
          </a:bodyPr>
          <a:p>
            <a:r>
              <a:rPr lang="zh-CN" altLang="en-US" sz="100" dirty="0" smtClean="0"/>
              <a:t>延迟符</a:t>
            </a:r>
            <a:endParaRPr lang="zh-CN" altLang="en-US" sz="100" dirty="0"/>
          </a:p>
        </p:txBody>
      </p:sp>
      <p:grpSp>
        <p:nvGrpSpPr>
          <p:cNvPr id="7" name="组合 6"/>
          <p:cNvGrpSpPr/>
          <p:nvPr/>
        </p:nvGrpSpPr>
        <p:grpSpPr>
          <a:xfrm>
            <a:off x="425450" y="298450"/>
            <a:ext cx="3510280" cy="474345"/>
            <a:chOff x="670" y="470"/>
            <a:chExt cx="5528" cy="747"/>
          </a:xfrm>
        </p:grpSpPr>
        <p:sp>
          <p:nvSpPr>
            <p:cNvPr id="4" name="object 2"/>
            <p:cNvSpPr txBox="1"/>
            <p:nvPr/>
          </p:nvSpPr>
          <p:spPr>
            <a:xfrm>
              <a:off x="670" y="470"/>
              <a:ext cx="5528" cy="623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p>
              <a:pPr marL="12700">
                <a:lnSpc>
                  <a:spcPct val="100000"/>
                </a:lnSpc>
                <a:spcBef>
                  <a:spcPts val="105"/>
                </a:spcBef>
                <a:tabLst>
                  <a:tab pos="904875" algn="l"/>
                </a:tabLst>
              </a:pPr>
              <a:r>
                <a:rPr lang="zh-CN" altLang="en-US" sz="1200" b="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 Light" panose="020B0502040204020203" charset="-122"/>
                  <a:ea typeface="宋体" panose="02010600030101010101" pitchFamily="2" charset="-122"/>
                  <a:cs typeface="微软雅黑 Light" panose="020B0502040204020203" charset="-122"/>
                </a:rPr>
                <a:t>主题一</a:t>
              </a:r>
              <a:r>
                <a:rPr lang="en-US" altLang="zh-CN" sz="1200" b="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 Light" panose="020B0502040204020203" charset="-122"/>
                  <a:ea typeface="宋体" panose="02010600030101010101" pitchFamily="2" charset="-122"/>
                  <a:cs typeface="微软雅黑 Light" panose="020B0502040204020203" charset="-122"/>
                </a:rPr>
                <a:t>  </a:t>
              </a:r>
              <a:r>
                <a:rPr lang="zh-CN" altLang="en-US" sz="1200" b="0" spc="-5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 Light" panose="020B0502040204020203" charset="-122"/>
                  <a:ea typeface="宋体" panose="02010600030101010101" pitchFamily="2" charset="-122"/>
                  <a:cs typeface="微软雅黑 Light" panose="020B0502040204020203" charset="-122"/>
                </a:rPr>
                <a:t>餐饮服务基础知识与技能</a:t>
              </a:r>
              <a:endPara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endParaRPr>
            </a:p>
            <a:p>
              <a:pPr marL="12700">
                <a:lnSpc>
                  <a:spcPct val="100000"/>
                </a:lnSpc>
                <a:spcBef>
                  <a:spcPts val="105"/>
                </a:spcBef>
                <a:tabLst>
                  <a:tab pos="904875" algn="l"/>
                </a:tabLst>
              </a:pPr>
              <a:r>
                <a:rPr lang="en-US" altLang="zh-CN" sz="1200" b="0" spc="-50" dirty="0">
                  <a:solidFill>
                    <a:srgbClr val="3E3E3E"/>
                  </a:solidFill>
                  <a:latin typeface="微软雅黑 Light" panose="020B0502040204020203" charset="-122"/>
                  <a:ea typeface="宋体" panose="02010600030101010101" pitchFamily="2" charset="-122"/>
                  <a:cs typeface="微软雅黑 Light" panose="020B0502040204020203" charset="-122"/>
                </a:rPr>
                <a:t>       </a:t>
              </a:r>
              <a:endPara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endParaRP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997" y="811"/>
              <a:ext cx="2483" cy="406"/>
            </a:xfrm>
            <a:prstGeom prst="rect">
              <a:avLst/>
            </a:prstGeom>
            <a:gradFill>
              <a:gsLst>
                <a:gs pos="56000">
                  <a:srgbClr val="B5865E"/>
                </a:gs>
                <a:gs pos="0">
                  <a:schemeClr val="accent6">
                    <a:lumMod val="25000"/>
                    <a:lumOff val="75000"/>
                  </a:schemeClr>
                </a:gs>
                <a:gs pos="100000">
                  <a:schemeClr val="accent6">
                    <a:lumMod val="85000"/>
                  </a:schemeClr>
                </a:gs>
              </a:gsLst>
              <a:lin ang="5400000" scaled="1"/>
            </a:gradFill>
          </p:spPr>
          <p:txBody>
            <a:bodyPr wrap="square" rtlCol="0">
              <a:noAutofit/>
            </a:bodyPr>
            <a:p>
              <a:r>
                <a:rPr lang="en-US" altLang="zh-CN" sz="1200" b="0" spc="-50" dirty="0">
                  <a:solidFill>
                    <a:srgbClr val="3E3E3E"/>
                  </a:solidFill>
                  <a:latin typeface="微软雅黑 Light" panose="020B0502040204020203" charset="-122"/>
                  <a:ea typeface="宋体" panose="02010600030101010101" pitchFamily="2" charset="-122"/>
                  <a:cs typeface="微软雅黑 Light" panose="020B0502040204020203" charset="-122"/>
                  <a:sym typeface="+mn-ea"/>
                </a:rPr>
                <a:t> </a:t>
              </a:r>
              <a:r>
                <a:rPr lang="zh-CN" altLang="en-US" sz="1000" b="0" spc="-50" dirty="0">
                  <a:solidFill>
                    <a:schemeClr val="bg1"/>
                  </a:solidFill>
                  <a:latin typeface="微软雅黑 Light" panose="020B0502040204020203" charset="-122"/>
                  <a:ea typeface="宋体" panose="02010600030101010101" pitchFamily="2" charset="-122"/>
                  <a:cs typeface="微软雅黑 Light" panose="020B0502040204020203" charset="-122"/>
                  <a:sym typeface="+mn-ea"/>
                </a:rPr>
                <a:t>任务</a:t>
              </a:r>
              <a:r>
                <a:rPr lang="en-US" altLang="zh-CN" sz="1000" b="0" spc="-50" dirty="0">
                  <a:solidFill>
                    <a:schemeClr val="bg1"/>
                  </a:solidFill>
                  <a:latin typeface="微软雅黑 Light" panose="020B0502040204020203" charset="-122"/>
                  <a:ea typeface="宋体" panose="02010600030101010101" pitchFamily="2" charset="-122"/>
                  <a:cs typeface="微软雅黑 Light" panose="020B0502040204020203" charset="-122"/>
                  <a:sym typeface="+mn-ea"/>
                </a:rPr>
                <a:t>2</a:t>
              </a:r>
              <a:r>
                <a:rPr lang="en-US" altLang="zh-CN" sz="1000" b="0" spc="-50" dirty="0">
                  <a:solidFill>
                    <a:schemeClr val="bg1"/>
                  </a:solidFill>
                  <a:latin typeface="微软雅黑 Light" panose="020B0502040204020203" charset="-122"/>
                  <a:ea typeface="宋体" panose="02010600030101010101" pitchFamily="2" charset="-122"/>
                  <a:cs typeface="微软雅黑 Light" panose="020B0502040204020203" charset="-122"/>
                  <a:sym typeface="+mn-ea"/>
                </a:rPr>
                <a:t>  </a:t>
              </a:r>
              <a:r>
                <a:rPr lang="zh-CN" altLang="en-US" sz="1000" b="0" spc="-50" dirty="0">
                  <a:solidFill>
                    <a:schemeClr val="bg1"/>
                  </a:solidFill>
                  <a:latin typeface="微软雅黑 Light" panose="020B0502040204020203" charset="-122"/>
                  <a:ea typeface="宋体" panose="02010600030101010101" pitchFamily="2" charset="-122"/>
                  <a:cs typeface="微软雅黑 Light" panose="020B0502040204020203" charset="-122"/>
                  <a:sym typeface="+mn-ea"/>
                </a:rPr>
                <a:t>端托技能</a:t>
              </a:r>
              <a:endPara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checker/>
      </p:transition>
    </mc:Choice>
    <mc:Fallback>
      <p:transition spd="slow" advClick="0" advTm="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149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649"/>
                            </p:stCondLst>
                            <p:childTnLst>
                              <p:par>
                                <p:cTn id="2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 tmFilter="0,0; .5, 1; 1, 1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349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8" grpId="0"/>
      <p:bldP spid="7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2" name="组合 1"/>
          <p:cNvGrpSpPr/>
          <p:nvPr/>
        </p:nvGrpSpPr>
        <p:grpSpPr>
          <a:xfrm>
            <a:off x="425450" y="298450"/>
            <a:ext cx="3510280" cy="474345"/>
            <a:chOff x="670" y="470"/>
            <a:chExt cx="5528" cy="747"/>
          </a:xfrm>
        </p:grpSpPr>
        <p:sp>
          <p:nvSpPr>
            <p:cNvPr id="4" name="object 2"/>
            <p:cNvSpPr txBox="1"/>
            <p:nvPr/>
          </p:nvSpPr>
          <p:spPr>
            <a:xfrm>
              <a:off x="670" y="470"/>
              <a:ext cx="5528" cy="623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p>
              <a:pPr marL="12700">
                <a:lnSpc>
                  <a:spcPct val="100000"/>
                </a:lnSpc>
                <a:spcBef>
                  <a:spcPts val="105"/>
                </a:spcBef>
                <a:tabLst>
                  <a:tab pos="904875" algn="l"/>
                </a:tabLst>
              </a:pPr>
              <a:r>
                <a:rPr lang="zh-CN" altLang="en-US" sz="1200" b="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 Light" panose="020B0502040204020203" charset="-122"/>
                  <a:ea typeface="宋体" panose="02010600030101010101" pitchFamily="2" charset="-122"/>
                  <a:cs typeface="微软雅黑 Light" panose="020B0502040204020203" charset="-122"/>
                </a:rPr>
                <a:t>主题一</a:t>
              </a:r>
              <a:r>
                <a:rPr lang="en-US" altLang="zh-CN" sz="1200" b="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 Light" panose="020B0502040204020203" charset="-122"/>
                  <a:ea typeface="宋体" panose="02010600030101010101" pitchFamily="2" charset="-122"/>
                  <a:cs typeface="微软雅黑 Light" panose="020B0502040204020203" charset="-122"/>
                </a:rPr>
                <a:t>  </a:t>
              </a:r>
              <a:r>
                <a:rPr lang="zh-CN" altLang="en-US" sz="1200" b="0" spc="-5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 Light" panose="020B0502040204020203" charset="-122"/>
                  <a:ea typeface="宋体" panose="02010600030101010101" pitchFamily="2" charset="-122"/>
                  <a:cs typeface="微软雅黑 Light" panose="020B0502040204020203" charset="-122"/>
                </a:rPr>
                <a:t>餐饮服务基础知识与技能</a:t>
              </a:r>
              <a:endPara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endParaRPr>
            </a:p>
            <a:p>
              <a:pPr marL="12700">
                <a:lnSpc>
                  <a:spcPct val="100000"/>
                </a:lnSpc>
                <a:spcBef>
                  <a:spcPts val="105"/>
                </a:spcBef>
                <a:tabLst>
                  <a:tab pos="904875" algn="l"/>
                </a:tabLst>
              </a:pPr>
              <a:r>
                <a:rPr lang="en-US" altLang="zh-CN" sz="1200" b="0" spc="-50" dirty="0">
                  <a:solidFill>
                    <a:srgbClr val="3E3E3E"/>
                  </a:solidFill>
                  <a:latin typeface="微软雅黑 Light" panose="020B0502040204020203" charset="-122"/>
                  <a:ea typeface="宋体" panose="02010600030101010101" pitchFamily="2" charset="-122"/>
                  <a:cs typeface="微软雅黑 Light" panose="020B0502040204020203" charset="-122"/>
                </a:rPr>
                <a:t>       </a:t>
              </a:r>
              <a:endPara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endParaRPr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997" y="811"/>
              <a:ext cx="2483" cy="406"/>
            </a:xfrm>
            <a:prstGeom prst="rect">
              <a:avLst/>
            </a:prstGeom>
            <a:gradFill>
              <a:gsLst>
                <a:gs pos="56000">
                  <a:srgbClr val="B5865E"/>
                </a:gs>
                <a:gs pos="0">
                  <a:schemeClr val="accent6">
                    <a:lumMod val="25000"/>
                    <a:lumOff val="75000"/>
                  </a:schemeClr>
                </a:gs>
                <a:gs pos="100000">
                  <a:schemeClr val="accent6">
                    <a:lumMod val="85000"/>
                  </a:schemeClr>
                </a:gs>
              </a:gsLst>
              <a:lin ang="5400000" scaled="1"/>
            </a:gradFill>
          </p:spPr>
          <p:txBody>
            <a:bodyPr wrap="square" rtlCol="0">
              <a:noAutofit/>
            </a:bodyPr>
            <a:p>
              <a:r>
                <a:rPr lang="en-US" altLang="zh-CN" sz="1200" b="0" spc="-50" dirty="0">
                  <a:solidFill>
                    <a:srgbClr val="3E3E3E"/>
                  </a:solidFill>
                  <a:latin typeface="微软雅黑 Light" panose="020B0502040204020203" charset="-122"/>
                  <a:ea typeface="宋体" panose="02010600030101010101" pitchFamily="2" charset="-122"/>
                  <a:cs typeface="微软雅黑 Light" panose="020B0502040204020203" charset="-122"/>
                  <a:sym typeface="+mn-ea"/>
                </a:rPr>
                <a:t> </a:t>
              </a:r>
              <a:r>
                <a:rPr lang="zh-CN" altLang="en-US" sz="1000" b="0" spc="-50" dirty="0">
                  <a:solidFill>
                    <a:schemeClr val="bg1"/>
                  </a:solidFill>
                  <a:latin typeface="微软雅黑 Light" panose="020B0502040204020203" charset="-122"/>
                  <a:ea typeface="宋体" panose="02010600030101010101" pitchFamily="2" charset="-122"/>
                  <a:cs typeface="微软雅黑 Light" panose="020B0502040204020203" charset="-122"/>
                  <a:sym typeface="+mn-ea"/>
                </a:rPr>
                <a:t>任务</a:t>
              </a:r>
              <a:r>
                <a:rPr lang="en-US" altLang="zh-CN" sz="1000" b="0" spc="-50" dirty="0">
                  <a:solidFill>
                    <a:schemeClr val="bg1"/>
                  </a:solidFill>
                  <a:latin typeface="微软雅黑 Light" panose="020B0502040204020203" charset="-122"/>
                  <a:ea typeface="宋体" panose="02010600030101010101" pitchFamily="2" charset="-122"/>
                  <a:cs typeface="微软雅黑 Light" panose="020B0502040204020203" charset="-122"/>
                  <a:sym typeface="+mn-ea"/>
                </a:rPr>
                <a:t>2</a:t>
              </a:r>
              <a:r>
                <a:rPr lang="en-US" altLang="zh-CN" sz="1000" b="0" spc="-50" dirty="0">
                  <a:solidFill>
                    <a:schemeClr val="bg1"/>
                  </a:solidFill>
                  <a:latin typeface="微软雅黑 Light" panose="020B0502040204020203" charset="-122"/>
                  <a:ea typeface="宋体" panose="02010600030101010101" pitchFamily="2" charset="-122"/>
                  <a:cs typeface="微软雅黑 Light" panose="020B0502040204020203" charset="-122"/>
                  <a:sym typeface="+mn-ea"/>
                </a:rPr>
                <a:t>  </a:t>
              </a:r>
              <a:r>
                <a:rPr lang="zh-CN" altLang="en-US" sz="1000" b="0" spc="-50" dirty="0">
                  <a:solidFill>
                    <a:schemeClr val="bg1"/>
                  </a:solidFill>
                  <a:latin typeface="微软雅黑 Light" panose="020B0502040204020203" charset="-122"/>
                  <a:ea typeface="宋体" panose="02010600030101010101" pitchFamily="2" charset="-122"/>
                  <a:cs typeface="微软雅黑 Light" panose="020B0502040204020203" charset="-122"/>
                  <a:sym typeface="+mn-ea"/>
                </a:rPr>
                <a:t>端托技能</a:t>
              </a:r>
              <a:endPara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730250" y="1810385"/>
            <a:ext cx="2639831" cy="913765"/>
            <a:chOff x="1000" y="2701"/>
            <a:chExt cx="4820" cy="3172"/>
          </a:xfrm>
        </p:grpSpPr>
        <p:sp>
          <p:nvSpPr>
            <p:cNvPr id="12" name="文本框 11"/>
            <p:cNvSpPr txBox="1"/>
            <p:nvPr/>
          </p:nvSpPr>
          <p:spPr>
            <a:xfrm>
              <a:off x="1139" y="3008"/>
              <a:ext cx="4569" cy="24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100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常见的托盘有塑胶防滑托盘、不锈钢托盘、银托盘、木质托盘等。根据用途的区别，托盘又分为大、中、小三种规格，其形状有方形、长方形和圆形等。</a:t>
              </a:r>
              <a:endParaRPr lang="zh-CN" altLang="en-US" sz="1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endParaRPr>
            </a:p>
          </p:txBody>
        </p:sp>
        <p:sp>
          <p:nvSpPr>
            <p:cNvPr id="13" name="圆角矩形 12"/>
            <p:cNvSpPr/>
            <p:nvPr/>
          </p:nvSpPr>
          <p:spPr>
            <a:xfrm>
              <a:off x="1000" y="2701"/>
              <a:ext cx="4820" cy="3172"/>
            </a:xfrm>
            <a:prstGeom prst="roundRect">
              <a:avLst/>
            </a:prstGeom>
            <a:noFill/>
            <a:ln w="12700" cmpd="sng">
              <a:solidFill>
                <a:srgbClr val="B5865E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</a:bodyPr>
            <a:p>
              <a:pPr algn="ctr"/>
              <a:endParaRPr lang="zh-CN" altLang="en-US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sp>
        <p:nvSpPr>
          <p:cNvPr id="19" name="圆角矩形 18"/>
          <p:cNvSpPr/>
          <p:nvPr>
            <p:custDataLst>
              <p:tags r:id="rId1"/>
            </p:custDataLst>
          </p:nvPr>
        </p:nvSpPr>
        <p:spPr>
          <a:xfrm>
            <a:off x="1873250" y="1060450"/>
            <a:ext cx="933450" cy="383540"/>
          </a:xfrm>
          <a:prstGeom prst="roundRect">
            <a:avLst/>
          </a:prstGeom>
          <a:solidFill>
            <a:srgbClr val="EDCCB1"/>
          </a:solidFill>
        </p:spPr>
        <p:txBody>
          <a:bodyPr wrap="square" lIns="0" tIns="0" rIns="0" bIns="0" rtlCol="0" anchor="ctr" anchorCtr="0">
            <a:noAutofit/>
          </a:bodyPr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0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  </a:t>
            </a:r>
            <a:r>
              <a:rPr lang="zh-CN" altLang="en-US" sz="10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宋体" panose="02010600030101010101" pitchFamily="2" charset="-122"/>
                <a:cs typeface="+mn-ea"/>
                <a:sym typeface="+mn-ea"/>
              </a:rPr>
              <a:t>托盘的种类</a:t>
            </a:r>
            <a:endParaRPr lang="zh-CN" altLang="en-US" sz="1000">
              <a:solidFill>
                <a:schemeClr val="tx1">
                  <a:lumMod val="85000"/>
                  <a:lumOff val="15000"/>
                </a:schemeClr>
              </a:solidFill>
              <a:latin typeface="+mn-ea"/>
              <a:ea typeface="宋体" panose="02010600030101010101" pitchFamily="2" charset="-122"/>
              <a:cs typeface="+mn-ea"/>
              <a:sym typeface="+mn-ea"/>
            </a:endParaRPr>
          </a:p>
        </p:txBody>
      </p:sp>
      <p:pic>
        <p:nvPicPr>
          <p:cNvPr id="5" name="图片 -2147482624" descr="143694720_93911138_副本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3702050" y="819150"/>
            <a:ext cx="1692910" cy="143573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-2147482623" descr="buic1_副本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5454650" y="813435"/>
            <a:ext cx="1679575" cy="14541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-2147482622" descr="824679214903Pic1_副本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3702685" y="2355215"/>
            <a:ext cx="1692275" cy="13671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-2147482621" descr="Gucn_2014903Pic1_副本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5458460" y="2355850"/>
            <a:ext cx="1675765" cy="136652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0" advTm="0"/>
    </mc:Choice>
    <mc:Fallback>
      <p:transition advClick="0" advTm="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59"/>
          <p:cNvGrpSpPr/>
          <p:nvPr>
            <p:custDataLst>
              <p:tags r:id="rId1"/>
            </p:custDataLst>
          </p:nvPr>
        </p:nvGrpSpPr>
        <p:grpSpPr>
          <a:xfrm>
            <a:off x="1340097" y="1244499"/>
            <a:ext cx="1574800" cy="2099310"/>
            <a:chOff x="313282" y="1214428"/>
            <a:chExt cx="2015042" cy="2686181"/>
          </a:xfrm>
        </p:grpSpPr>
        <p:sp>
          <p:nvSpPr>
            <p:cNvPr id="46" name="Rectangle 1"/>
            <p:cNvSpPr/>
            <p:nvPr>
              <p:custDataLst>
                <p:tags r:id="rId2"/>
              </p:custDataLst>
            </p:nvPr>
          </p:nvSpPr>
          <p:spPr>
            <a:xfrm>
              <a:off x="357158" y="1214428"/>
              <a:ext cx="1926791" cy="1714512"/>
            </a:xfrm>
            <a:prstGeom prst="rect">
              <a:avLst/>
            </a:prstGeom>
            <a:blipFill dpi="0"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5"/>
            </a:p>
          </p:txBody>
        </p:sp>
        <p:sp>
          <p:nvSpPr>
            <p:cNvPr id="58" name="Rectangle 33"/>
            <p:cNvSpPr/>
            <p:nvPr>
              <p:custDataLst>
                <p:tags r:id="rId4"/>
              </p:custDataLst>
            </p:nvPr>
          </p:nvSpPr>
          <p:spPr>
            <a:xfrm>
              <a:off x="313282" y="3270096"/>
              <a:ext cx="2015042" cy="63051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870" dirty="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lt"/>
                </a:rPr>
                <a:t>用于重托，主要用于托运菜品、酒水等较重的物品</a:t>
              </a:r>
              <a:endParaRPr lang="zh-CN" altLang="en-US" sz="87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endParaRPr>
            </a:p>
          </p:txBody>
        </p:sp>
        <p:grpSp>
          <p:nvGrpSpPr>
            <p:cNvPr id="50" name="Group 58"/>
            <p:cNvGrpSpPr/>
            <p:nvPr/>
          </p:nvGrpSpPr>
          <p:grpSpPr>
            <a:xfrm>
              <a:off x="476134" y="1214428"/>
              <a:ext cx="1761536" cy="357313"/>
              <a:chOff x="476134" y="1214428"/>
              <a:chExt cx="1761536" cy="357313"/>
            </a:xfrm>
          </p:grpSpPr>
          <p:sp>
            <p:nvSpPr>
              <p:cNvPr id="52" name="Rectangle 42"/>
              <p:cNvSpPr/>
              <p:nvPr>
                <p:custDataLst>
                  <p:tags r:id="rId5"/>
                </p:custDataLst>
              </p:nvPr>
            </p:nvSpPr>
            <p:spPr>
              <a:xfrm>
                <a:off x="510339" y="1214428"/>
                <a:ext cx="1667126" cy="357313"/>
              </a:xfrm>
              <a:prstGeom prst="rect">
                <a:avLst/>
              </a:prstGeom>
              <a:solidFill>
                <a:srgbClr val="CC8245"/>
              </a:solidFill>
              <a:ln w="28575">
                <a:solidFill>
                  <a:srgbClr val="F2F2F2"/>
                </a:solidFill>
              </a:ln>
              <a:effectLst>
                <a:outerShdw blurRad="88900" dist="75434" dir="2699985" rotWithShape="0">
                  <a:scrgbClr r="0" g="0" b="0">
                    <a:alpha val="23000"/>
                  </a:sc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5">
                  <a:solidFill>
                    <a:srgbClr val="000000"/>
                  </a:solidFill>
                </a:endParaRPr>
              </a:p>
            </p:txBody>
          </p:sp>
          <p:sp>
            <p:nvSpPr>
              <p:cNvPr id="56" name="Rectangle 46"/>
              <p:cNvSpPr/>
              <p:nvPr>
                <p:custDataLst>
                  <p:tags r:id="rId6"/>
                </p:custDataLst>
              </p:nvPr>
            </p:nvSpPr>
            <p:spPr>
              <a:xfrm>
                <a:off x="476134" y="1267991"/>
                <a:ext cx="1761536" cy="3014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zh-CN" altLang="en-US" sz="935" dirty="0">
                    <a:solidFill>
                      <a:schemeClr val="bg1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Open Sans" pitchFamily="34" charset="0"/>
                  </a:rPr>
                  <a:t>大、中长方形塑胶托盘</a:t>
                </a:r>
                <a:endParaRPr lang="zh-CN" altLang="en-US" sz="935" dirty="0">
                  <a:solidFill>
                    <a:schemeClr val="bg1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Open Sans" pitchFamily="34" charset="0"/>
                </a:endParaRPr>
              </a:p>
            </p:txBody>
          </p:sp>
        </p:grpSp>
      </p:grpSp>
      <p:grpSp>
        <p:nvGrpSpPr>
          <p:cNvPr id="77" name="Group 60"/>
          <p:cNvGrpSpPr/>
          <p:nvPr>
            <p:custDataLst>
              <p:tags r:id="rId7"/>
            </p:custDataLst>
          </p:nvPr>
        </p:nvGrpSpPr>
        <p:grpSpPr>
          <a:xfrm>
            <a:off x="3068446" y="1244499"/>
            <a:ext cx="1505735" cy="2099326"/>
            <a:chOff x="2524798" y="1214428"/>
            <a:chExt cx="1926670" cy="2686202"/>
          </a:xfrm>
        </p:grpSpPr>
        <p:sp>
          <p:nvSpPr>
            <p:cNvPr id="78" name="Rectangle 2"/>
            <p:cNvSpPr/>
            <p:nvPr>
              <p:custDataLst>
                <p:tags r:id="rId8"/>
              </p:custDataLst>
            </p:nvPr>
          </p:nvSpPr>
          <p:spPr>
            <a:xfrm>
              <a:off x="2524798" y="1611051"/>
              <a:ext cx="1926670" cy="1317877"/>
            </a:xfrm>
            <a:prstGeom prst="rect">
              <a:avLst/>
            </a:prstGeom>
            <a:blipFill dpi="0"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5"/>
            </a:p>
          </p:txBody>
        </p:sp>
        <p:sp>
          <p:nvSpPr>
            <p:cNvPr id="84" name="Rectangle 36"/>
            <p:cNvSpPr/>
            <p:nvPr>
              <p:custDataLst>
                <p:tags r:id="rId10"/>
              </p:custDataLst>
            </p:nvPr>
          </p:nvSpPr>
          <p:spPr>
            <a:xfrm>
              <a:off x="2572171" y="3270117"/>
              <a:ext cx="1857123" cy="63051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870" dirty="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lt"/>
                </a:rPr>
                <a:t>用于轻托，主要用于斟酒、 上菜、分菜、展示酒水等 </a:t>
              </a:r>
              <a:endParaRPr lang="zh-CN" altLang="en-US" sz="87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endParaRPr>
            </a:p>
          </p:txBody>
        </p:sp>
        <p:grpSp>
          <p:nvGrpSpPr>
            <p:cNvPr id="81" name="Group 59"/>
            <p:cNvGrpSpPr/>
            <p:nvPr/>
          </p:nvGrpSpPr>
          <p:grpSpPr>
            <a:xfrm>
              <a:off x="2778701" y="1214428"/>
              <a:ext cx="1446893" cy="357313"/>
              <a:chOff x="2778701" y="1214428"/>
              <a:chExt cx="1446893" cy="357313"/>
            </a:xfrm>
          </p:grpSpPr>
          <p:sp>
            <p:nvSpPr>
              <p:cNvPr id="82" name="Rectangle 43"/>
              <p:cNvSpPr/>
              <p:nvPr>
                <p:custDataLst>
                  <p:tags r:id="rId11"/>
                </p:custDataLst>
              </p:nvPr>
            </p:nvSpPr>
            <p:spPr>
              <a:xfrm>
                <a:off x="2778701" y="1214428"/>
                <a:ext cx="1446893" cy="357313"/>
              </a:xfrm>
              <a:prstGeom prst="rect">
                <a:avLst/>
              </a:prstGeom>
              <a:solidFill>
                <a:srgbClr val="CC8245"/>
              </a:solidFill>
              <a:ln w="28575">
                <a:solidFill>
                  <a:srgbClr val="F2F2F2"/>
                </a:solidFill>
              </a:ln>
              <a:effectLst>
                <a:outerShdw blurRad="88900" dist="75434" dir="2699985" rotWithShape="0">
                  <a:scrgbClr r="0" g="0" b="0">
                    <a:alpha val="23000"/>
                  </a:sc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5">
                  <a:solidFill>
                    <a:srgbClr val="000000"/>
                  </a:solidFill>
                </a:endParaRPr>
              </a:p>
            </p:txBody>
          </p:sp>
          <p:sp>
            <p:nvSpPr>
              <p:cNvPr id="83" name="Rectangle 47"/>
              <p:cNvSpPr/>
              <p:nvPr>
                <p:custDataLst>
                  <p:tags r:id="rId12"/>
                </p:custDataLst>
              </p:nvPr>
            </p:nvSpPr>
            <p:spPr>
              <a:xfrm>
                <a:off x="2848398" y="1267991"/>
                <a:ext cx="1303277" cy="3014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zh-CN" altLang="en-US" sz="935" dirty="0">
                    <a:solidFill>
                      <a:schemeClr val="bg1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Open Sans" pitchFamily="34" charset="0"/>
                  </a:rPr>
                  <a:t>中圆形塑胶托盘</a:t>
                </a:r>
                <a:endParaRPr lang="zh-CN" altLang="en-US" sz="935" dirty="0">
                  <a:solidFill>
                    <a:schemeClr val="bg1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Open Sans" pitchFamily="34" charset="0"/>
                </a:endParaRPr>
              </a:p>
            </p:txBody>
          </p:sp>
        </p:grpSp>
      </p:grpSp>
      <p:grpSp>
        <p:nvGrpSpPr>
          <p:cNvPr id="91" name="Group 61"/>
          <p:cNvGrpSpPr/>
          <p:nvPr>
            <p:custDataLst>
              <p:tags r:id="rId13"/>
            </p:custDataLst>
          </p:nvPr>
        </p:nvGrpSpPr>
        <p:grpSpPr>
          <a:xfrm>
            <a:off x="4616457" y="1244499"/>
            <a:ext cx="1845310" cy="1936750"/>
            <a:chOff x="4505561" y="1214428"/>
            <a:chExt cx="2361175" cy="2478177"/>
          </a:xfrm>
        </p:grpSpPr>
        <p:sp>
          <p:nvSpPr>
            <p:cNvPr id="92" name="Rectangle 3"/>
            <p:cNvSpPr/>
            <p:nvPr>
              <p:custDataLst>
                <p:tags r:id="rId14"/>
              </p:custDataLst>
            </p:nvPr>
          </p:nvSpPr>
          <p:spPr>
            <a:xfrm>
              <a:off x="4692438" y="1569726"/>
              <a:ext cx="1926670" cy="1359202"/>
            </a:xfrm>
            <a:prstGeom prst="rect">
              <a:avLst/>
            </a:prstGeom>
            <a:blipFill dpi="0" rotWithShape="1"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5"/>
            </a:p>
          </p:txBody>
        </p:sp>
        <p:sp>
          <p:nvSpPr>
            <p:cNvPr id="98" name="Rectangle 38"/>
            <p:cNvSpPr/>
            <p:nvPr>
              <p:custDataLst>
                <p:tags r:id="rId16"/>
              </p:custDataLst>
            </p:nvPr>
          </p:nvSpPr>
          <p:spPr>
            <a:xfrm>
              <a:off x="4505561" y="3318847"/>
              <a:ext cx="2361175" cy="3737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870" dirty="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+mn-ea"/>
                  <a:sym typeface="+mn-lt"/>
                </a:rPr>
                <a:t>用于递送账单、收款、递送信件等</a:t>
              </a:r>
              <a:endParaRPr lang="zh-CN" altLang="en-US" sz="87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grpSp>
          <p:nvGrpSpPr>
            <p:cNvPr id="95" name="Group 60"/>
            <p:cNvGrpSpPr/>
            <p:nvPr/>
          </p:nvGrpSpPr>
          <p:grpSpPr>
            <a:xfrm>
              <a:off x="4874546" y="1214428"/>
              <a:ext cx="1592035" cy="372882"/>
              <a:chOff x="4874546" y="1214428"/>
              <a:chExt cx="1592035" cy="372882"/>
            </a:xfrm>
          </p:grpSpPr>
          <p:sp>
            <p:nvSpPr>
              <p:cNvPr id="96" name="Rectangle 44"/>
              <p:cNvSpPr/>
              <p:nvPr>
                <p:custDataLst>
                  <p:tags r:id="rId17"/>
                </p:custDataLst>
              </p:nvPr>
            </p:nvSpPr>
            <p:spPr>
              <a:xfrm>
                <a:off x="4874546" y="1214428"/>
                <a:ext cx="1592035" cy="357313"/>
              </a:xfrm>
              <a:prstGeom prst="rect">
                <a:avLst/>
              </a:prstGeom>
              <a:solidFill>
                <a:srgbClr val="CC8245"/>
              </a:solidFill>
              <a:ln w="28575">
                <a:solidFill>
                  <a:srgbClr val="F2F2F2"/>
                </a:solidFill>
              </a:ln>
              <a:effectLst>
                <a:outerShdw blurRad="88900" dist="75434" dir="2699985" rotWithShape="0">
                  <a:scrgbClr r="0" g="0" b="0">
                    <a:alpha val="23000"/>
                  </a:sc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5">
                  <a:solidFill>
                    <a:srgbClr val="000000"/>
                  </a:solidFill>
                </a:endParaRPr>
              </a:p>
            </p:txBody>
          </p:sp>
          <p:sp>
            <p:nvSpPr>
              <p:cNvPr id="97" name="Rectangle 48"/>
              <p:cNvSpPr/>
              <p:nvPr>
                <p:custDataLst>
                  <p:tags r:id="rId18"/>
                </p:custDataLst>
              </p:nvPr>
            </p:nvSpPr>
            <p:spPr>
              <a:xfrm>
                <a:off x="5202729" y="1285866"/>
                <a:ext cx="997771" cy="3014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zh-CN" altLang="en-US" sz="935" dirty="0">
                    <a:solidFill>
                      <a:schemeClr val="bg1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Open Sans" pitchFamily="34" charset="0"/>
                  </a:rPr>
                  <a:t>小圆形托盘</a:t>
                </a:r>
                <a:endParaRPr lang="zh-CN" altLang="en-US" sz="935" dirty="0">
                  <a:solidFill>
                    <a:schemeClr val="bg1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Open Sans" pitchFamily="34" charset="0"/>
                </a:endParaRPr>
              </a:p>
            </p:txBody>
          </p:sp>
        </p:grpSp>
      </p:grpSp>
      <p:grpSp>
        <p:nvGrpSpPr>
          <p:cNvPr id="4" name="组合 3"/>
          <p:cNvGrpSpPr/>
          <p:nvPr/>
        </p:nvGrpSpPr>
        <p:grpSpPr>
          <a:xfrm>
            <a:off x="425450" y="298450"/>
            <a:ext cx="3510280" cy="474345"/>
            <a:chOff x="670" y="470"/>
            <a:chExt cx="5528" cy="747"/>
          </a:xfrm>
        </p:grpSpPr>
        <p:sp>
          <p:nvSpPr>
            <p:cNvPr id="5" name="object 2"/>
            <p:cNvSpPr txBox="1"/>
            <p:nvPr/>
          </p:nvSpPr>
          <p:spPr>
            <a:xfrm>
              <a:off x="670" y="470"/>
              <a:ext cx="5528" cy="623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p>
              <a:pPr marL="12700">
                <a:lnSpc>
                  <a:spcPct val="100000"/>
                </a:lnSpc>
                <a:spcBef>
                  <a:spcPts val="105"/>
                </a:spcBef>
                <a:tabLst>
                  <a:tab pos="904875" algn="l"/>
                </a:tabLst>
              </a:pPr>
              <a:r>
                <a:rPr lang="zh-CN" altLang="en-US" sz="1200" b="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 Light" panose="020B0502040204020203" charset="-122"/>
                  <a:ea typeface="宋体" panose="02010600030101010101" pitchFamily="2" charset="-122"/>
                  <a:cs typeface="微软雅黑 Light" panose="020B0502040204020203" charset="-122"/>
                </a:rPr>
                <a:t>主题一</a:t>
              </a:r>
              <a:r>
                <a:rPr lang="en-US" altLang="zh-CN" sz="1200" b="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 Light" panose="020B0502040204020203" charset="-122"/>
                  <a:ea typeface="宋体" panose="02010600030101010101" pitchFamily="2" charset="-122"/>
                  <a:cs typeface="微软雅黑 Light" panose="020B0502040204020203" charset="-122"/>
                </a:rPr>
                <a:t>  </a:t>
              </a:r>
              <a:r>
                <a:rPr lang="zh-CN" altLang="en-US" sz="1200" b="0" spc="-5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 Light" panose="020B0502040204020203" charset="-122"/>
                  <a:ea typeface="宋体" panose="02010600030101010101" pitchFamily="2" charset="-122"/>
                  <a:cs typeface="微软雅黑 Light" panose="020B0502040204020203" charset="-122"/>
                </a:rPr>
                <a:t>餐饮服务基础知识与技能</a:t>
              </a:r>
              <a:endPara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endParaRPr>
            </a:p>
            <a:p>
              <a:pPr marL="12700">
                <a:lnSpc>
                  <a:spcPct val="100000"/>
                </a:lnSpc>
                <a:spcBef>
                  <a:spcPts val="105"/>
                </a:spcBef>
                <a:tabLst>
                  <a:tab pos="904875" algn="l"/>
                </a:tabLst>
              </a:pPr>
              <a:r>
                <a:rPr lang="en-US" altLang="zh-CN" sz="1200" b="0" spc="-50" dirty="0">
                  <a:solidFill>
                    <a:srgbClr val="3E3E3E"/>
                  </a:solidFill>
                  <a:latin typeface="微软雅黑 Light" panose="020B0502040204020203" charset="-122"/>
                  <a:ea typeface="宋体" panose="02010600030101010101" pitchFamily="2" charset="-122"/>
                  <a:cs typeface="微软雅黑 Light" panose="020B0502040204020203" charset="-122"/>
                </a:rPr>
                <a:t>       </a:t>
              </a:r>
              <a:endPara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997" y="811"/>
              <a:ext cx="2483" cy="406"/>
            </a:xfrm>
            <a:prstGeom prst="rect">
              <a:avLst/>
            </a:prstGeom>
            <a:gradFill>
              <a:gsLst>
                <a:gs pos="56000">
                  <a:srgbClr val="B5865E"/>
                </a:gs>
                <a:gs pos="0">
                  <a:schemeClr val="accent6">
                    <a:lumMod val="25000"/>
                    <a:lumOff val="75000"/>
                  </a:schemeClr>
                </a:gs>
                <a:gs pos="100000">
                  <a:schemeClr val="accent6">
                    <a:lumMod val="85000"/>
                  </a:schemeClr>
                </a:gs>
              </a:gsLst>
              <a:lin ang="5400000" scaled="1"/>
            </a:gradFill>
          </p:spPr>
          <p:txBody>
            <a:bodyPr wrap="square" rtlCol="0">
              <a:noAutofit/>
            </a:bodyPr>
            <a:p>
              <a:r>
                <a:rPr lang="en-US" altLang="zh-CN" sz="1200" b="0" spc="-50" dirty="0">
                  <a:solidFill>
                    <a:srgbClr val="3E3E3E"/>
                  </a:solidFill>
                  <a:latin typeface="微软雅黑 Light" panose="020B0502040204020203" charset="-122"/>
                  <a:ea typeface="宋体" panose="02010600030101010101" pitchFamily="2" charset="-122"/>
                  <a:cs typeface="微软雅黑 Light" panose="020B0502040204020203" charset="-122"/>
                  <a:sym typeface="+mn-ea"/>
                </a:rPr>
                <a:t> </a:t>
              </a:r>
              <a:r>
                <a:rPr lang="zh-CN" altLang="en-US" sz="1000" b="0" spc="-50" dirty="0">
                  <a:solidFill>
                    <a:schemeClr val="bg1"/>
                  </a:solidFill>
                  <a:latin typeface="微软雅黑 Light" panose="020B0502040204020203" charset="-122"/>
                  <a:ea typeface="宋体" panose="02010600030101010101" pitchFamily="2" charset="-122"/>
                  <a:cs typeface="微软雅黑 Light" panose="020B0502040204020203" charset="-122"/>
                  <a:sym typeface="+mn-ea"/>
                </a:rPr>
                <a:t>任务</a:t>
              </a:r>
              <a:r>
                <a:rPr lang="en-US" altLang="zh-CN" sz="1000" b="0" spc="-50" dirty="0">
                  <a:solidFill>
                    <a:schemeClr val="bg1"/>
                  </a:solidFill>
                  <a:latin typeface="微软雅黑 Light" panose="020B0502040204020203" charset="-122"/>
                  <a:ea typeface="宋体" panose="02010600030101010101" pitchFamily="2" charset="-122"/>
                  <a:cs typeface="微软雅黑 Light" panose="020B0502040204020203" charset="-122"/>
                  <a:sym typeface="+mn-ea"/>
                </a:rPr>
                <a:t>2</a:t>
              </a:r>
              <a:r>
                <a:rPr lang="en-US" altLang="zh-CN" sz="1000" b="0" spc="-50" dirty="0">
                  <a:solidFill>
                    <a:schemeClr val="bg1"/>
                  </a:solidFill>
                  <a:latin typeface="微软雅黑 Light" panose="020B0502040204020203" charset="-122"/>
                  <a:ea typeface="宋体" panose="02010600030101010101" pitchFamily="2" charset="-122"/>
                  <a:cs typeface="微软雅黑 Light" panose="020B0502040204020203" charset="-122"/>
                  <a:sym typeface="+mn-ea"/>
                </a:rPr>
                <a:t>  </a:t>
              </a:r>
              <a:r>
                <a:rPr lang="zh-CN" altLang="en-US" sz="1000" b="0" spc="-50" dirty="0">
                  <a:solidFill>
                    <a:schemeClr val="bg1"/>
                  </a:solidFill>
                  <a:latin typeface="微软雅黑 Light" panose="020B0502040204020203" charset="-122"/>
                  <a:ea typeface="宋体" panose="02010600030101010101" pitchFamily="2" charset="-122"/>
                  <a:cs typeface="微软雅黑 Light" panose="020B0502040204020203" charset="-122"/>
                  <a:sym typeface="+mn-ea"/>
                </a:rPr>
                <a:t>端托技能</a:t>
              </a:r>
              <a:endPara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94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498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1" dur="498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5" dur="498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9" name="TextBox 53"/>
          <p:cNvSpPr txBox="1"/>
          <p:nvPr/>
        </p:nvSpPr>
        <p:spPr>
          <a:xfrm>
            <a:off x="1562444" y="4895297"/>
            <a:ext cx="138430" cy="64770"/>
          </a:xfrm>
          <a:prstGeom prst="rect">
            <a:avLst/>
          </a:prstGeom>
          <a:noFill/>
        </p:spPr>
        <p:txBody>
          <a:bodyPr wrap="none" lIns="50289" tIns="25145" rIns="50289" bIns="25145" rtlCol="0">
            <a:spAutoFit/>
          </a:bodyPr>
          <a:p>
            <a:r>
              <a:rPr lang="zh-CN" altLang="en-US" sz="100" dirty="0" smtClean="0"/>
              <a:t>延迟符</a:t>
            </a:r>
            <a:endParaRPr lang="zh-CN" altLang="en-US" sz="100" dirty="0"/>
          </a:p>
        </p:txBody>
      </p:sp>
      <p:grpSp>
        <p:nvGrpSpPr>
          <p:cNvPr id="2" name="组合 1"/>
          <p:cNvGrpSpPr/>
          <p:nvPr/>
        </p:nvGrpSpPr>
        <p:grpSpPr>
          <a:xfrm>
            <a:off x="425450" y="298450"/>
            <a:ext cx="3510280" cy="474345"/>
            <a:chOff x="670" y="470"/>
            <a:chExt cx="5528" cy="747"/>
          </a:xfrm>
        </p:grpSpPr>
        <p:sp>
          <p:nvSpPr>
            <p:cNvPr id="4" name="object 2"/>
            <p:cNvSpPr txBox="1"/>
            <p:nvPr/>
          </p:nvSpPr>
          <p:spPr>
            <a:xfrm>
              <a:off x="670" y="470"/>
              <a:ext cx="5528" cy="623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p>
              <a:pPr marL="12700">
                <a:lnSpc>
                  <a:spcPct val="100000"/>
                </a:lnSpc>
                <a:spcBef>
                  <a:spcPts val="105"/>
                </a:spcBef>
                <a:tabLst>
                  <a:tab pos="904875" algn="l"/>
                </a:tabLst>
              </a:pPr>
              <a:r>
                <a:rPr lang="zh-CN" altLang="en-US" sz="1200" b="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 Light" panose="020B0502040204020203" charset="-122"/>
                  <a:ea typeface="宋体" panose="02010600030101010101" pitchFamily="2" charset="-122"/>
                  <a:cs typeface="微软雅黑 Light" panose="020B0502040204020203" charset="-122"/>
                </a:rPr>
                <a:t>主题一</a:t>
              </a:r>
              <a:r>
                <a:rPr lang="en-US" altLang="zh-CN" sz="1200" b="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 Light" panose="020B0502040204020203" charset="-122"/>
                  <a:ea typeface="宋体" panose="02010600030101010101" pitchFamily="2" charset="-122"/>
                  <a:cs typeface="微软雅黑 Light" panose="020B0502040204020203" charset="-122"/>
                </a:rPr>
                <a:t>  </a:t>
              </a:r>
              <a:r>
                <a:rPr lang="zh-CN" altLang="en-US" sz="1200" b="0" spc="-5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 Light" panose="020B0502040204020203" charset="-122"/>
                  <a:ea typeface="宋体" panose="02010600030101010101" pitchFamily="2" charset="-122"/>
                  <a:cs typeface="微软雅黑 Light" panose="020B0502040204020203" charset="-122"/>
                </a:rPr>
                <a:t>餐饮服务基础知识与技能</a:t>
              </a:r>
              <a:endPara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endParaRPr>
            </a:p>
            <a:p>
              <a:pPr marL="12700">
                <a:lnSpc>
                  <a:spcPct val="100000"/>
                </a:lnSpc>
                <a:spcBef>
                  <a:spcPts val="105"/>
                </a:spcBef>
                <a:tabLst>
                  <a:tab pos="904875" algn="l"/>
                </a:tabLst>
              </a:pPr>
              <a:r>
                <a:rPr lang="en-US" altLang="zh-CN" sz="1200" b="0" spc="-50" dirty="0">
                  <a:solidFill>
                    <a:srgbClr val="3E3E3E"/>
                  </a:solidFill>
                  <a:latin typeface="微软雅黑 Light" panose="020B0502040204020203" charset="-122"/>
                  <a:ea typeface="宋体" panose="02010600030101010101" pitchFamily="2" charset="-122"/>
                  <a:cs typeface="微软雅黑 Light" panose="020B0502040204020203" charset="-122"/>
                </a:rPr>
                <a:t>       </a:t>
              </a:r>
              <a:endPara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endParaRP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997" y="811"/>
              <a:ext cx="2483" cy="406"/>
            </a:xfrm>
            <a:prstGeom prst="rect">
              <a:avLst/>
            </a:prstGeom>
            <a:gradFill>
              <a:gsLst>
                <a:gs pos="56000">
                  <a:srgbClr val="B5865E"/>
                </a:gs>
                <a:gs pos="0">
                  <a:schemeClr val="accent6">
                    <a:lumMod val="25000"/>
                    <a:lumOff val="75000"/>
                  </a:schemeClr>
                </a:gs>
                <a:gs pos="100000">
                  <a:schemeClr val="accent6">
                    <a:lumMod val="85000"/>
                  </a:schemeClr>
                </a:gs>
              </a:gsLst>
              <a:lin ang="5400000" scaled="1"/>
            </a:gradFill>
          </p:spPr>
          <p:txBody>
            <a:bodyPr wrap="square" rtlCol="0">
              <a:noAutofit/>
            </a:bodyPr>
            <a:p>
              <a:r>
                <a:rPr lang="en-US" altLang="zh-CN" sz="1200" b="0" spc="-50" dirty="0">
                  <a:solidFill>
                    <a:srgbClr val="3E3E3E"/>
                  </a:solidFill>
                  <a:latin typeface="微软雅黑 Light" panose="020B0502040204020203" charset="-122"/>
                  <a:ea typeface="宋体" panose="02010600030101010101" pitchFamily="2" charset="-122"/>
                  <a:cs typeface="微软雅黑 Light" panose="020B0502040204020203" charset="-122"/>
                  <a:sym typeface="+mn-ea"/>
                </a:rPr>
                <a:t> </a:t>
              </a:r>
              <a:r>
                <a:rPr lang="zh-CN" altLang="en-US" sz="1000" b="0" spc="-50" dirty="0">
                  <a:solidFill>
                    <a:schemeClr val="bg1"/>
                  </a:solidFill>
                  <a:latin typeface="微软雅黑 Light" panose="020B0502040204020203" charset="-122"/>
                  <a:ea typeface="宋体" panose="02010600030101010101" pitchFamily="2" charset="-122"/>
                  <a:cs typeface="微软雅黑 Light" panose="020B0502040204020203" charset="-122"/>
                  <a:sym typeface="+mn-ea"/>
                </a:rPr>
                <a:t>任务</a:t>
              </a:r>
              <a:r>
                <a:rPr lang="en-US" altLang="zh-CN" sz="1000" b="0" spc="-50" dirty="0">
                  <a:solidFill>
                    <a:schemeClr val="bg1"/>
                  </a:solidFill>
                  <a:latin typeface="微软雅黑 Light" panose="020B0502040204020203" charset="-122"/>
                  <a:ea typeface="宋体" panose="02010600030101010101" pitchFamily="2" charset="-122"/>
                  <a:cs typeface="微软雅黑 Light" panose="020B0502040204020203" charset="-122"/>
                  <a:sym typeface="+mn-ea"/>
                </a:rPr>
                <a:t>2</a:t>
              </a:r>
              <a:r>
                <a:rPr lang="en-US" altLang="zh-CN" sz="1000" b="0" spc="-50" dirty="0">
                  <a:solidFill>
                    <a:schemeClr val="bg1"/>
                  </a:solidFill>
                  <a:latin typeface="微软雅黑 Light" panose="020B0502040204020203" charset="-122"/>
                  <a:ea typeface="宋体" panose="02010600030101010101" pitchFamily="2" charset="-122"/>
                  <a:cs typeface="微软雅黑 Light" panose="020B0502040204020203" charset="-122"/>
                  <a:sym typeface="+mn-ea"/>
                </a:rPr>
                <a:t>  </a:t>
              </a:r>
              <a:r>
                <a:rPr lang="zh-CN" altLang="en-US" sz="1000" b="0" spc="-50" dirty="0">
                  <a:solidFill>
                    <a:schemeClr val="bg1"/>
                  </a:solidFill>
                  <a:latin typeface="微软雅黑 Light" panose="020B0502040204020203" charset="-122"/>
                  <a:ea typeface="宋体" panose="02010600030101010101" pitchFamily="2" charset="-122"/>
                  <a:cs typeface="微软雅黑 Light" panose="020B0502040204020203" charset="-122"/>
                  <a:sym typeface="+mn-ea"/>
                </a:rPr>
                <a:t>端托技能</a:t>
              </a:r>
              <a:endPara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endParaRPr>
            </a:p>
          </p:txBody>
        </p:sp>
      </p:grpSp>
      <p:sp>
        <p:nvSpPr>
          <p:cNvPr id="12" name="椭圆 11"/>
          <p:cNvSpPr/>
          <p:nvPr>
            <p:custDataLst>
              <p:tags r:id="rId1"/>
            </p:custDataLst>
          </p:nvPr>
        </p:nvSpPr>
        <p:spPr>
          <a:xfrm>
            <a:off x="3092374" y="1289231"/>
            <a:ext cx="1589935" cy="1589935"/>
          </a:xfrm>
          <a:prstGeom prst="ellipse">
            <a:avLst/>
          </a:prstGeom>
          <a:gradFill>
            <a:gsLst>
              <a:gs pos="0">
                <a:schemeClr val="accent1">
                  <a:alpha val="100000"/>
                </a:schemeClr>
              </a:gs>
              <a:gs pos="100000">
                <a:schemeClr val="accent1">
                  <a:lumMod val="80000"/>
                  <a:lumOff val="20000"/>
                </a:schemeClr>
              </a:gs>
            </a:gsLst>
            <a:lin ang="13500000"/>
          </a:gradFill>
          <a:ln w="19050">
            <a:gradFill>
              <a:gsLst>
                <a:gs pos="100000">
                  <a:srgbClr val="FFFFFF">
                    <a:alpha val="0"/>
                  </a:srgbClr>
                </a:gs>
                <a:gs pos="0">
                  <a:srgbClr val="FFFFFF"/>
                </a:gs>
              </a:gsLst>
              <a:lin ang="16200000" scaled="1"/>
            </a:gradFill>
          </a:ln>
          <a:effectLst>
            <a:outerShdw blurRad="215900" dist="114300" dir="5400000" algn="t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>
                <a:solidFill>
                  <a:schemeClr val="lt1">
                    <a:lumMod val="100000"/>
                  </a:schemeClr>
                </a:solidFill>
                <a:latin typeface="+mn-ea"/>
                <a:cs typeface="+mn-ea"/>
                <a:sym typeface="+mn-ea"/>
              </a:rPr>
              <a:t>轻托</a:t>
            </a:r>
            <a:endParaRPr lang="zh-CN" altLang="en-US" sz="2400" b="1" dirty="0">
              <a:solidFill>
                <a:schemeClr val="lt1">
                  <a:lumMod val="100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31" name="弧形 30"/>
          <p:cNvSpPr/>
          <p:nvPr>
            <p:custDataLst>
              <p:tags r:id="rId2"/>
            </p:custDataLst>
          </p:nvPr>
        </p:nvSpPr>
        <p:spPr>
          <a:xfrm rot="20460000">
            <a:off x="2960626" y="1234386"/>
            <a:ext cx="1844285" cy="1844285"/>
          </a:xfrm>
          <a:prstGeom prst="arc">
            <a:avLst>
              <a:gd name="adj1" fmla="val 13075779"/>
              <a:gd name="adj2" fmla="val 0"/>
            </a:avLst>
          </a:prstGeom>
          <a:ln>
            <a:gradFill>
              <a:gsLst>
                <a:gs pos="100000">
                  <a:schemeClr val="accent1">
                    <a:alpha val="5000"/>
                  </a:schemeClr>
                </a:gs>
                <a:gs pos="0">
                  <a:schemeClr val="accent1"/>
                </a:gs>
              </a:gsLst>
              <a:lin ang="0" scaled="1"/>
            </a:gradFill>
            <a:headEnd type="oval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435"/>
          </a:p>
        </p:txBody>
      </p:sp>
      <p:sp>
        <p:nvSpPr>
          <p:cNvPr id="37" name="弧形 36"/>
          <p:cNvSpPr/>
          <p:nvPr>
            <p:custDataLst>
              <p:tags r:id="rId3"/>
            </p:custDataLst>
          </p:nvPr>
        </p:nvSpPr>
        <p:spPr>
          <a:xfrm rot="9660000">
            <a:off x="2961261" y="1158246"/>
            <a:ext cx="1844285" cy="1844285"/>
          </a:xfrm>
          <a:prstGeom prst="arc">
            <a:avLst>
              <a:gd name="adj1" fmla="val 13075779"/>
              <a:gd name="adj2" fmla="val 0"/>
            </a:avLst>
          </a:prstGeom>
          <a:ln>
            <a:gradFill>
              <a:gsLst>
                <a:gs pos="100000">
                  <a:schemeClr val="accent1">
                    <a:alpha val="5000"/>
                  </a:schemeClr>
                </a:gs>
                <a:gs pos="0">
                  <a:schemeClr val="accent1"/>
                </a:gs>
              </a:gsLst>
              <a:lin ang="0" scaled="1"/>
            </a:gradFill>
            <a:headEnd type="oval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Overflow="overflow" horzOverflow="overflow" vert="horz" wrap="square" tIns="0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435"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0" advTm="0"/>
    </mc:Choice>
    <mc:Fallback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任意多边形 1"/>
          <p:cNvSpPr/>
          <p:nvPr/>
        </p:nvSpPr>
        <p:spPr>
          <a:xfrm>
            <a:off x="4145915" y="1407160"/>
            <a:ext cx="2745740" cy="2292985"/>
          </a:xfrm>
          <a:custGeom>
            <a:avLst/>
            <a:gdLst>
              <a:gd name="connsiteX0" fmla="*/ 0 w 5105817"/>
              <a:gd name="connsiteY0" fmla="*/ 0 h 5053263"/>
              <a:gd name="connsiteX1" fmla="*/ 5105817 w 5105817"/>
              <a:gd name="connsiteY1" fmla="*/ 0 h 5053263"/>
              <a:gd name="connsiteX2" fmla="*/ 5105817 w 5105817"/>
              <a:gd name="connsiteY2" fmla="*/ 5053263 h 5053263"/>
              <a:gd name="connsiteX3" fmla="*/ 0 w 5105817"/>
              <a:gd name="connsiteY3" fmla="*/ 5053263 h 5053263"/>
              <a:gd name="connsiteX4" fmla="*/ 0 w 5105817"/>
              <a:gd name="connsiteY4" fmla="*/ 844842 h 5053263"/>
              <a:gd name="connsiteX5" fmla="*/ 188912 w 5105817"/>
              <a:gd name="connsiteY5" fmla="*/ 675978 h 5053263"/>
              <a:gd name="connsiteX6" fmla="*/ 0 w 5105817"/>
              <a:gd name="connsiteY6" fmla="*/ 507114 h 5053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05817" h="5053263">
                <a:moveTo>
                  <a:pt x="0" y="0"/>
                </a:moveTo>
                <a:lnTo>
                  <a:pt x="5105817" y="0"/>
                </a:lnTo>
                <a:lnTo>
                  <a:pt x="5105817" y="5053263"/>
                </a:lnTo>
                <a:lnTo>
                  <a:pt x="0" y="5053263"/>
                </a:lnTo>
                <a:lnTo>
                  <a:pt x="0" y="844842"/>
                </a:lnTo>
                <a:lnTo>
                  <a:pt x="188912" y="675978"/>
                </a:lnTo>
                <a:lnTo>
                  <a:pt x="0" y="507114"/>
                </a:ln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50800" dist="127000" dir="8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000">
              <a:latin typeface="+mn-ea"/>
            </a:endParaRPr>
          </a:p>
        </p:txBody>
      </p:sp>
      <p:sp>
        <p:nvSpPr>
          <p:cNvPr id="8" name="文本框 14"/>
          <p:cNvSpPr txBox="1"/>
          <p:nvPr/>
        </p:nvSpPr>
        <p:spPr>
          <a:xfrm>
            <a:off x="5226076" y="1526269"/>
            <a:ext cx="2855642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000" b="1" dirty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轻托</a:t>
            </a:r>
            <a:endParaRPr lang="zh-CN" altLang="en-US" sz="1000" b="1" dirty="0">
              <a:solidFill>
                <a:srgbClr val="0070C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4388022" y="1844616"/>
            <a:ext cx="2427659" cy="2581374"/>
            <a:chOff x="6977363" y="3663166"/>
            <a:chExt cx="3913727" cy="1451532"/>
          </a:xfrm>
        </p:grpSpPr>
        <p:sp>
          <p:nvSpPr>
            <p:cNvPr id="11" name="Rectangle 5"/>
            <p:cNvSpPr/>
            <p:nvPr/>
          </p:nvSpPr>
          <p:spPr bwMode="auto">
            <a:xfrm>
              <a:off x="7003857" y="3756567"/>
              <a:ext cx="3887233" cy="13581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t"/>
            <a:lstStyle/>
            <a:p>
              <a:pPr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000" dirty="0" smtClean="0">
                  <a:solidFill>
                    <a:schemeClr val="bg1">
                      <a:lumMod val="65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Gill Sans" charset="0"/>
                </a:rPr>
                <a:t>   </a:t>
              </a:r>
              <a:r>
                <a:rPr lang="en-US" altLang="zh-CN" sz="1000" dirty="0" smtClean="0">
                  <a:solidFill>
                    <a:schemeClr val="bg1">
                      <a:lumMod val="65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Gill Sans" charset="0"/>
                </a:rPr>
                <a:t> </a:t>
              </a:r>
              <a:r>
                <a:rPr lang="zh-CN" altLang="en-US" sz="1000" b="1" dirty="0" smtClean="0">
                  <a:solidFill>
                    <a:srgbClr val="5F5E5C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Gill Sans" charset="0"/>
                </a:rPr>
                <a:t>轻托一般在客人面前操作，主要用于托送较轻的物品和面客服务时，所托质量一般为</a:t>
              </a:r>
              <a:r>
                <a:rPr lang="en-US" altLang="zh-CN" sz="1000" b="1" dirty="0" smtClean="0">
                  <a:solidFill>
                    <a:srgbClr val="5F5E5C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Gill Sans" charset="0"/>
                </a:rPr>
                <a:t> </a:t>
              </a:r>
              <a:r>
                <a:rPr lang="zh-CN" altLang="en-US" sz="1000" b="1" dirty="0" smtClean="0">
                  <a:solidFill>
                    <a:srgbClr val="5F5E5C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Gill Sans" charset="0"/>
                </a:rPr>
                <a:t>5</a:t>
              </a:r>
              <a:r>
                <a:rPr lang="en-US" altLang="zh-CN" sz="1000" b="1" dirty="0" smtClean="0">
                  <a:solidFill>
                    <a:srgbClr val="5F5E5C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Gill Sans" charset="0"/>
                </a:rPr>
                <a:t> </a:t>
              </a:r>
              <a:r>
                <a:rPr lang="zh-CN" altLang="en-US" sz="1000" b="1" dirty="0" smtClean="0">
                  <a:solidFill>
                    <a:srgbClr val="5F5E5C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Gill Sans" charset="0"/>
                </a:rPr>
                <a:t>kg</a:t>
              </a:r>
              <a:r>
                <a:rPr lang="en-US" altLang="zh-CN" sz="1000" b="1" dirty="0" smtClean="0">
                  <a:solidFill>
                    <a:srgbClr val="5F5E5C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Gill Sans" charset="0"/>
                </a:rPr>
                <a:t> </a:t>
              </a:r>
              <a:r>
                <a:rPr lang="zh-CN" altLang="en-US" sz="1000" b="1" dirty="0" smtClean="0">
                  <a:solidFill>
                    <a:srgbClr val="5F5E5C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Gill Sans" charset="0"/>
                </a:rPr>
                <a:t>左右。</a:t>
              </a:r>
              <a:endParaRPr lang="zh-CN" altLang="en-US" sz="1000" b="1" dirty="0" smtClean="0">
                <a:solidFill>
                  <a:srgbClr val="5F5E5C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Gill Sans" charset="0"/>
              </a:endParaRPr>
            </a:p>
            <a:p>
              <a:pPr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000" b="1" dirty="0" smtClean="0">
                  <a:solidFill>
                    <a:srgbClr val="5F5E5C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Gill Sans" charset="0"/>
                </a:rPr>
                <a:t>    </a:t>
              </a:r>
              <a:r>
                <a:rPr lang="zh-CN" altLang="en-US" sz="1000" b="1" dirty="0" smtClean="0">
                  <a:solidFill>
                    <a:srgbClr val="5F5E5C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Gill Sans" charset="0"/>
                </a:rPr>
                <a:t>餐饮服务人员的轻托动作要求熟练、优雅和准确。</a:t>
              </a:r>
              <a:endParaRPr lang="zh-CN" altLang="en-US" sz="1000" b="1" dirty="0" smtClean="0">
                <a:solidFill>
                  <a:srgbClr val="5F5E5C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Gill Sans" charset="0"/>
              </a:endParaRPr>
            </a:p>
          </p:txBody>
        </p:sp>
        <p:grpSp>
          <p:nvGrpSpPr>
            <p:cNvPr id="16" name="组合 15"/>
            <p:cNvGrpSpPr/>
            <p:nvPr/>
          </p:nvGrpSpPr>
          <p:grpSpPr>
            <a:xfrm>
              <a:off x="6977363" y="3663166"/>
              <a:ext cx="3841976" cy="23963"/>
              <a:chOff x="3060700" y="4724400"/>
              <a:chExt cx="5955507" cy="4570"/>
            </a:xfrm>
          </p:grpSpPr>
          <p:cxnSp>
            <p:nvCxnSpPr>
              <p:cNvPr id="17" name="直接连接符 16"/>
              <p:cNvCxnSpPr/>
              <p:nvPr/>
            </p:nvCxnSpPr>
            <p:spPr>
              <a:xfrm>
                <a:off x="3060700" y="4724400"/>
                <a:ext cx="5955507" cy="0"/>
              </a:xfrm>
              <a:prstGeom prst="line">
                <a:avLst/>
              </a:prstGeom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接连接符 17"/>
              <p:cNvCxnSpPr/>
              <p:nvPr/>
            </p:nvCxnSpPr>
            <p:spPr>
              <a:xfrm>
                <a:off x="3060700" y="4728970"/>
                <a:ext cx="5955507" cy="0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" name="组合 2"/>
          <p:cNvGrpSpPr/>
          <p:nvPr/>
        </p:nvGrpSpPr>
        <p:grpSpPr>
          <a:xfrm>
            <a:off x="425450" y="298450"/>
            <a:ext cx="3510280" cy="474345"/>
            <a:chOff x="670" y="470"/>
            <a:chExt cx="5528" cy="747"/>
          </a:xfrm>
        </p:grpSpPr>
        <p:sp>
          <p:nvSpPr>
            <p:cNvPr id="4" name="object 2"/>
            <p:cNvSpPr txBox="1"/>
            <p:nvPr/>
          </p:nvSpPr>
          <p:spPr>
            <a:xfrm>
              <a:off x="670" y="470"/>
              <a:ext cx="5528" cy="623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p>
              <a:pPr marL="12700">
                <a:lnSpc>
                  <a:spcPct val="100000"/>
                </a:lnSpc>
                <a:spcBef>
                  <a:spcPts val="105"/>
                </a:spcBef>
                <a:tabLst>
                  <a:tab pos="904875" algn="l"/>
                </a:tabLst>
              </a:pPr>
              <a:r>
                <a:rPr lang="zh-CN" altLang="en-US" sz="1200" b="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 Light" panose="020B0502040204020203" charset="-122"/>
                  <a:ea typeface="宋体" panose="02010600030101010101" pitchFamily="2" charset="-122"/>
                  <a:cs typeface="微软雅黑 Light" panose="020B0502040204020203" charset="-122"/>
                </a:rPr>
                <a:t>主题一</a:t>
              </a:r>
              <a:r>
                <a:rPr lang="en-US" altLang="zh-CN" sz="1200" b="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 Light" panose="020B0502040204020203" charset="-122"/>
                  <a:ea typeface="宋体" panose="02010600030101010101" pitchFamily="2" charset="-122"/>
                  <a:cs typeface="微软雅黑 Light" panose="020B0502040204020203" charset="-122"/>
                </a:rPr>
                <a:t>  </a:t>
              </a:r>
              <a:r>
                <a:rPr lang="zh-CN" altLang="en-US" sz="1200" b="0" spc="-5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 Light" panose="020B0502040204020203" charset="-122"/>
                  <a:ea typeface="宋体" panose="02010600030101010101" pitchFamily="2" charset="-122"/>
                  <a:cs typeface="微软雅黑 Light" panose="020B0502040204020203" charset="-122"/>
                </a:rPr>
                <a:t>餐饮服务基础知识与技能</a:t>
              </a:r>
              <a:endPara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endParaRPr>
            </a:p>
            <a:p>
              <a:pPr marL="12700">
                <a:lnSpc>
                  <a:spcPct val="100000"/>
                </a:lnSpc>
                <a:spcBef>
                  <a:spcPts val="105"/>
                </a:spcBef>
                <a:tabLst>
                  <a:tab pos="904875" algn="l"/>
                </a:tabLst>
              </a:pPr>
              <a:r>
                <a:rPr lang="en-US" altLang="zh-CN" sz="1200" b="0" spc="-50" dirty="0">
                  <a:solidFill>
                    <a:srgbClr val="3E3E3E"/>
                  </a:solidFill>
                  <a:latin typeface="微软雅黑 Light" panose="020B0502040204020203" charset="-122"/>
                  <a:ea typeface="宋体" panose="02010600030101010101" pitchFamily="2" charset="-122"/>
                  <a:cs typeface="微软雅黑 Light" panose="020B0502040204020203" charset="-122"/>
                </a:rPr>
                <a:t>       </a:t>
              </a:r>
              <a:endPara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997" y="811"/>
              <a:ext cx="2483" cy="406"/>
            </a:xfrm>
            <a:prstGeom prst="rect">
              <a:avLst/>
            </a:prstGeom>
            <a:gradFill>
              <a:gsLst>
                <a:gs pos="56000">
                  <a:srgbClr val="B5865E"/>
                </a:gs>
                <a:gs pos="0">
                  <a:schemeClr val="accent6">
                    <a:lumMod val="25000"/>
                    <a:lumOff val="75000"/>
                  </a:schemeClr>
                </a:gs>
                <a:gs pos="100000">
                  <a:schemeClr val="accent6">
                    <a:lumMod val="85000"/>
                  </a:schemeClr>
                </a:gs>
              </a:gsLst>
              <a:lin ang="5400000" scaled="1"/>
            </a:gradFill>
          </p:spPr>
          <p:txBody>
            <a:bodyPr wrap="square" rtlCol="0">
              <a:noAutofit/>
            </a:bodyPr>
            <a:p>
              <a:r>
                <a:rPr lang="en-US" altLang="zh-CN" sz="1200" b="0" spc="-50" dirty="0">
                  <a:solidFill>
                    <a:srgbClr val="3E3E3E"/>
                  </a:solidFill>
                  <a:latin typeface="微软雅黑 Light" panose="020B0502040204020203" charset="-122"/>
                  <a:ea typeface="宋体" panose="02010600030101010101" pitchFamily="2" charset="-122"/>
                  <a:cs typeface="微软雅黑 Light" panose="020B0502040204020203" charset="-122"/>
                  <a:sym typeface="+mn-ea"/>
                </a:rPr>
                <a:t> </a:t>
              </a:r>
              <a:r>
                <a:rPr lang="zh-CN" altLang="en-US" sz="1000" b="0" spc="-50" dirty="0">
                  <a:solidFill>
                    <a:schemeClr val="bg1"/>
                  </a:solidFill>
                  <a:latin typeface="微软雅黑 Light" panose="020B0502040204020203" charset="-122"/>
                  <a:ea typeface="宋体" panose="02010600030101010101" pitchFamily="2" charset="-122"/>
                  <a:cs typeface="微软雅黑 Light" panose="020B0502040204020203" charset="-122"/>
                  <a:sym typeface="+mn-ea"/>
                </a:rPr>
                <a:t>任务</a:t>
              </a:r>
              <a:r>
                <a:rPr lang="en-US" altLang="zh-CN" sz="1000" b="0" spc="-50" dirty="0">
                  <a:solidFill>
                    <a:schemeClr val="bg1"/>
                  </a:solidFill>
                  <a:latin typeface="微软雅黑 Light" panose="020B0502040204020203" charset="-122"/>
                  <a:ea typeface="宋体" panose="02010600030101010101" pitchFamily="2" charset="-122"/>
                  <a:cs typeface="微软雅黑 Light" panose="020B0502040204020203" charset="-122"/>
                  <a:sym typeface="+mn-ea"/>
                </a:rPr>
                <a:t>2</a:t>
              </a:r>
              <a:r>
                <a:rPr lang="en-US" altLang="zh-CN" sz="1000" b="0" spc="-50" dirty="0">
                  <a:solidFill>
                    <a:schemeClr val="bg1"/>
                  </a:solidFill>
                  <a:latin typeface="微软雅黑 Light" panose="020B0502040204020203" charset="-122"/>
                  <a:ea typeface="宋体" panose="02010600030101010101" pitchFamily="2" charset="-122"/>
                  <a:cs typeface="微软雅黑 Light" panose="020B0502040204020203" charset="-122"/>
                  <a:sym typeface="+mn-ea"/>
                </a:rPr>
                <a:t>  </a:t>
              </a:r>
              <a:r>
                <a:rPr lang="zh-CN" altLang="en-US" sz="1000" b="0" spc="-50" dirty="0">
                  <a:solidFill>
                    <a:schemeClr val="bg1"/>
                  </a:solidFill>
                  <a:latin typeface="微软雅黑 Light" panose="020B0502040204020203" charset="-122"/>
                  <a:ea typeface="宋体" panose="02010600030101010101" pitchFamily="2" charset="-122"/>
                  <a:cs typeface="微软雅黑 Light" panose="020B0502040204020203" charset="-122"/>
                  <a:sym typeface="+mn-ea"/>
                </a:rPr>
                <a:t>端托技能</a:t>
              </a:r>
              <a:endPara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endParaRPr>
            </a:p>
          </p:txBody>
        </p:sp>
      </p:grpSp>
      <p:pic>
        <p:nvPicPr>
          <p:cNvPr id="7" name="图片 6" descr="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6465" y="1670050"/>
            <a:ext cx="2508885" cy="1767840"/>
          </a:xfrm>
          <a:prstGeom prst="round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0" advTm="0"/>
    </mc:Choice>
    <mc:Fallback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TextBox 106"/>
          <p:cNvSpPr txBox="1"/>
          <p:nvPr/>
        </p:nvSpPr>
        <p:spPr>
          <a:xfrm>
            <a:off x="1014017" y="2819152"/>
            <a:ext cx="1044949" cy="24511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kumimoji="0" lang="zh-CN" altLang="en-US" sz="1000" b="1" i="0" u="none" strike="noStrike" kern="0" cap="none" spc="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宋体" panose="02010600030101010101" pitchFamily="2" charset="-122"/>
                <a:cs typeface="+mn-ea"/>
              </a:rPr>
              <a:t>1、理盘</a:t>
            </a:r>
            <a:endParaRPr lang="zh-CN" altLang="en-US" sz="1115" b="1"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2058966" y="2311695"/>
            <a:ext cx="1043937" cy="24511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kumimoji="0" lang="zh-CN" altLang="en-US" sz="1000" b="1" i="0" u="none" strike="noStrike" kern="0" cap="none" spc="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宋体" panose="02010600030101010101" pitchFamily="2" charset="-122"/>
                <a:cs typeface="+mn-ea"/>
              </a:rPr>
              <a:t>2、装盘</a:t>
            </a:r>
            <a:endParaRPr lang="zh-CN" altLang="en-US" sz="1115" b="1"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3318549" y="2207554"/>
            <a:ext cx="975875" cy="24511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kumimoji="0" lang="zh-CN" altLang="en-US" sz="1000" b="1" i="0" u="none" strike="noStrike" kern="0" cap="none" spc="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宋体" panose="02010600030101010101" pitchFamily="2" charset="-122"/>
                <a:cs typeface="+mn-ea"/>
              </a:rPr>
              <a:t>3、起托</a:t>
            </a:r>
            <a:endParaRPr lang="zh-CN" altLang="en-US" sz="1115" b="1"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4453597" y="2277921"/>
            <a:ext cx="1069300" cy="24511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kumimoji="0" lang="zh-CN" altLang="en-US" sz="1000" b="1" i="0" u="none" strike="noStrike" kern="0" cap="none" spc="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宋体" panose="02010600030101010101" pitchFamily="2" charset="-122"/>
                <a:cs typeface="+mn-ea"/>
              </a:rPr>
              <a:t>4、行走</a:t>
            </a:r>
            <a:endParaRPr lang="zh-CN" altLang="en-US" sz="1115" b="1"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5607751" y="2813095"/>
            <a:ext cx="1069300" cy="24511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kumimoji="0" lang="zh-CN" altLang="en-US" sz="1000" b="1" i="0" u="none" strike="noStrike" kern="0" cap="none" spc="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宋体" panose="02010600030101010101" pitchFamily="2" charset="-122"/>
                <a:cs typeface="+mn-ea"/>
              </a:rPr>
              <a:t>5、卸盘</a:t>
            </a:r>
            <a:endParaRPr lang="zh-CN" altLang="en-US" sz="1115" b="1"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12" name="组合 111"/>
          <p:cNvGrpSpPr/>
          <p:nvPr/>
        </p:nvGrpSpPr>
        <p:grpSpPr>
          <a:xfrm>
            <a:off x="993984" y="1659722"/>
            <a:ext cx="1026982" cy="1026982"/>
            <a:chOff x="792868" y="618113"/>
            <a:chExt cx="1314008" cy="1314008"/>
          </a:xfrm>
        </p:grpSpPr>
        <p:grpSp>
          <p:nvGrpSpPr>
            <p:cNvPr id="113" name="组合 112"/>
            <p:cNvGrpSpPr/>
            <p:nvPr/>
          </p:nvGrpSpPr>
          <p:grpSpPr>
            <a:xfrm>
              <a:off x="792868" y="618113"/>
              <a:ext cx="1314008" cy="1314008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15" name="同心圆 114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85">
                  <a:solidFill>
                    <a:prstClr val="black"/>
                  </a:solidFill>
                </a:endParaRPr>
              </a:p>
            </p:txBody>
          </p:sp>
          <p:sp>
            <p:nvSpPr>
              <p:cNvPr id="116" name="椭圆 115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85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14" name="椭圆 113"/>
            <p:cNvSpPr/>
            <p:nvPr/>
          </p:nvSpPr>
          <p:spPr>
            <a:xfrm>
              <a:off x="834304" y="651424"/>
              <a:ext cx="1236584" cy="1238209"/>
            </a:xfrm>
            <a:prstGeom prst="ellipse">
              <a:avLst/>
            </a:prstGeom>
            <a:blipFill rotWithShape="1">
              <a:blip r:embed="rId1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85">
                <a:solidFill>
                  <a:prstClr val="white"/>
                </a:solidFill>
              </a:endParaRPr>
            </a:p>
          </p:txBody>
        </p:sp>
      </p:grpSp>
      <p:grpSp>
        <p:nvGrpSpPr>
          <p:cNvPr id="117" name="组合 116"/>
          <p:cNvGrpSpPr/>
          <p:nvPr/>
        </p:nvGrpSpPr>
        <p:grpSpPr>
          <a:xfrm>
            <a:off x="2075920" y="1100268"/>
            <a:ext cx="1026982" cy="1026982"/>
            <a:chOff x="792868" y="618113"/>
            <a:chExt cx="1314008" cy="1314008"/>
          </a:xfrm>
        </p:grpSpPr>
        <p:grpSp>
          <p:nvGrpSpPr>
            <p:cNvPr id="118" name="组合 117"/>
            <p:cNvGrpSpPr/>
            <p:nvPr/>
          </p:nvGrpSpPr>
          <p:grpSpPr>
            <a:xfrm>
              <a:off x="792868" y="618113"/>
              <a:ext cx="1314008" cy="1314008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20" name="同心圆 119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85">
                  <a:solidFill>
                    <a:prstClr val="black"/>
                  </a:solidFill>
                </a:endParaRPr>
              </a:p>
            </p:txBody>
          </p:sp>
          <p:sp>
            <p:nvSpPr>
              <p:cNvPr id="121" name="椭圆 120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85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19" name="椭圆 118"/>
            <p:cNvSpPr/>
            <p:nvPr/>
          </p:nvSpPr>
          <p:spPr>
            <a:xfrm>
              <a:off x="839991" y="671736"/>
              <a:ext cx="1231709" cy="1195960"/>
            </a:xfrm>
            <a:prstGeom prst="ellipse">
              <a:avLst/>
            </a:prstGeom>
            <a:blipFill rotWithShape="1">
              <a:blip r:embed="rId2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85">
                <a:solidFill>
                  <a:prstClr val="white"/>
                </a:solidFill>
              </a:endParaRPr>
            </a:p>
          </p:txBody>
        </p:sp>
      </p:grpSp>
      <p:grpSp>
        <p:nvGrpSpPr>
          <p:cNvPr id="122" name="组合 121"/>
          <p:cNvGrpSpPr/>
          <p:nvPr/>
        </p:nvGrpSpPr>
        <p:grpSpPr>
          <a:xfrm>
            <a:off x="3314057" y="945392"/>
            <a:ext cx="1026982" cy="1026982"/>
            <a:chOff x="792868" y="618113"/>
            <a:chExt cx="1314008" cy="1314008"/>
          </a:xfrm>
        </p:grpSpPr>
        <p:grpSp>
          <p:nvGrpSpPr>
            <p:cNvPr id="123" name="组合 122"/>
            <p:cNvGrpSpPr/>
            <p:nvPr/>
          </p:nvGrpSpPr>
          <p:grpSpPr>
            <a:xfrm>
              <a:off x="792868" y="618113"/>
              <a:ext cx="1314008" cy="1314008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25" name="同心圆 124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85">
                  <a:solidFill>
                    <a:prstClr val="black"/>
                  </a:solidFill>
                </a:endParaRPr>
              </a:p>
            </p:txBody>
          </p:sp>
          <p:sp>
            <p:nvSpPr>
              <p:cNvPr id="126" name="椭圆 125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85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24" name="椭圆 123"/>
            <p:cNvSpPr/>
            <p:nvPr/>
          </p:nvSpPr>
          <p:spPr>
            <a:xfrm>
              <a:off x="859391" y="680166"/>
              <a:ext cx="1188000" cy="1188000"/>
            </a:xfrm>
            <a:prstGeom prst="ellipse">
              <a:avLst/>
            </a:prstGeom>
            <a:blipFill rotWithShape="1">
              <a:blip r:embed="rId3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85">
                <a:solidFill>
                  <a:prstClr val="white"/>
                </a:solidFill>
              </a:endParaRPr>
            </a:p>
          </p:txBody>
        </p:sp>
      </p:grpSp>
      <p:grpSp>
        <p:nvGrpSpPr>
          <p:cNvPr id="127" name="组合 126"/>
          <p:cNvGrpSpPr/>
          <p:nvPr/>
        </p:nvGrpSpPr>
        <p:grpSpPr>
          <a:xfrm>
            <a:off x="4504192" y="1095188"/>
            <a:ext cx="1026982" cy="1026982"/>
            <a:chOff x="792868" y="618113"/>
            <a:chExt cx="1314008" cy="1314008"/>
          </a:xfrm>
        </p:grpSpPr>
        <p:grpSp>
          <p:nvGrpSpPr>
            <p:cNvPr id="128" name="组合 127"/>
            <p:cNvGrpSpPr/>
            <p:nvPr/>
          </p:nvGrpSpPr>
          <p:grpSpPr>
            <a:xfrm>
              <a:off x="792868" y="618113"/>
              <a:ext cx="1314008" cy="1314008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30" name="同心圆 129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85">
                  <a:solidFill>
                    <a:prstClr val="black"/>
                  </a:solidFill>
                </a:endParaRPr>
              </a:p>
            </p:txBody>
          </p:sp>
          <p:sp>
            <p:nvSpPr>
              <p:cNvPr id="131" name="椭圆 130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85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29" name="椭圆 128"/>
            <p:cNvSpPr/>
            <p:nvPr/>
          </p:nvSpPr>
          <p:spPr>
            <a:xfrm>
              <a:off x="839179" y="670924"/>
              <a:ext cx="1233334" cy="1233334"/>
            </a:xfrm>
            <a:prstGeom prst="ellipse">
              <a:avLst/>
            </a:prstGeom>
            <a:blipFill dpi="0" rotWithShape="1">
              <a:blip r:embed="rId4"/>
              <a:srcRect/>
              <a:stretch>
                <a:fillRect l="-8000" t="-5000" r="-5000" b="-5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85">
                <a:solidFill>
                  <a:prstClr val="white"/>
                </a:solidFill>
              </a:endParaRPr>
            </a:p>
          </p:txBody>
        </p:sp>
      </p:grpSp>
      <p:grpSp>
        <p:nvGrpSpPr>
          <p:cNvPr id="132" name="组合 131"/>
          <p:cNvGrpSpPr/>
          <p:nvPr/>
        </p:nvGrpSpPr>
        <p:grpSpPr>
          <a:xfrm>
            <a:off x="5607476" y="1663056"/>
            <a:ext cx="1026982" cy="1026982"/>
            <a:chOff x="792868" y="618113"/>
            <a:chExt cx="1314008" cy="1314008"/>
          </a:xfrm>
        </p:grpSpPr>
        <p:grpSp>
          <p:nvGrpSpPr>
            <p:cNvPr id="133" name="组合 132"/>
            <p:cNvGrpSpPr/>
            <p:nvPr/>
          </p:nvGrpSpPr>
          <p:grpSpPr>
            <a:xfrm>
              <a:off x="792868" y="618113"/>
              <a:ext cx="1314008" cy="1314008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35" name="同心圆 134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85">
                  <a:solidFill>
                    <a:prstClr val="black"/>
                  </a:solidFill>
                </a:endParaRPr>
              </a:p>
            </p:txBody>
          </p:sp>
          <p:sp>
            <p:nvSpPr>
              <p:cNvPr id="136" name="椭圆 135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85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34" name="椭圆 133"/>
            <p:cNvSpPr/>
            <p:nvPr/>
          </p:nvSpPr>
          <p:spPr>
            <a:xfrm>
              <a:off x="862741" y="675799"/>
              <a:ext cx="1192710" cy="1208960"/>
            </a:xfrm>
            <a:prstGeom prst="ellipse">
              <a:avLst/>
            </a:prstGeom>
            <a:blipFill dpi="0" rotWithShape="1">
              <a:blip r:embed="rId5"/>
              <a:srcRect/>
              <a:stretch>
                <a:fillRect l="-5000" t="-5000" r="-5000" b="-5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85">
                <a:solidFill>
                  <a:prstClr val="white"/>
                </a:solidFill>
              </a:endParaRPr>
            </a:p>
          </p:txBody>
        </p:sp>
      </p:grpSp>
      <p:sp>
        <p:nvSpPr>
          <p:cNvPr id="4" name="object 2"/>
          <p:cNvSpPr txBox="1"/>
          <p:nvPr/>
        </p:nvSpPr>
        <p:spPr>
          <a:xfrm>
            <a:off x="425450" y="298450"/>
            <a:ext cx="3510280" cy="3956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主题一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</a:t>
            </a:r>
            <a:r>
              <a: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餐饮服务基础知识与技能</a:t>
            </a:r>
            <a:endParaRPr lang="zh-CN" altLang="en-US" sz="1200" b="0" spc="-50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33095" y="514985"/>
            <a:ext cx="1576705" cy="257810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任务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2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端托技能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19" name="圆角矩形 18"/>
          <p:cNvSpPr/>
          <p:nvPr>
            <p:custDataLst>
              <p:tags r:id="rId6"/>
            </p:custDataLst>
          </p:nvPr>
        </p:nvSpPr>
        <p:spPr>
          <a:xfrm>
            <a:off x="3244533" y="2819400"/>
            <a:ext cx="1049655" cy="361315"/>
          </a:xfrm>
          <a:prstGeom prst="roundRect">
            <a:avLst/>
          </a:prstGeom>
          <a:solidFill>
            <a:srgbClr val="EDCCB1"/>
          </a:solidFill>
        </p:spPr>
        <p:txBody>
          <a:bodyPr wrap="square" lIns="0" tIns="0" rIns="0" bIns="0" rtlCol="0" anchor="ctr" anchorCtr="0">
            <a:noAutofit/>
          </a:bodyPr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000" b="1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  </a:t>
            </a:r>
            <a:r>
              <a:rPr lang="zh-CN" altLang="en-US" sz="1000" b="1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宋体" panose="02010600030101010101" pitchFamily="2" charset="-122"/>
                <a:cs typeface="+mn-ea"/>
                <a:sym typeface="+mn-ea"/>
              </a:rPr>
              <a:t>轻托操作流程</a:t>
            </a:r>
            <a:endParaRPr lang="zh-CN" altLang="en-US" sz="1000" b="1">
              <a:solidFill>
                <a:schemeClr val="tx1">
                  <a:lumMod val="85000"/>
                  <a:lumOff val="15000"/>
                </a:schemeClr>
              </a:solidFill>
              <a:latin typeface="+mn-ea"/>
              <a:ea typeface="宋体" panose="02010600030101010101" pitchFamily="2" charset="-122"/>
              <a:cs typeface="+mn-ea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0" advTm="4000"/>
    </mc:Choice>
    <mc:Fallback>
      <p:transition advClick="0" advTm="4000"/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49" presetClass="path" presetSubtype="0" ac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-1.95619E-6 L 0.31771 0.73033 " pathEditMode="relative" rAng="0" ptsTypes="AA">
                                          <p:cBhvr>
                                            <p:cTn id="8" dur="600" spd="-10000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885" y="3650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1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49" presetClass="path" presetSubtype="0" accel="5000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Motion origin="layout" path="M 1.38889E-6 3.45679E-6 L 0.17066 0.86913 " pathEditMode="relative" rAng="0" ptsTypes="AA">
                                          <p:cBhvr>
                                            <p:cTn id="12" dur="600" spd="-10000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524" y="4345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" presetID="1" presetClass="entr" presetSubtype="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49" presetClass="path" presetSubtype="0" accel="5000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Motion origin="layout" path="M 0 2.00555E-6 L 0 0.88121 " pathEditMode="relative" rAng="0" ptsTypes="AA">
                                          <p:cBhvr>
                                            <p:cTn id="16" dur="600" spd="-100000" fill="hold"/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44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1" presetClass="entr" presetSubtype="0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" presetID="49" presetClass="path" presetSubtype="0" accel="50000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Motion origin="layout" path="M 3.88889E-6 -4.29497E-6 L -0.17049 0.86671 " pathEditMode="relative" rAng="0" ptsTypes="AA">
                                          <p:cBhvr>
                                            <p:cTn id="20" dur="600" spd="-100000" fill="hold"/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524" y="433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" presetID="1" presetClass="entr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" presetID="49" presetClass="path" presetSubtype="0" accel="5000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Motion origin="layout" path="M 2.22222E-6 2.89108E-6 L -0.32778 0.75902 " pathEditMode="relative" rAng="0" ptsTypes="AA">
                                          <p:cBhvr>
                                            <p:cTn id="24" dur="600" spd="-100000" fill="hold"/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389" y="379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" presetClass="entr" presetSubtype="4" fill="hold" grpId="0" nodeType="after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8" dur="5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9" dur="5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2" presetClass="entr" presetSubtype="4" fill="hold" grpId="0" nodeType="after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33" dur="500" fill="hold"/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34" dur="500" fill="hold"/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6" presetID="2" presetClass="entr" presetSubtype="4" fill="hold" grpId="0" nodeType="after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38" dur="5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39" dur="5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2" presetClass="entr" presetSubtype="4" fill="hold" grpId="0" nodeType="after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43" dur="5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44" dur="5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6" presetID="2" presetClass="entr" presetSubtype="4" fill="hold" grpId="0" nodeType="after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48" dur="50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49" dur="50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7" grpId="0"/>
          <p:bldP spid="108" grpId="0"/>
          <p:bldP spid="109" grpId="0"/>
          <p:bldP spid="110" grpId="0"/>
          <p:bldP spid="111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49" presetClass="path" presetSubtype="0" ac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-1.95619E-6 L 0.31771 0.73033 " pathEditMode="relative" rAng="0" ptsTypes="AA">
                                          <p:cBhvr>
                                            <p:cTn id="8" dur="600" spd="-10000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885" y="3650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1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49" presetClass="path" presetSubtype="0" accel="5000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Motion origin="layout" path="M 1.38889E-6 3.45679E-6 L 0.17066 0.86913 " pathEditMode="relative" rAng="0" ptsTypes="AA">
                                          <p:cBhvr>
                                            <p:cTn id="12" dur="600" spd="-10000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524" y="4345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" presetID="1" presetClass="entr" presetSubtype="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49" presetClass="path" presetSubtype="0" accel="5000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Motion origin="layout" path="M 0 2.00555E-6 L 0 0.88121 " pathEditMode="relative" rAng="0" ptsTypes="AA">
                                          <p:cBhvr>
                                            <p:cTn id="16" dur="600" spd="-100000" fill="hold"/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44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1" presetClass="entr" presetSubtype="0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" presetID="49" presetClass="path" presetSubtype="0" accel="50000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Motion origin="layout" path="M 3.88889E-6 -4.29497E-6 L -0.17049 0.86671 " pathEditMode="relative" rAng="0" ptsTypes="AA">
                                          <p:cBhvr>
                                            <p:cTn id="20" dur="600" spd="-100000" fill="hold"/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524" y="433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" presetID="1" presetClass="entr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" presetID="49" presetClass="path" presetSubtype="0" accel="5000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Motion origin="layout" path="M 2.22222E-6 2.89108E-6 L -0.32778 0.75902 " pathEditMode="relative" rAng="0" ptsTypes="AA">
                                          <p:cBhvr>
                                            <p:cTn id="24" dur="600" spd="-100000" fill="hold"/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389" y="379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6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6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7" grpId="0"/>
          <p:bldP spid="108" grpId="0"/>
          <p:bldP spid="109" grpId="0"/>
          <p:bldP spid="110" grpId="0"/>
          <p:bldP spid="111" grpId="0"/>
        </p:bldLst>
      </p:timing>
    </mc:Fallback>
  </mc:AlternateContent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0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6_1"/>
  <p:tag name="KSO_WM_UNIT_ID" val="diagram20231790_5*l_h_f*1_6_1"/>
  <p:tag name="KSO_WM_TEMPLATE_CATEGORY" val="diagram"/>
  <p:tag name="KSO_WM_TEMPLATE_INDEX" val="20231790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191.7,&quot;left&quot;:153.5,&quot;top&quot;:114.55,&quot;width&quot;:634.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单击此处输入你的项正文，文字是您思想的提炼，请尽量言简意赅的阐述观点"/>
  <p:tag name="KSO_WM_DIAGRAM_USE_COLOR_VALUE" val="{&quot;color_scheme&quot;:1,&quot;color_type&quot;:1,&quot;theme_color_indexes&quot;:[]}"/>
</p:tagLst>
</file>

<file path=ppt/tags/tag11.xml><?xml version="1.0" encoding="utf-8"?>
<p:tagLst xmlns:p="http://schemas.openxmlformats.org/presentationml/2006/main">
  <p:tag name="KSO_WM_UNIT_PLACING_PICTURE_USER_VIEWPORT" val="{&quot;height&quot;:2901,&quot;width&quot;:3421}"/>
</p:tagLst>
</file>

<file path=ppt/tags/tag12.xml><?xml version="1.0" encoding="utf-8"?>
<p:tagLst xmlns:p="http://schemas.openxmlformats.org/presentationml/2006/main">
  <p:tag name="KSO_WM_UNIT_PLACING_PICTURE_USER_VIEWPORT" val="{&quot;height&quot;:2943,&quot;width&quot;:3399}"/>
</p:tagLst>
</file>

<file path=ppt/tags/tag13.xml><?xml version="1.0" encoding="utf-8"?>
<p:tagLst xmlns:p="http://schemas.openxmlformats.org/presentationml/2006/main">
  <p:tag name="KSO_WM_UNIT_PLACING_PICTURE_USER_VIEWPORT" val="{&quot;height&quot;:2697,&quot;width&quot;:3340}"/>
</p:tagLst>
</file>

<file path=ppt/tags/tag14.xml><?xml version="1.0" encoding="utf-8"?>
<p:tagLst xmlns:p="http://schemas.openxmlformats.org/presentationml/2006/main">
  <p:tag name="KSO_WM_UNIT_PLACING_PICTURE_USER_VIEWPORT" val="{&quot;height&quot;:2709,&quot;width&quot;:3414}"/>
</p:tagLst>
</file>

<file path=ppt/tags/tag15.xml><?xml version="1.0" encoding="utf-8"?>
<p:tagLst xmlns:p="http://schemas.openxmlformats.org/presentationml/2006/main">
  <p:tag name="KSO_WM_DIAGRAM_VIRTUALLY_FRAME" val="{&quot;height&quot;:165.30125984251973,&quot;left&quot;:105.51944312600207,&quot;top&quot;:97.99204724409446,&quot;width&quot;:414.83099749307587}"/>
</p:tagLst>
</file>

<file path=ppt/tags/tag16.xml><?xml version="1.0" encoding="utf-8"?>
<p:tagLst xmlns:p="http://schemas.openxmlformats.org/presentationml/2006/main">
  <p:tag name="KSO_WM_DIAGRAM_VIRTUALLY_FRAME" val="{&quot;height&quot;:165.30125984251973,&quot;left&quot;:105.51944312600207,&quot;top&quot;:97.99204724409446,&quot;width&quot;:414.83099749307587}"/>
</p:tagLst>
</file>

<file path=ppt/tags/tag17.xml><?xml version="1.0" encoding="utf-8"?>
<p:tagLst xmlns:p="http://schemas.openxmlformats.org/presentationml/2006/main">
  <p:tag name="KSO_WM_DIAGRAM_VIRTUALLY_FRAME" val="{&quot;height&quot;:165.30125984251973,&quot;left&quot;:105.51944312600207,&quot;top&quot;:97.99204724409446,&quot;width&quot;:414.83099749307587}"/>
</p:tagLst>
</file>

<file path=ppt/tags/tag18.xml><?xml version="1.0" encoding="utf-8"?>
<p:tagLst xmlns:p="http://schemas.openxmlformats.org/presentationml/2006/main">
  <p:tag name="KSO_WM_DIAGRAM_VIRTUALLY_FRAME" val="{&quot;height&quot;:165.30125984251973,&quot;left&quot;:105.51944312600207,&quot;top&quot;:97.99204724409446,&quot;width&quot;:414.83099749307587}"/>
</p:tagLst>
</file>

<file path=ppt/tags/tag19.xml><?xml version="1.0" encoding="utf-8"?>
<p:tagLst xmlns:p="http://schemas.openxmlformats.org/presentationml/2006/main">
  <p:tag name="KSO_WM_DIAGRAM_VIRTUALLY_FRAME" val="{&quot;height&quot;:165.30125984251973,&quot;left&quot;:105.51944312600207,&quot;top&quot;:97.99204724409446,&quot;width&quot;:414.83099749307587}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20.xml><?xml version="1.0" encoding="utf-8"?>
<p:tagLst xmlns:p="http://schemas.openxmlformats.org/presentationml/2006/main">
  <p:tag name="KSO_WM_DIAGRAM_VIRTUALLY_FRAME" val="{&quot;height&quot;:165.30125984251973,&quot;left&quot;:105.51944312600207,&quot;top&quot;:97.99204724409446,&quot;width&quot;:414.83099749307587}"/>
</p:tagLst>
</file>

<file path=ppt/tags/tag21.xml><?xml version="1.0" encoding="utf-8"?>
<p:tagLst xmlns:p="http://schemas.openxmlformats.org/presentationml/2006/main">
  <p:tag name="KSO_WM_DIAGRAM_VIRTUALLY_FRAME" val="{&quot;height&quot;:165.30125984251973,&quot;left&quot;:105.51944312600207,&quot;top&quot;:97.99204724409446,&quot;width&quot;:414.83099749307587}"/>
</p:tagLst>
</file>

<file path=ppt/tags/tag22.xml><?xml version="1.0" encoding="utf-8"?>
<p:tagLst xmlns:p="http://schemas.openxmlformats.org/presentationml/2006/main">
  <p:tag name="KSO_WM_DIAGRAM_VIRTUALLY_FRAME" val="{&quot;height&quot;:165.30125984251973,&quot;left&quot;:105.51944312600207,&quot;top&quot;:97.99204724409446,&quot;width&quot;:414.83099749307587}"/>
</p:tagLst>
</file>

<file path=ppt/tags/tag23.xml><?xml version="1.0" encoding="utf-8"?>
<p:tagLst xmlns:p="http://schemas.openxmlformats.org/presentationml/2006/main">
  <p:tag name="KSO_WM_DIAGRAM_VIRTUALLY_FRAME" val="{&quot;height&quot;:165.30125984251973,&quot;left&quot;:105.51944312600207,&quot;top&quot;:97.99204724409446,&quot;width&quot;:414.83099749307587}"/>
</p:tagLst>
</file>

<file path=ppt/tags/tag24.xml><?xml version="1.0" encoding="utf-8"?>
<p:tagLst xmlns:p="http://schemas.openxmlformats.org/presentationml/2006/main">
  <p:tag name="KSO_WM_DIAGRAM_VIRTUALLY_FRAME" val="{&quot;height&quot;:165.30125984251973,&quot;left&quot;:105.51944312600207,&quot;top&quot;:97.99204724409446,&quot;width&quot;:414.83099749307587}"/>
</p:tagLst>
</file>

<file path=ppt/tags/tag25.xml><?xml version="1.0" encoding="utf-8"?>
<p:tagLst xmlns:p="http://schemas.openxmlformats.org/presentationml/2006/main">
  <p:tag name="KSO_WM_DIAGRAM_VIRTUALLY_FRAME" val="{&quot;height&quot;:165.30125984251973,&quot;left&quot;:105.51944312600207,&quot;top&quot;:97.99204724409446,&quot;width&quot;:414.83099749307587}"/>
</p:tagLst>
</file>

<file path=ppt/tags/tag26.xml><?xml version="1.0" encoding="utf-8"?>
<p:tagLst xmlns:p="http://schemas.openxmlformats.org/presentationml/2006/main">
  <p:tag name="KSO_WM_DIAGRAM_VIRTUALLY_FRAME" val="{&quot;height&quot;:165.30125984251973,&quot;left&quot;:105.51944312600207,&quot;top&quot;:97.99204724409446,&quot;width&quot;:414.83099749307587}"/>
</p:tagLst>
</file>

<file path=ppt/tags/tag27.xml><?xml version="1.0" encoding="utf-8"?>
<p:tagLst xmlns:p="http://schemas.openxmlformats.org/presentationml/2006/main">
  <p:tag name="KSO_WM_DIAGRAM_VIRTUALLY_FRAME" val="{&quot;height&quot;:165.30125984251973,&quot;left&quot;:105.51944312600207,&quot;top&quot;:97.99204724409446,&quot;width&quot;:414.83099749307587}"/>
</p:tagLst>
</file>

<file path=ppt/tags/tag28.xml><?xml version="1.0" encoding="utf-8"?>
<p:tagLst xmlns:p="http://schemas.openxmlformats.org/presentationml/2006/main">
  <p:tag name="KSO_WM_DIAGRAM_VIRTUALLY_FRAME" val="{&quot;height&quot;:165.30125984251973,&quot;left&quot;:105.51944312600207,&quot;top&quot;:97.99204724409446,&quot;width&quot;:414.83099749307587}"/>
</p:tagLst>
</file>

<file path=ppt/tags/tag29.xml><?xml version="1.0" encoding="utf-8"?>
<p:tagLst xmlns:p="http://schemas.openxmlformats.org/presentationml/2006/main">
  <p:tag name="KSO_WM_DIAGRAM_VIRTUALLY_FRAME" val="{&quot;height&quot;:165.30125984251973,&quot;left&quot;:105.51944312600207,&quot;top&quot;:97.99204724409446,&quot;width&quot;:414.83099749307587}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a"/>
  <p:tag name="KSO_WM_UNIT_INDEX" val="1_1_1"/>
  <p:tag name="KSO_WM_UNIT_ID" val="diagram20231092_1*n_h_a*1_1_1"/>
  <p:tag name="KSO_WM_TEMPLATE_CATEGORY" val="diagram"/>
  <p:tag name="KSO_WM_TEMPLATE_INDEX" val="20231092"/>
  <p:tag name="KSO_WM_UNIT_LAYERLEVEL" val="1_1_1"/>
  <p:tag name="KSO_WM_TAG_VERSION" val="3.0"/>
  <p:tag name="KSO_WM_BEAUTIFY_FLAG" val="#wm#"/>
  <p:tag name="KSO_WM_UNIT_ISCONTENTSTITLE" val="0"/>
  <p:tag name="KSO_WM_UNIT_ISNUMDGMTITLE" val="0"/>
  <p:tag name="KSO_WM_UNIT_NOCLEAR" val="0"/>
  <p:tag name="KSO_WM_UNIT_VALUE" val="40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82.4498099403995,&quot;left&quot;:-75.31008484367308,&quot;top&quot;:-0.05125915527339657,&quot;width&quot;:745.7000122070312}"/>
  <p:tag name="KSO_WM_DIAGRAM_COLOR_MATCH_VALUE" val="{&quot;shape&quot;:{&quot;fill&quot;:{&quot;gradient&quot;:[{&quot;brightness&quot;:0,&quot;colorType&quot;:1,&quot;foreColorIndex&quot;:5,&quot;pos&quot;:0,&quot;transparency&quot;:0},{&quot;brightness&quot;:0.20000000298023224,&quot;colorType&quot;:1,&quot;foreColorIndex&quot;:5,&quot;pos&quot;:1,&quot;transparency&quot;:0}],&quot;type&quot;:3},&quot;glow&quot;:{&quot;colorType&quot;:0},&quot;line&quot;:{&quot;gradient&quot;:[{&quot;brightness&quot;:0,&quot;colorType&quot;:2,&quot;pos&quot;:1,&quot;rgb&quot;:&quot;#ffffff&quot;,&quot;transparency&quot;:1},{&quot;brightness&quot;:0,&quot;colorType&quot;:2,&quot;pos&quot;:0,&quot;rgb&quot;:&quot;#ffffff&quot;,&quot;transparency&quot;:0}],&quot;type&quot;:2},&quot;shadow&quot;:{&quot;brightness&quot;:0,&quot;colorType&quot;:1,&quot;foreColorIndex&quot;:5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添加项标题"/>
  <p:tag name="KSO_WM_UNIT_FILL_TYPE" val="3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1"/>
  <p:tag name="KSO_WM_UNIT_ID" val="diagram20231092_1*n_h_i*1_1_1"/>
  <p:tag name="KSO_WM_TEMPLATE_CATEGORY" val="diagram"/>
  <p:tag name="KSO_WM_TEMPLATE_INDEX" val="20231092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82.4498099403995,&quot;left&quot;:-75.31008484367308,&quot;top&quot;:-0.05125915527339657,&quot;width&quot;:745.7000122070312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1,&quot;transparency&quot;:0.949999988079071},{&quot;brightness&quot;:0,&quot;colorType&quot;:1,&quot;foreColorIndex&quot;:5,&quot;pos&quot;:0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3"/>
  <p:tag name="KSO_WM_UNIT_ID" val="diagram20231092_1*n_h_i*1_1_3"/>
  <p:tag name="KSO_WM_TEMPLATE_CATEGORY" val="diagram"/>
  <p:tag name="KSO_WM_TEMPLATE_INDEX" val="20231092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82.4498099403995,&quot;left&quot;:-75.31008484367308,&quot;top&quot;:-0.05125915527339657,&quot;width&quot;:745.7000122070312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1,&quot;transparency&quot;:0.949999988079071},{&quot;brightness&quot;:0,&quot;colorType&quot;:1,&quot;foreColorIndex&quot;:5,&quot;pos&quot;:0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33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6_1"/>
  <p:tag name="KSO_WM_UNIT_ID" val="diagram20231790_5*l_h_f*1_6_1"/>
  <p:tag name="KSO_WM_TEMPLATE_CATEGORY" val="diagram"/>
  <p:tag name="KSO_WM_TEMPLATE_INDEX" val="20231790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191.7,&quot;left&quot;:153.5,&quot;top&quot;:114.55,&quot;width&quot;:634.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单击此处输入你的项正文，文字是您思想的提炼，请尽量言简意赅的阐述观点"/>
  <p:tag name="KSO_WM_DIAGRAM_USE_COLOR_VALUE" val="{&quot;color_scheme&quot;:1,&quot;color_type&quot;:1,&quot;theme_color_indexes&quot;:[]}"/>
</p:tagLst>
</file>

<file path=ppt/tags/tag34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6_1"/>
  <p:tag name="KSO_WM_UNIT_ID" val="diagram20231790_5*l_h_f*1_6_1"/>
  <p:tag name="KSO_WM_TEMPLATE_CATEGORY" val="diagram"/>
  <p:tag name="KSO_WM_TEMPLATE_INDEX" val="20231790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191.7,&quot;left&quot;:153.5,&quot;top&quot;:114.55,&quot;width&quot;:634.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单击此处输入你的项正文，文字是您思想的提炼，请尽量言简意赅的阐述观点"/>
  <p:tag name="KSO_WM_DIAGRAM_USE_COLOR_VALUE" val="{&quot;color_scheme&quot;:1,&quot;color_type&quot;:1,&quot;theme_color_indexes&quot;:[]}"/>
</p:tagLst>
</file>

<file path=ppt/tags/tag35.xml><?xml version="1.0" encoding="utf-8"?>
<p:tagLst xmlns:p="http://schemas.openxmlformats.org/presentationml/2006/main">
  <p:tag name="KSO_WM_UNIT_PLACING_PICTURE_USER_VIEWPORT" val="{&quot;height&quot;:2058,&quot;width&quot;:3086}"/>
</p:tagLst>
</file>

<file path=ppt/tags/tag36.xml><?xml version="1.0" encoding="utf-8"?>
<p:tagLst xmlns:p="http://schemas.openxmlformats.org/presentationml/2006/main">
  <p:tag name="KSO_WM_UNIT_PLACING_PICTURE_USER_VIEWPORT" val="{&quot;height&quot;:2134,&quot;width&quot;:3200}"/>
</p:tagLst>
</file>

<file path=ppt/tags/tag37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6_1"/>
  <p:tag name="KSO_WM_UNIT_ID" val="diagram20231790_5*l_h_f*1_6_1"/>
  <p:tag name="KSO_WM_TEMPLATE_CATEGORY" val="diagram"/>
  <p:tag name="KSO_WM_TEMPLATE_INDEX" val="20231790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191.7,&quot;left&quot;:153.5,&quot;top&quot;:114.55,&quot;width&quot;:634.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单击此处输入你的项正文，文字是您思想的提炼，请尽量言简意赅的阐述观点"/>
  <p:tag name="KSO_WM_DIAGRAM_USE_COLOR_VALUE" val="{&quot;color_scheme&quot;:1,&quot;color_type&quot;:1,&quot;theme_color_indexes&quot;:[]}"/>
</p:tagLst>
</file>

<file path=ppt/tags/tag38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6_1"/>
  <p:tag name="KSO_WM_UNIT_ID" val="diagram20231790_5*l_h_f*1_6_1"/>
  <p:tag name="KSO_WM_TEMPLATE_CATEGORY" val="diagram"/>
  <p:tag name="KSO_WM_TEMPLATE_INDEX" val="20231790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191.7,&quot;left&quot;:153.5,&quot;top&quot;:114.55,&quot;width&quot;:634.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单击此处输入你的项正文，文字是您思想的提炼，请尽量言简意赅的阐述观点"/>
  <p:tag name="KSO_WM_DIAGRAM_USE_COLOR_VALUE" val="{&quot;color_scheme&quot;:1,&quot;color_type&quot;:1,&quot;theme_color_indexes&quot;:[]}"/>
</p:tagLst>
</file>

<file path=ppt/tags/tag39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6_1"/>
  <p:tag name="KSO_WM_UNIT_ID" val="diagram20231790_5*l_h_f*1_6_1"/>
  <p:tag name="KSO_WM_TEMPLATE_CATEGORY" val="diagram"/>
  <p:tag name="KSO_WM_TEMPLATE_INDEX" val="20231790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191.7,&quot;left&quot;:153.5,&quot;top&quot;:114.55,&quot;width&quot;:634.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单击此处输入你的项正文，文字是您思想的提炼，请尽量言简意赅的阐述观点"/>
  <p:tag name="KSO_WM_DIAGRAM_USE_COLOR_VALUE" val="{&quot;color_scheme&quot;:1,&quot;color_type&quot;:1,&quot;theme_color_indexes&quot;:[]}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40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6_1"/>
  <p:tag name="KSO_WM_UNIT_ID" val="diagram20231790_5*l_h_f*1_6_1"/>
  <p:tag name="KSO_WM_TEMPLATE_CATEGORY" val="diagram"/>
  <p:tag name="KSO_WM_TEMPLATE_INDEX" val="20231790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191.7,&quot;left&quot;:153.5,&quot;top&quot;:114.55,&quot;width&quot;:634.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单击此处输入你的项正文，文字是您思想的提炼，请尽量言简意赅的阐述观点"/>
  <p:tag name="KSO_WM_DIAGRAM_USE_COLOR_VALUE" val="{&quot;color_scheme&quot;:1,&quot;color_type&quot;:1,&quot;theme_color_indexes&quot;:[]}"/>
</p:tagLst>
</file>

<file path=ppt/tags/tag41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6_1"/>
  <p:tag name="KSO_WM_UNIT_ID" val="diagram20231790_5*l_h_f*1_6_1"/>
  <p:tag name="KSO_WM_TEMPLATE_CATEGORY" val="diagram"/>
  <p:tag name="KSO_WM_TEMPLATE_INDEX" val="20231790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191.7,&quot;left&quot;:153.5,&quot;top&quot;:114.55,&quot;width&quot;:634.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单击此处输入你的项正文，文字是您思想的提炼，请尽量言简意赅的阐述观点"/>
  <p:tag name="KSO_WM_DIAGRAM_USE_COLOR_VALUE" val="{&quot;color_scheme&quot;:1,&quot;color_type&quot;:1,&quot;theme_color_indexes&quot;:[]}"/>
</p:tagLst>
</file>

<file path=ppt/tags/tag42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6_1"/>
  <p:tag name="KSO_WM_UNIT_ID" val="diagram20231790_5*l_h_f*1_6_1"/>
  <p:tag name="KSO_WM_TEMPLATE_CATEGORY" val="diagram"/>
  <p:tag name="KSO_WM_TEMPLATE_INDEX" val="20231790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191.7,&quot;left&quot;:153.5,&quot;top&quot;:114.55,&quot;width&quot;:634.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单击此处输入你的项正文，文字是您思想的提炼，请尽量言简意赅的阐述观点"/>
  <p:tag name="KSO_WM_DIAGRAM_USE_COLOR_VALUE" val="{&quot;color_scheme&quot;:1,&quot;color_type&quot;:1,&quot;theme_color_indexes&quot;:[]}"/>
</p:tagLst>
</file>

<file path=ppt/tags/tag43.xml><?xml version="1.0" encoding="utf-8"?>
<p:tagLst xmlns:p="http://schemas.openxmlformats.org/presentationml/2006/main">
  <p:tag name="KSO_WM_UNIT_TEXTBOXSTYLE_SHAPETYPE" val="0"/>
  <p:tag name="KSO_WM_UNIT_TEXTBOXSTYLE_TEMPLATETYPE" val="1"/>
  <p:tag name="KSO_WM_UNIT_PRESET_TEXT" val="点击此处添加正文，文字是您思想的提炼。&#13;为了演示发布的良好效果，请言简意赅的阐述您的观点。&#13;您的正文已经经简明扼要。字字珠玑，但信息却千丝万缕、错综复杂。"/>
  <p:tag name="KSO_WM_UNIT_NOCLEAR" val="1"/>
  <p:tag name="KSO_WM_UNIT_VALUE" val="54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mixed20201941_119*f*1"/>
  <p:tag name="KSO_WM_TEMPLATE_CATEGORY" val="mixed"/>
  <p:tag name="KSO_WM_TEMPLATE_INDEX" val="20201941"/>
  <p:tag name="KSO_WM_UNIT_LAYERLEVEL" val="1"/>
  <p:tag name="KSO_WM_TAG_VERSION" val="1.0"/>
  <p:tag name="KSO_WM_BEAUTIFY_FLAG" val="#wm#"/>
  <p:tag name="KSO_WM_UNIT_TEXTBOXSTYLE_GUID" val="{847a793b-fba3-4b90-95e4-65cb14d7d141}"/>
  <p:tag name="KSO_WM_UNIT_TEXTBOXSTYLE_TYPE" val="8"/>
  <p:tag name="KSO_WM_UNIT_TEXT_FILL_FORE_SCHEMECOLOR_INDEX_BRIGHTNESS" val="0.25"/>
  <p:tag name="KSO_WM_UNIT_TEXT_FILL_FORE_SCHEMECOLOR_INDEX" val="13"/>
  <p:tag name="KSO_WM_UNIT_TEXT_FILL_TYPE" val="1"/>
</p:tagLst>
</file>

<file path=ppt/tags/tag44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6_1"/>
  <p:tag name="KSO_WM_UNIT_ID" val="diagram20231790_5*l_h_f*1_6_1"/>
  <p:tag name="KSO_WM_TEMPLATE_CATEGORY" val="diagram"/>
  <p:tag name="KSO_WM_TEMPLATE_INDEX" val="20231790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191.7,&quot;left&quot;:153.5,&quot;top&quot;:114.55,&quot;width&quot;:634.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单击此处输入你的项正文，文字是您思想的提炼，请尽量言简意赅的阐述观点"/>
  <p:tag name="KSO_WM_DIAGRAM_USE_COLOR_VALUE" val="{&quot;color_scheme&quot;:1,&quot;color_type&quot;:1,&quot;theme_color_indexes&quot;:[]}"/>
</p:tagLst>
</file>

<file path=ppt/tags/tag45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6_1"/>
  <p:tag name="KSO_WM_UNIT_ID" val="diagram20231790_5*l_h_f*1_6_1"/>
  <p:tag name="KSO_WM_TEMPLATE_CATEGORY" val="diagram"/>
  <p:tag name="KSO_WM_TEMPLATE_INDEX" val="20231790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191.7,&quot;left&quot;:153.5,&quot;top&quot;:114.55,&quot;width&quot;:634.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单击此处输入你的项正文，文字是您思想的提炼，请尽量言简意赅的阐述观点"/>
  <p:tag name="KSO_WM_DIAGRAM_USE_COLOR_VALUE" val="{&quot;color_scheme&quot;:1,&quot;color_type&quot;:1,&quot;theme_color_indexes&quot;:[]}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a"/>
  <p:tag name="KSO_WM_UNIT_INDEX" val="1_1_1"/>
  <p:tag name="KSO_WM_UNIT_ID" val="diagram20231092_1*n_h_a*1_1_1"/>
  <p:tag name="KSO_WM_TEMPLATE_CATEGORY" val="diagram"/>
  <p:tag name="KSO_WM_TEMPLATE_INDEX" val="20231092"/>
  <p:tag name="KSO_WM_UNIT_LAYERLEVEL" val="1_1_1"/>
  <p:tag name="KSO_WM_TAG_VERSION" val="3.0"/>
  <p:tag name="KSO_WM_BEAUTIFY_FLAG" val="#wm#"/>
  <p:tag name="KSO_WM_UNIT_ISCONTENTSTITLE" val="0"/>
  <p:tag name="KSO_WM_UNIT_ISNUMDGMTITLE" val="0"/>
  <p:tag name="KSO_WM_UNIT_NOCLEAR" val="0"/>
  <p:tag name="KSO_WM_UNIT_VALUE" val="40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82.4498099403995,&quot;left&quot;:-75.31008484367308,&quot;top&quot;:-0.05125915527339657,&quot;width&quot;:745.7000122070312}"/>
  <p:tag name="KSO_WM_DIAGRAM_COLOR_MATCH_VALUE" val="{&quot;shape&quot;:{&quot;fill&quot;:{&quot;gradient&quot;:[{&quot;brightness&quot;:0,&quot;colorType&quot;:1,&quot;foreColorIndex&quot;:5,&quot;pos&quot;:0,&quot;transparency&quot;:0},{&quot;brightness&quot;:0.20000000298023224,&quot;colorType&quot;:1,&quot;foreColorIndex&quot;:5,&quot;pos&quot;:1,&quot;transparency&quot;:0}],&quot;type&quot;:3},&quot;glow&quot;:{&quot;colorType&quot;:0},&quot;line&quot;:{&quot;gradient&quot;:[{&quot;brightness&quot;:0,&quot;colorType&quot;:2,&quot;pos&quot;:1,&quot;rgb&quot;:&quot;#ffffff&quot;,&quot;transparency&quot;:1},{&quot;brightness&quot;:0,&quot;colorType&quot;:2,&quot;pos&quot;:0,&quot;rgb&quot;:&quot;#ffffff&quot;,&quot;transparency&quot;:0}],&quot;type&quot;:2},&quot;shadow&quot;:{&quot;brightness&quot;:0,&quot;colorType&quot;:1,&quot;foreColorIndex&quot;:5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添加项标题"/>
  <p:tag name="KSO_WM_UNIT_FILL_TYPE" val="3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1"/>
  <p:tag name="KSO_WM_UNIT_ID" val="diagram20231092_1*n_h_i*1_1_1"/>
  <p:tag name="KSO_WM_TEMPLATE_CATEGORY" val="diagram"/>
  <p:tag name="KSO_WM_TEMPLATE_INDEX" val="20231092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82.4498099403995,&quot;left&quot;:-75.31008484367308,&quot;top&quot;:-0.05125915527339657,&quot;width&quot;:745.7000122070312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1,&quot;transparency&quot;:0.949999988079071},{&quot;brightness&quot;:0,&quot;colorType&quot;:1,&quot;foreColorIndex&quot;:5,&quot;pos&quot;:0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3"/>
  <p:tag name="KSO_WM_UNIT_ID" val="diagram20231092_1*n_h_i*1_1_3"/>
  <p:tag name="KSO_WM_TEMPLATE_CATEGORY" val="diagram"/>
  <p:tag name="KSO_WM_TEMPLATE_INDEX" val="20231092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82.4498099403995,&quot;left&quot;:-75.31008484367308,&quot;top&quot;:-0.05125915527339657,&quot;width&quot;:745.7000122070312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1,&quot;transparency&quot;:0.949999988079071},{&quot;brightness&quot;:0,&quot;colorType&quot;:1,&quot;foreColorIndex&quot;:5,&quot;pos&quot;:0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49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6_1"/>
  <p:tag name="KSO_WM_UNIT_ID" val="diagram20231790_5*l_h_f*1_6_1"/>
  <p:tag name="KSO_WM_TEMPLATE_CATEGORY" val="diagram"/>
  <p:tag name="KSO_WM_TEMPLATE_INDEX" val="20231790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191.7,&quot;left&quot;:153.5,&quot;top&quot;:114.55,&quot;width&quot;:634.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单击此处输入你的项正文，文字是您思想的提炼，请尽量言简意赅的阐述观点"/>
  <p:tag name="KSO_WM_DIAGRAM_USE_COLOR_VALUE" val="{&quot;color_scheme&quot;:1,&quot;color_type&quot;:1,&quot;theme_color_indexes&quot;:[]}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110_5*m_h_i*1_3_1"/>
  <p:tag name="KSO_WM_TEMPLATE_CATEGORY" val="diagram"/>
  <p:tag name="KSO_WM_TEMPLATE_INDEX" val="20231110"/>
  <p:tag name="KSO_WM_UNIT_LAYERLEVEL" val="1_1_1"/>
  <p:tag name="KSO_WM_TAG_VERSION" val="3.0"/>
  <p:tag name="KSO_WM_BEAUTIFY_FLAG" val="#wm#"/>
  <p:tag name="KSO_WM_DIAGRAM_GROUP_CODE" val="m1-1"/>
  <p:tag name="KSO_WM_UNIT_SUBTYPE" val="d"/>
  <p:tag name="KSO_WM_UNIT_TYPE" val="m_h_i"/>
  <p:tag name="KSO_WM_UNIT_INDEX" val="1_3_1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134.5685008852501,&quot;left&quot;:94.61847067044478,&quot;top&quot;:128.64992125984253,&quot;width&quot;:493.8999877929688}"/>
  <p:tag name="KSO_WM_DIAGRAM_COLOR_MATCH_VALUE" val="{&quot;shape&quot;:{&quot;fill&quot;:{&quot;gradient&quot;:[{&quot;brightness&quot;:0,&quot;colorType&quot;:1,&quot;foreColorIndex&quot;:7,&quot;pos&quot;:0,&quot;transparency&quot;:0},{&quot;brightness&quot;:0.4000000059604645,&quot;colorType&quot;:1,&quot;foreColorIndex&quot;:7,&quot;pos&quot;:1,&quot;transparency&quot;:0}],&quot;type&quot;:3},&quot;glow&quot;:{&quot;colorType&quot;:0},&quot;line&quot;:{&quot;type&quot;:0},&quot;shadow&quot;:{&quot;brightness&quot;:-0.25,&quot;colorType&quot;:1,&quot;foreColorIndex&quot;:7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TEXT_FILL_FORE_SCHEMECOLOR_INDEX" val="1"/>
  <p:tag name="KSO_WM_UNIT_TEXT_FILL_TYPE" val="1"/>
  <p:tag name="KSO_WM_UNIT_PRESET_TEXT" val="03"/>
  <p:tag name="KSO_WM_DIAGRAM_USE_COLOR_VALUE" val="{&quot;color_scheme&quot;:1,&quot;color_type&quot;:1,&quot;theme_color_indexes&quot;:[]}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110_5*m_h_i*1_1_1"/>
  <p:tag name="KSO_WM_TEMPLATE_CATEGORY" val="diagram"/>
  <p:tag name="KSO_WM_TEMPLATE_INDEX" val="20231110"/>
  <p:tag name="KSO_WM_UNIT_LAYERLEVEL" val="1_1_1"/>
  <p:tag name="KSO_WM_TAG_VERSION" val="3.0"/>
  <p:tag name="KSO_WM_BEAUTIFY_FLAG" val="#wm#"/>
  <p:tag name="KSO_WM_DIAGRAM_GROUP_CODE" val="m1-1"/>
  <p:tag name="KSO_WM_UNIT_SUBTYPE" val="d"/>
  <p:tag name="KSO_WM_UNIT_TYPE" val="m_h_i"/>
  <p:tag name="KSO_WM_UNIT_INDEX" val="1_1_1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134.5685008852501,&quot;left&quot;:94.61847067044478,&quot;top&quot;:128.64992125984253,&quot;width&quot;:493.8999877929688}"/>
  <p:tag name="KSO_WM_DIAGRAM_COLOR_MATCH_VALUE" val="{&quot;shape&quot;:{&quot;fill&quot;:{&quot;gradient&quot;:[{&quot;brightness&quot;:0,&quot;colorType&quot;:1,&quot;foreColorIndex&quot;:5,&quot;pos&quot;:0.15000000596046448,&quot;transparency&quot;:0},{&quot;brightness&quot;:0.4000000059604645,&quot;colorType&quot;:1,&quot;foreColorIndex&quot;:5,&quot;pos&quot;:1,&quot;transparency&quot;:0}],&quot;type&quot;:3},&quot;glow&quot;:{&quot;colorType&quot;:0},&quot;line&quot;:{&quot;type&quot;:0},&quot;shadow&quot;:{&quot;brightness&quot;:-0.2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TEXT_FILL_FORE_SCHEMECOLOR_INDEX" val="1"/>
  <p:tag name="KSO_WM_UNIT_TEXT_FILL_TYPE" val="1"/>
  <p:tag name="KSO_WM_UNIT_PRESET_TEXT" val="01"/>
  <p:tag name="KSO_WM_DIAGRAM_USE_COLOR_VALUE" val="{&quot;color_scheme&quot;:1,&quot;color_type&quot;:1,&quot;theme_color_indexes&quot;:[]}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110_5*m_h_i*1_2_1"/>
  <p:tag name="KSO_WM_TEMPLATE_CATEGORY" val="diagram"/>
  <p:tag name="KSO_WM_TEMPLATE_INDEX" val="20231110"/>
  <p:tag name="KSO_WM_UNIT_LAYERLEVEL" val="1_1_1"/>
  <p:tag name="KSO_WM_TAG_VERSION" val="3.0"/>
  <p:tag name="KSO_WM_BEAUTIFY_FLAG" val="#wm#"/>
  <p:tag name="KSO_WM_DIAGRAM_GROUP_CODE" val="m1-1"/>
  <p:tag name="KSO_WM_UNIT_TYPE" val="m_h_i"/>
  <p:tag name="KSO_WM_UNIT_INDEX" val="1_2_1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134.5685008852501,&quot;left&quot;:94.61847067044478,&quot;top&quot;:128.64992125984253,&quot;width&quot;:493.8999877929688}"/>
  <p:tag name="KSO_WM_DIAGRAM_COLOR_MATCH_VALUE" val="{&quot;shape&quot;:{&quot;fill&quot;:{&quot;gradient&quot;:[{&quot;brightness&quot;:-0.15000000596046448,&quot;colorType&quot;:1,&quot;foreColorIndex&quot;:6,&quot;pos&quot;:0.25,&quot;transparency&quot;:0},{&quot;brightness&quot;:0.05000000074505806,&quot;colorType&quot;:1,&quot;foreColorIndex&quot;:6,&quot;pos&quot;:0.8799999952316284,&quot;transparency&quot;:0}],&quot;type&quot;:3},&quot;glow&quot;:{&quot;colorType&quot;:0},&quot;line&quot;:{&quot;type&quot;:0},&quot;shadow&quot;:{&quot;brightness&quot;:-0.25,&quot;colorType&quot;:1,&quot;foreColorIndex&quot;:6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]}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110_5*m_h_i*1_2_2"/>
  <p:tag name="KSO_WM_TEMPLATE_CATEGORY" val="diagram"/>
  <p:tag name="KSO_WM_TEMPLATE_INDEX" val="20231110"/>
  <p:tag name="KSO_WM_UNIT_LAYERLEVEL" val="1_1_1"/>
  <p:tag name="KSO_WM_TAG_VERSION" val="3.0"/>
  <p:tag name="KSO_WM_BEAUTIFY_FLAG" val="#wm#"/>
  <p:tag name="KSO_WM_DIAGRAM_GROUP_CODE" val="m1-1"/>
  <p:tag name="KSO_WM_UNIT_TYPE" val="m_h_i"/>
  <p:tag name="KSO_WM_UNIT_INDEX" val="1_2_2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134.5685008852501,&quot;left&quot;:94.61847067044478,&quot;top&quot;:128.64992125984253,&quot;width&quot;:493.8999877929688}"/>
  <p:tag name="KSO_WM_DIAGRAM_COLOR_MATCH_VALUE" val="{&quot;shape&quot;:{&quot;fill&quot;:{&quot;gradient&quot;:[{&quot;brightness&quot;:-0.15000000596046448,&quot;colorType&quot;:1,&quot;foreColorIndex&quot;:6,&quot;pos&quot;:0,&quot;transparency&quot;:0},{&quot;brightness&quot;:0.10000000149011612,&quot;colorType&quot;:1,&quot;foreColorIndex&quot;:6,&quot;pos&quot;:0.8799999952316284,&quot;transparency&quot;:0}],&quot;type&quot;:3},&quot;glow&quot;:{&quot;colorType&quot;:0},&quot;line&quot;:{&quot;type&quot;:0},&quot;shadow&quot;:{&quot;brightness&quot;:-0.25,&quot;colorType&quot;:1,&quot;foreColorIndex&quot;:6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]}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110_5*m_h_i*1_4_2"/>
  <p:tag name="KSO_WM_TEMPLATE_CATEGORY" val="diagram"/>
  <p:tag name="KSO_WM_TEMPLATE_INDEX" val="20231110"/>
  <p:tag name="KSO_WM_UNIT_LAYERLEVEL" val="1_1_1"/>
  <p:tag name="KSO_WM_TAG_VERSION" val="3.0"/>
  <p:tag name="KSO_WM_BEAUTIFY_FLAG" val="#wm#"/>
  <p:tag name="KSO_WM_DIAGRAM_GROUP_CODE" val="m1-1"/>
  <p:tag name="KSO_WM_UNIT_TYPE" val="m_h_i"/>
  <p:tag name="KSO_WM_UNIT_INDEX" val="1_4_2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134.5685008852501,&quot;left&quot;:94.61847067044478,&quot;top&quot;:128.64992125984253,&quot;width&quot;:493.8999877929688}"/>
  <p:tag name="KSO_WM_DIAGRAM_COLOR_MATCH_VALUE" val="{&quot;shape&quot;:{&quot;fill&quot;:{&quot;gradient&quot;:[{&quot;brightness&quot;:-0.15000000596046448,&quot;colorType&quot;:1,&quot;foreColorIndex&quot;:8,&quot;pos&quot;:0,&quot;transparency&quot;:0},{&quot;brightness&quot;:0.10000000149011612,&quot;colorType&quot;:1,&quot;foreColorIndex&quot;:8,&quot;pos&quot;:0.8799999952316284,&quot;transparency&quot;:0}],&quot;type&quot;:3},&quot;glow&quot;:{&quot;colorType&quot;:0},&quot;line&quot;:{&quot;type&quot;:0},&quot;shadow&quot;:{&quot;brightness&quot;:-0.25,&quot;colorType&quot;:1,&quot;foreColorIndex&quot;:8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]}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110_5*m_h_i*1_4_1"/>
  <p:tag name="KSO_WM_TEMPLATE_CATEGORY" val="diagram"/>
  <p:tag name="KSO_WM_TEMPLATE_INDEX" val="20231110"/>
  <p:tag name="KSO_WM_UNIT_LAYERLEVEL" val="1_1_1"/>
  <p:tag name="KSO_WM_TAG_VERSION" val="3.0"/>
  <p:tag name="KSO_WM_BEAUTIFY_FLAG" val="#wm#"/>
  <p:tag name="KSO_WM_DIAGRAM_GROUP_CODE" val="m1-1"/>
  <p:tag name="KSO_WM_UNIT_TYPE" val="m_h_i"/>
  <p:tag name="KSO_WM_UNIT_INDEX" val="1_4_1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134.5685008852501,&quot;left&quot;:94.61847067044478,&quot;top&quot;:128.64992125984253,&quot;width&quot;:493.8999877929688}"/>
  <p:tag name="KSO_WM_DIAGRAM_COLOR_MATCH_VALUE" val="{&quot;shape&quot;:{&quot;fill&quot;:{&quot;gradient&quot;:[{&quot;brightness&quot;:-0.15000000596046448,&quot;colorType&quot;:1,&quot;foreColorIndex&quot;:8,&quot;pos&quot;:0.25,&quot;transparency&quot;:0},{&quot;brightness&quot;:0.05000000074505806,&quot;colorType&quot;:1,&quot;foreColorIndex&quot;:8,&quot;pos&quot;:0.8799999952316284,&quot;transparency&quot;:0}],&quot;type&quot;:3},&quot;glow&quot;:{&quot;colorType&quot;:0},&quot;line&quot;:{&quot;type&quot;:0},&quot;shadow&quot;:{&quot;brightness&quot;:-0.25,&quot;colorType&quot;:1,&quot;foreColorIndex&quot;:8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]}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110_5*m_h_i*1_4_3"/>
  <p:tag name="KSO_WM_TEMPLATE_CATEGORY" val="diagram"/>
  <p:tag name="KSO_WM_TEMPLATE_INDEX" val="20231110"/>
  <p:tag name="KSO_WM_UNIT_LAYERLEVEL" val="1_1_1"/>
  <p:tag name="KSO_WM_TAG_VERSION" val="3.0"/>
  <p:tag name="KSO_WM_BEAUTIFY_FLAG" val="#wm#"/>
  <p:tag name="KSO_WM_DIAGRAM_GROUP_CODE" val="m1-1"/>
  <p:tag name="KSO_WM_UNIT_SUBTYPE" val="d"/>
  <p:tag name="KSO_WM_UNIT_TYPE" val="m_h_i"/>
  <p:tag name="KSO_WM_UNIT_INDEX" val="1_4_3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134.5685008852501,&quot;left&quot;:94.61847067044478,&quot;top&quot;:128.64992125984253,&quot;width&quot;:493.8999877929688}"/>
  <p:tag name="KSO_WM_DIAGRAM_COLOR_MATCH_VALUE" val="{&quot;shape&quot;:{&quot;fill&quot;:{&quot;gradient&quot;:[{&quot;brightness&quot;:0,&quot;colorType&quot;:1,&quot;foreColorIndex&quot;:8,&quot;pos&quot;:0,&quot;transparency&quot;:0},{&quot;brightness&quot;:0.4000000059604645,&quot;colorType&quot;:1,&quot;foreColorIndex&quot;:8,&quot;pos&quot;:1,&quot;transparency&quot;:0}],&quot;type&quot;:3},&quot;glow&quot;:{&quot;colorType&quot;:0},&quot;line&quot;:{&quot;type&quot;:0},&quot;shadow&quot;:{&quot;brightness&quot;:-0.25,&quot;colorType&quot;:1,&quot;foreColorIndex&quot;:8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TEXT_FILL_FORE_SCHEMECOLOR_INDEX" val="1"/>
  <p:tag name="KSO_WM_UNIT_TEXT_FILL_TYPE" val="1"/>
  <p:tag name="KSO_WM_UNIT_PRESET_TEXT" val="04"/>
  <p:tag name="KSO_WM_DIAGRAM_USE_COLOR_VALUE" val="{&quot;color_scheme&quot;:1,&quot;color_type&quot;:1,&quot;theme_color_indexes&quot;:[]}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110_5*m_h_i*1_2_3"/>
  <p:tag name="KSO_WM_TEMPLATE_CATEGORY" val="diagram"/>
  <p:tag name="KSO_WM_TEMPLATE_INDEX" val="20231110"/>
  <p:tag name="KSO_WM_UNIT_LAYERLEVEL" val="1_1_1"/>
  <p:tag name="KSO_WM_TAG_VERSION" val="3.0"/>
  <p:tag name="KSO_WM_BEAUTIFY_FLAG" val="#wm#"/>
  <p:tag name="KSO_WM_DIAGRAM_GROUP_CODE" val="m1-1"/>
  <p:tag name="KSO_WM_UNIT_SUBTYPE" val="d"/>
  <p:tag name="KSO_WM_UNIT_TYPE" val="m_h_i"/>
  <p:tag name="KSO_WM_UNIT_INDEX" val="1_2_3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134.5685008852501,&quot;left&quot;:94.61847067044478,&quot;top&quot;:128.64992125984253,&quot;width&quot;:493.8999877929688}"/>
  <p:tag name="KSO_WM_DIAGRAM_COLOR_MATCH_VALUE" val="{&quot;shape&quot;:{&quot;fill&quot;:{&quot;gradient&quot;:[{&quot;brightness&quot;:0,&quot;colorType&quot;:1,&quot;foreColorIndex&quot;:6,&quot;pos&quot;:0,&quot;transparency&quot;:0},{&quot;brightness&quot;:0.4000000059604645,&quot;colorType&quot;:1,&quot;foreColorIndex&quot;:6,&quot;pos&quot;:1,&quot;transparency&quot;:0}],&quot;type&quot;:3},&quot;glow&quot;:{&quot;colorType&quot;:0},&quot;line&quot;:{&quot;type&quot;:0},&quot;shadow&quot;:{&quot;brightness&quot;:-0.25,&quot;colorType&quot;:1,&quot;foreColorIndex&quot;:6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TEXT_FILL_FORE_SCHEMECOLOR_INDEX" val="1"/>
  <p:tag name="KSO_WM_UNIT_TEXT_FILL_TYPE" val="1"/>
  <p:tag name="KSO_WM_UNIT_PRESET_TEXT" val="02"/>
  <p:tag name="KSO_WM_DIAGRAM_USE_COLOR_VALUE" val="{&quot;color_scheme&quot;:1,&quot;color_type&quot;:1,&quot;theme_color_indexes&quot;:[]}"/>
</p:tagLst>
</file>

<file path=ppt/tags/tag58.xml><?xml version="1.0" encoding="utf-8"?>
<p:tagLst xmlns:p="http://schemas.openxmlformats.org/presentationml/2006/main">
  <p:tag name="RESOURCE_RECORD_KEY" val="{&quot;70&quot;:[3314631]}"/>
</p:tagLst>
</file>

<file path=ppt/tags/tag59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6_1"/>
  <p:tag name="KSO_WM_UNIT_ID" val="diagram20231790_5*l_h_f*1_6_1"/>
  <p:tag name="KSO_WM_TEMPLATE_CATEGORY" val="diagram"/>
  <p:tag name="KSO_WM_TEMPLATE_INDEX" val="20231790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191.7,&quot;left&quot;:153.5,&quot;top&quot;:114.55,&quot;width&quot;:634.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单击此处输入你的项正文，文字是您思想的提炼，请尽量言简意赅的阐述观点"/>
  <p:tag name="KSO_WM_DIAGRAM_USE_COLOR_VALUE" val="{&quot;color_scheme&quot;:1,&quot;color_type&quot;:1,&quot;theme_color_indexes&quot;:[]}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60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6_1"/>
  <p:tag name="KSO_WM_UNIT_ID" val="diagram20231790_5*l_h_f*1_6_1"/>
  <p:tag name="KSO_WM_TEMPLATE_CATEGORY" val="diagram"/>
  <p:tag name="KSO_WM_TEMPLATE_INDEX" val="20231790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191.7,&quot;left&quot;:153.5,&quot;top&quot;:114.55,&quot;width&quot;:634.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单击此处输入你的项正文，文字是您思想的提炼，请尽量言简意赅的阐述观点"/>
  <p:tag name="KSO_WM_DIAGRAM_USE_COLOR_VALUE" val="{&quot;color_scheme&quot;:1,&quot;color_type&quot;:1,&quot;theme_color_indexes&quot;:[]}"/>
</p:tagLst>
</file>

<file path=ppt/tags/tag61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6_1"/>
  <p:tag name="KSO_WM_UNIT_ID" val="diagram20231790_5*l_h_f*1_6_1"/>
  <p:tag name="KSO_WM_TEMPLATE_CATEGORY" val="diagram"/>
  <p:tag name="KSO_WM_TEMPLATE_INDEX" val="20231790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191.7,&quot;left&quot;:153.5,&quot;top&quot;:114.55,&quot;width&quot;:634.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单击此处输入你的项正文，文字是您思想的提炼，请尽量言简意赅的阐述观点"/>
  <p:tag name="KSO_WM_DIAGRAM_USE_COLOR_VALUE" val="{&quot;color_scheme&quot;:1,&quot;color_type&quot;:1,&quot;theme_color_indexes&quot;:[]}"/>
</p:tagLst>
</file>

<file path=ppt/tags/tag62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6_1"/>
  <p:tag name="KSO_WM_UNIT_ID" val="diagram20231790_5*l_h_f*1_6_1"/>
  <p:tag name="KSO_WM_TEMPLATE_CATEGORY" val="diagram"/>
  <p:tag name="KSO_WM_TEMPLATE_INDEX" val="20231790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191.7,&quot;left&quot;:153.5,&quot;top&quot;:114.55,&quot;width&quot;:634.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单击此处输入你的项正文，文字是您思想的提炼，请尽量言简意赅的阐述观点"/>
  <p:tag name="KSO_WM_DIAGRAM_USE_COLOR_VALUE" val="{&quot;color_scheme&quot;:1,&quot;color_type&quot;:1,&quot;theme_color_indexes&quot;:[]}"/>
</p:tagLst>
</file>

<file path=ppt/tags/tag63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6_1"/>
  <p:tag name="KSO_WM_UNIT_ID" val="diagram20231790_5*l_h_f*1_6_1"/>
  <p:tag name="KSO_WM_TEMPLATE_CATEGORY" val="diagram"/>
  <p:tag name="KSO_WM_TEMPLATE_INDEX" val="20231790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191.7,&quot;left&quot;:153.5,&quot;top&quot;:114.55,&quot;width&quot;:634.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单击此处输入你的项正文，文字是您思想的提炼，请尽量言简意赅的阐述观点"/>
  <p:tag name="KSO_WM_DIAGRAM_USE_COLOR_VALUE" val="{&quot;color_scheme&quot;:1,&quot;color_type&quot;:1,&quot;theme_color_indexes&quot;:[]}"/>
</p:tagLst>
</file>

<file path=ppt/tags/tag64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6_1"/>
  <p:tag name="KSO_WM_UNIT_ID" val="diagram20231790_5*l_h_f*1_6_1"/>
  <p:tag name="KSO_WM_TEMPLATE_CATEGORY" val="diagram"/>
  <p:tag name="KSO_WM_TEMPLATE_INDEX" val="20231790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191.7,&quot;left&quot;:153.5,&quot;top&quot;:114.55,&quot;width&quot;:634.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单击此处输入你的项正文，文字是您思想的提炼，请尽量言简意赅的阐述观点"/>
  <p:tag name="KSO_WM_DIAGRAM_USE_COLOR_VALUE" val="{&quot;color_scheme&quot;:1,&quot;color_type&quot;:1,&quot;theme_color_indexes&quot;:[]}"/>
</p:tagLst>
</file>

<file path=ppt/tags/tag65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6_1"/>
  <p:tag name="KSO_WM_UNIT_ID" val="diagram20231790_5*l_h_f*1_6_1"/>
  <p:tag name="KSO_WM_TEMPLATE_CATEGORY" val="diagram"/>
  <p:tag name="KSO_WM_TEMPLATE_INDEX" val="20231790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191.7,&quot;left&quot;:153.5,&quot;top&quot;:114.55,&quot;width&quot;:634.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单击此处输入你的项正文，文字是您思想的提炼，请尽量言简意赅的阐述观点"/>
  <p:tag name="KSO_WM_DIAGRAM_USE_COLOR_VALUE" val="{&quot;color_scheme&quot;:1,&quot;color_type&quot;:1,&quot;theme_color_indexes&quot;:[]}"/>
</p:tagLst>
</file>

<file path=ppt/tags/tag66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6_1"/>
  <p:tag name="KSO_WM_UNIT_ID" val="diagram20231790_5*l_h_f*1_6_1"/>
  <p:tag name="KSO_WM_TEMPLATE_CATEGORY" val="diagram"/>
  <p:tag name="KSO_WM_TEMPLATE_INDEX" val="20231790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191.7,&quot;left&quot;:153.5,&quot;top&quot;:114.55,&quot;width&quot;:634.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单击此处输入你的项正文，文字是您思想的提炼，请尽量言简意赅的阐述观点"/>
  <p:tag name="KSO_WM_DIAGRAM_USE_COLOR_VALUE" val="{&quot;color_scheme&quot;:1,&quot;color_type&quot;:1,&quot;theme_color_indexes&quot;:[]}"/>
</p:tagLst>
</file>

<file path=ppt/tags/tag67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6_1"/>
  <p:tag name="KSO_WM_UNIT_ID" val="diagram20231790_5*l_h_f*1_6_1"/>
  <p:tag name="KSO_WM_TEMPLATE_CATEGORY" val="diagram"/>
  <p:tag name="KSO_WM_TEMPLATE_INDEX" val="20231790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191.7,&quot;left&quot;:153.5,&quot;top&quot;:114.55,&quot;width&quot;:634.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单击此处输入你的项正文，文字是您思想的提炼，请尽量言简意赅的阐述观点"/>
  <p:tag name="KSO_WM_DIAGRAM_USE_COLOR_VALUE" val="{&quot;color_scheme&quot;:1,&quot;color_type&quot;:1,&quot;theme_color_indexes&quot;:[]}"/>
</p:tagLst>
</file>

<file path=ppt/tags/tag68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6_1"/>
  <p:tag name="KSO_WM_UNIT_ID" val="diagram20231790_5*l_h_f*1_6_1"/>
  <p:tag name="KSO_WM_TEMPLATE_CATEGORY" val="diagram"/>
  <p:tag name="KSO_WM_TEMPLATE_INDEX" val="20231790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191.7,&quot;left&quot;:153.5,&quot;top&quot;:114.55,&quot;width&quot;:634.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单击此处输入你的项正文，文字是您思想的提炼，请尽量言简意赅的阐述观点"/>
  <p:tag name="KSO_WM_DIAGRAM_USE_COLOR_VALUE" val="{&quot;color_scheme&quot;:1,&quot;color_type&quot;:1,&quot;theme_color_indexes&quot;:[]}"/>
</p:tagLst>
</file>

<file path=ppt/tags/tag69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6_1"/>
  <p:tag name="KSO_WM_UNIT_ID" val="diagram20231790_5*l_h_f*1_6_1"/>
  <p:tag name="KSO_WM_TEMPLATE_CATEGORY" val="diagram"/>
  <p:tag name="KSO_WM_TEMPLATE_INDEX" val="20231790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191.7,&quot;left&quot;:153.5,&quot;top&quot;:114.55,&quot;width&quot;:634.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单击此处输入你的项正文，文字是您思想的提炼，请尽量言简意赅的阐述观点"/>
  <p:tag name="KSO_WM_DIAGRAM_USE_COLOR_VALUE" val="{&quot;color_scheme&quot;:1,&quot;color_type&quot;:1,&quot;theme_color_indexes&quot;:[]}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70.xml><?xml version="1.0" encoding="utf-8"?>
<p:tagLst xmlns:p="http://schemas.openxmlformats.org/presentationml/2006/main">
  <p:tag name="commondata" val="eyJoZGlkIjoiNzIwYjlmODM1NWZkNjA4MjFjZDg5ZjA3OWVhNzc2N2YifQ=="/>
  <p:tag name="resource_record_key" val="{&quot;13&quot;:[4670873,4663482],&quot;70&quot;:[3321979,3314410,3312417,3328125,3314402,3314635,3314418,3314631]}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3854</Words>
  <Application>WPS 演示</Application>
  <PresentationFormat>On-screen Show (4:3)</PresentationFormat>
  <Paragraphs>377</Paragraphs>
  <Slides>30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30</vt:i4>
      </vt:variant>
    </vt:vector>
  </HeadingPairs>
  <TitlesOfParts>
    <vt:vector size="49" baseType="lpstr">
      <vt:lpstr>Arial</vt:lpstr>
      <vt:lpstr>宋体</vt:lpstr>
      <vt:lpstr>Wingdings</vt:lpstr>
      <vt:lpstr>微软雅黑</vt:lpstr>
      <vt:lpstr>微软雅黑 Light</vt:lpstr>
      <vt:lpstr>黑体</vt:lpstr>
      <vt:lpstr>Microsoft YaHei UI</vt:lpstr>
      <vt:lpstr>Times New Roman</vt:lpstr>
      <vt:lpstr>Open Sans</vt:lpstr>
      <vt:lpstr>Segoe Print</vt:lpstr>
      <vt:lpstr>Gill Sans</vt:lpstr>
      <vt:lpstr>Gill Sans MT</vt:lpstr>
      <vt:lpstr>Calibri</vt:lpstr>
      <vt:lpstr>Arial Unicode MS</vt:lpstr>
      <vt:lpstr>Segoe UI</vt:lpstr>
      <vt:lpstr>Calibri Light</vt:lpstr>
      <vt:lpstr>华文隶书</vt:lpstr>
      <vt:lpstr>Office Theme</vt:lpstr>
      <vt:lpstr>1_Office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【作业目标】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【作业目标】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Wang</cp:lastModifiedBy>
  <cp:revision>453</cp:revision>
  <dcterms:created xsi:type="dcterms:W3CDTF">2024-02-27T01:37:00Z</dcterms:created>
  <dcterms:modified xsi:type="dcterms:W3CDTF">2024-06-05T09:21:52Z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2024-03-10T08:00:00Z</vt:filetime>
  </property>
  <property fmtid="{D5CDD505-2E9C-101B-9397-08002B2CF9AE}" pid="3" name="Creator">
    <vt:lpwstr>Adobe Acrobat 22.0</vt:lpwstr>
  </property>
  <property fmtid="{D5CDD505-2E9C-101B-9397-08002B2CF9AE}" pid="4" name="LastSaved">
    <vt:filetime>2024-03-10T08:00:00Z</vt:filetime>
  </property>
  <property fmtid="{D5CDD505-2E9C-101B-9397-08002B2CF9AE}" pid="5" name="ICV">
    <vt:lpwstr>9A1E159F8A6D483A9E523C81083DDADA_13</vt:lpwstr>
  </property>
  <property fmtid="{D5CDD505-2E9C-101B-9397-08002B2CF9AE}" pid="6" name="KSOProductBuildVer">
    <vt:lpwstr>2052-12.1.0.16929</vt:lpwstr>
  </property>
</Properties>
</file>