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894" r:id="rId3"/>
    <p:sldId id="890" r:id="rId4"/>
    <p:sldId id="429" r:id="rId5"/>
    <p:sldId id="3901" r:id="rId6"/>
    <p:sldId id="480" r:id="rId7"/>
    <p:sldId id="3937" r:id="rId8"/>
    <p:sldId id="3932" r:id="rId9"/>
    <p:sldId id="3984" r:id="rId10"/>
    <p:sldId id="3985" r:id="rId11"/>
    <p:sldId id="3986" r:id="rId12"/>
    <p:sldId id="3987" r:id="rId13"/>
    <p:sldId id="3988" r:id="rId14"/>
    <p:sldId id="3989" r:id="rId15"/>
    <p:sldId id="3990" r:id="rId16"/>
    <p:sldId id="3991" r:id="rId17"/>
    <p:sldId id="3992" r:id="rId18"/>
    <p:sldId id="3936" r:id="rId19"/>
    <p:sldId id="3980" r:id="rId20"/>
    <p:sldId id="3913" r:id="rId21"/>
  </p:sldIdLst>
  <p:sldSz cx="7556500" cy="4254500"/>
  <p:notesSz cx="7556500" cy="4254500"/>
  <p:embeddedFontLst>
    <p:embeddedFont>
      <p:font typeface="微软雅黑" panose="020B0503020204020204" charset="-122"/>
      <p:regular r:id="rId28"/>
    </p:embeddedFont>
    <p:embeddedFont>
      <p:font typeface="微软雅黑 Light" panose="020B0502040204020203" charset="-122"/>
      <p:regular r:id="rId29"/>
    </p:embeddedFont>
    <p:embeddedFont>
      <p:font typeface="黑体" panose="02010609060101010101" charset="-122"/>
      <p:regular r:id="rId30"/>
    </p:embeddedFont>
    <p:embeddedFont>
      <p:font typeface="Calibri Light" panose="020F0302020204030204"/>
      <p:regular r:id="rId31"/>
      <p:italic r:id="rId32"/>
    </p:embeddedFont>
    <p:embeddedFont>
      <p:font typeface="Impact" panose="020B0806030902050204"/>
      <p:regular r:id="rId33"/>
    </p:embeddedFont>
    <p:embeddedFont>
      <p:font typeface="Microsoft YaHei UI" panose="020B0503020204020204" charset="-122"/>
      <p:regular r:id="rId34"/>
    </p:embeddedFont>
    <p:embeddedFont>
      <p:font typeface="Calibri" panose="020F0502020204030204" charset="0"/>
      <p:regular r:id="rId35"/>
      <p:bold r:id="rId36"/>
      <p:italic r:id="rId37"/>
      <p:boldItalic r:id="rId38"/>
    </p:embeddedFont>
  </p:embeddedFontLst>
  <p:custDataLst>
    <p:tags r:id="rId39"/>
  </p:custData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09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farid nurjamil" initials="f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AD8D"/>
    <a:srgbClr val="BC825C"/>
    <a:srgbClr val="B5865E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-1536" y="-84"/>
      </p:cViewPr>
      <p:guideLst>
        <p:guide orient="horz" pos="2880"/>
        <p:guide pos="209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tags" Target="tags/tag46.xml"/><Relationship Id="rId38" Type="http://schemas.openxmlformats.org/officeDocument/2006/relationships/font" Target="fonts/font11.fntdata"/><Relationship Id="rId37" Type="http://schemas.openxmlformats.org/officeDocument/2006/relationships/font" Target="fonts/font10.fntdata"/><Relationship Id="rId36" Type="http://schemas.openxmlformats.org/officeDocument/2006/relationships/font" Target="fonts/font9.fntdata"/><Relationship Id="rId35" Type="http://schemas.openxmlformats.org/officeDocument/2006/relationships/font" Target="fonts/font8.fntdata"/><Relationship Id="rId34" Type="http://schemas.openxmlformats.org/officeDocument/2006/relationships/font" Target="fonts/font7.fntdata"/><Relationship Id="rId33" Type="http://schemas.openxmlformats.org/officeDocument/2006/relationships/font" Target="fonts/font6.fntdata"/><Relationship Id="rId32" Type="http://schemas.openxmlformats.org/officeDocument/2006/relationships/font" Target="fonts/font5.fntdata"/><Relationship Id="rId31" Type="http://schemas.openxmlformats.org/officeDocument/2006/relationships/font" Target="fonts/font4.fntdata"/><Relationship Id="rId30" Type="http://schemas.openxmlformats.org/officeDocument/2006/relationships/font" Target="fonts/font3.fntdata"/><Relationship Id="rId3" Type="http://schemas.openxmlformats.org/officeDocument/2006/relationships/slide" Target="slides/slide1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26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6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569214" y="247441"/>
            <a:ext cx="1187715" cy="66808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832614" y="952646"/>
            <a:ext cx="6660915" cy="7794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86626" y="915285"/>
            <a:ext cx="5983246" cy="5092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2382520"/>
            <a:ext cx="5289550" cy="1063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巩固旧知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实训实操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情境导入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755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新知讲解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拓展延伸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案例分析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5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巩固旧知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6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实训实操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124700" y="3888105"/>
            <a:ext cx="427355" cy="270510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none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B892AB6C-70A6-49EF-A4F5-02149C865011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921A-0FB5-461F-8098-03FC0056C8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58FD-E5B3-4440-9135-3B6EE543F9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098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3226AE28-ABE2-43C5-B855-5BEC63CEC049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80256" y="603331"/>
            <a:ext cx="6798619" cy="437325"/>
          </a:xfrm>
        </p:spPr>
        <p:txBody>
          <a:bodyPr wrap="square">
            <a:normAutofit/>
          </a:bodyPr>
          <a:lstStyle>
            <a:lvl1pPr algn="ctr">
              <a:defRPr sz="198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两栏内容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73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1C8CFD0E-4695-4D61-AF4F-97BA427AFA08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副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77081" y="379066"/>
            <a:ext cx="6798619" cy="437325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377038" y="887905"/>
            <a:ext cx="6798095" cy="236534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4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83845" indent="0">
              <a:buNone/>
              <a:defRPr sz="1240" b="1"/>
            </a:lvl2pPr>
            <a:lvl3pPr marL="567055" indent="0">
              <a:buNone/>
              <a:defRPr sz="1115" b="1"/>
            </a:lvl3pPr>
            <a:lvl4pPr marL="850900" indent="0">
              <a:buNone/>
              <a:defRPr sz="995" b="1"/>
            </a:lvl4pPr>
            <a:lvl5pPr marL="1134745" indent="0">
              <a:buNone/>
              <a:defRPr sz="995" b="1"/>
            </a:lvl5pPr>
            <a:lvl6pPr marL="1417955" indent="0">
              <a:buNone/>
              <a:defRPr sz="995" b="1"/>
            </a:lvl6pPr>
            <a:lvl7pPr marL="1701800" indent="0">
              <a:buNone/>
              <a:defRPr sz="995" b="1"/>
            </a:lvl7pPr>
            <a:lvl8pPr marL="1985645" indent="0">
              <a:buNone/>
              <a:defRPr sz="995" b="1"/>
            </a:lvl8pPr>
            <a:lvl9pPr marL="2268855" indent="0">
              <a:buNone/>
              <a:defRPr sz="995" b="1"/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7825" y="978535"/>
            <a:ext cx="3287077" cy="2807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529147" y="995838"/>
            <a:ext cx="1825625" cy="2842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393838"/>
                </a:solidFill>
                <a:latin typeface="微软雅黑 Light" panose="020B0502040204020203" charset="-122"/>
                <a:cs typeface="微软雅黑 Light" panose="020B0502040204020203" charset="-122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ttps://photo-static-api.fotomore.com/creative/vcg/400/new/VCG41491380135.jpg" descr="团结"/>
          <p:cNvPicPr/>
          <p:nvPr/>
        </p:nvPicPr>
        <p:blipFill>
          <a:blip r:embed="rId2"/>
          <a:srcRect t="7915" b="7915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30193" y="655347"/>
            <a:ext cx="86740" cy="151809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98839" y="655347"/>
            <a:ext cx="2955645" cy="2955643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7797" y="2068110"/>
            <a:ext cx="123926" cy="12392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1600" y="593383"/>
            <a:ext cx="123926" cy="1239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情境导入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新知讲解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拓展延伸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案例分析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7" Type="http://schemas.openxmlformats.org/officeDocument/2006/relationships/theme" Target="../theme/theme1.xml"/><Relationship Id="rId26" Type="http://schemas.openxmlformats.org/officeDocument/2006/relationships/image" Target="../media/image12.png"/><Relationship Id="rId25" Type="http://schemas.openxmlformats.org/officeDocument/2006/relationships/image" Target="../media/image11.png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 userDrawn="1"/>
        </p:nvPicPr>
        <p:blipFill>
          <a:blip r:embed="rId25" cstate="print"/>
          <a:stretch>
            <a:fillRect/>
          </a:stretch>
        </p:blipFill>
        <p:spPr>
          <a:xfrm>
            <a:off x="86753" y="209211"/>
            <a:ext cx="247848" cy="235453"/>
          </a:xfrm>
          <a:prstGeom prst="rect">
            <a:avLst/>
          </a:prstGeom>
        </p:spPr>
      </p:pic>
      <p:pic>
        <p:nvPicPr>
          <p:cNvPr id="17" name="bg object 17"/>
          <p:cNvPicPr/>
          <p:nvPr userDrawn="1"/>
        </p:nvPicPr>
        <p:blipFill>
          <a:blip r:embed="rId26" cstate="print"/>
          <a:stretch>
            <a:fillRect/>
          </a:stretch>
        </p:blipFill>
        <p:spPr>
          <a:xfrm>
            <a:off x="204482" y="333138"/>
            <a:ext cx="179689" cy="1734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36078" y="370008"/>
            <a:ext cx="893445" cy="233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7217" y="723198"/>
            <a:ext cx="6502064" cy="1958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9210" y="3956685"/>
            <a:ext cx="2418080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825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0680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sp>
        <p:nvSpPr>
          <p:cNvPr id="10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11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2" Type="http://schemas.openxmlformats.org/officeDocument/2006/relationships/slideLayout" Target="../slideLayouts/slideLayout5.xml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9.jpeg"/><Relationship Id="rId1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1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1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5.jpeg"/><Relationship Id="rId1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7.png"/><Relationship Id="rId1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9.png"/><Relationship Id="rId1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1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26.xml"/><Relationship Id="rId20" Type="http://schemas.openxmlformats.org/officeDocument/2006/relationships/tags" Target="../tags/tag25.xml"/><Relationship Id="rId2" Type="http://schemas.openxmlformats.org/officeDocument/2006/relationships/image" Target="../media/image22.jpeg"/><Relationship Id="rId19" Type="http://schemas.openxmlformats.org/officeDocument/2006/relationships/tags" Target="../tags/tag24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5" Type="http://schemas.openxmlformats.org/officeDocument/2006/relationships/slideLayout" Target="../slideLayouts/slideLayout5.xml"/><Relationship Id="rId24" Type="http://schemas.openxmlformats.org/officeDocument/2006/relationships/tags" Target="../tags/tag45.xml"/><Relationship Id="rId23" Type="http://schemas.openxmlformats.org/officeDocument/2006/relationships/image" Target="../media/image9.png"/><Relationship Id="rId22" Type="http://schemas.openxmlformats.org/officeDocument/2006/relationships/image" Target="../media/image8.png"/><Relationship Id="rId21" Type="http://schemas.openxmlformats.org/officeDocument/2006/relationships/image" Target="../media/image7.png"/><Relationship Id="rId20" Type="http://schemas.openxmlformats.org/officeDocument/2006/relationships/image" Target="../media/image6.png"/><Relationship Id="rId2" Type="http://schemas.openxmlformats.org/officeDocument/2006/relationships/tags" Target="../tags/tag27.xml"/><Relationship Id="rId19" Type="http://schemas.openxmlformats.org/officeDocument/2006/relationships/tags" Target="../tags/tag44.xml"/><Relationship Id="rId18" Type="http://schemas.openxmlformats.org/officeDocument/2006/relationships/tags" Target="../tags/tag43.xml"/><Relationship Id="rId17" Type="http://schemas.openxmlformats.org/officeDocument/2006/relationships/tags" Target="../tags/tag42.xml"/><Relationship Id="rId16" Type="http://schemas.openxmlformats.org/officeDocument/2006/relationships/tags" Target="../tags/tag41.xml"/><Relationship Id="rId15" Type="http://schemas.openxmlformats.org/officeDocument/2006/relationships/tags" Target="../tags/tag40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39.png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1.png"/><Relationship Id="rId1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1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1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7.png"/><Relationship Id="rId1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49"/>
            <a:ext cx="7553325" cy="4244468"/>
            <a:chOff x="0" y="4749"/>
            <a:chExt cx="7553325" cy="4244468"/>
          </a:xfrm>
        </p:grpSpPr>
        <p:pic>
          <p:nvPicPr>
            <p:cNvPr id="3" name="object 3" descr="C:/Users/ysn92/Desktop/新建文件夹/微信图片_20240422093542.jpg微信图片_20240422093542"/>
            <p:cNvPicPr/>
            <p:nvPr/>
          </p:nvPicPr>
          <p:blipFill>
            <a:blip r:embed="rId2"/>
            <a:srcRect t="7839" b="7839"/>
            <a:stretch>
              <a:fillRect/>
            </a:stretch>
          </p:blipFill>
          <p:spPr>
            <a:xfrm>
              <a:off x="0" y="4749"/>
              <a:ext cx="7553325" cy="42444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655347"/>
              <a:ext cx="86740" cy="15180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98839" y="655347"/>
              <a:ext cx="2955645" cy="29556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7797" y="2068110"/>
              <a:ext cx="123926" cy="12392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1600" y="593383"/>
              <a:ext cx="123926" cy="1239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634940" y="1822408"/>
            <a:ext cx="2293620" cy="5289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00000"/>
              </a:lnSpc>
              <a:spcBef>
                <a:spcPts val="115"/>
              </a:spcBef>
              <a:tabLst>
                <a:tab pos="848360" algn="l"/>
              </a:tabLst>
            </a:pPr>
            <a:r>
              <a:rPr lang="zh-CN" altLang="en-US" sz="3350" b="1" spc="-5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餐饮服务</a:t>
            </a:r>
            <a:endParaRPr lang="zh-CN" altLang="en-US" sz="3350" b="1" spc="-5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742582" y="469457"/>
            <a:ext cx="74351" cy="2887488"/>
            <a:chOff x="3742582" y="469457"/>
            <a:chExt cx="74351" cy="2887488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42582" y="469457"/>
              <a:ext cx="61956" cy="169159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42582" y="3288786"/>
              <a:ext cx="74351" cy="68159"/>
            </a:xfrm>
            <a:prstGeom prst="rect">
              <a:avLst/>
            </a:prstGeom>
          </p:spPr>
        </p:pic>
      </p:grpSp>
      <p:sp>
        <p:nvSpPr>
          <p:cNvPr id="19" name="圆角矩形 18"/>
          <p:cNvSpPr/>
          <p:nvPr/>
        </p:nvSpPr>
        <p:spPr>
          <a:xfrm>
            <a:off x="2880995" y="2578735"/>
            <a:ext cx="1864360" cy="304800"/>
          </a:xfrm>
          <a:prstGeom prst="roundRect">
            <a:avLst/>
          </a:prstGeom>
          <a:gradFill>
            <a:gsLst>
              <a:gs pos="31000">
                <a:srgbClr val="BC825C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200"/>
              <a:t>学期、班级、授课教师</a:t>
            </a:r>
            <a:endParaRPr lang="zh-CN" sz="1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90500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餐饮折花技能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-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盘花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3749675" y="772795"/>
            <a:ext cx="3444240" cy="273177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340485" y="1822450"/>
            <a:ext cx="1516380" cy="3162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en-US" altLang="zh-CN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4.</a:t>
            </a:r>
            <a:r>
              <a:rPr kumimoji="0" lang="zh-CN" altLang="en-US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乘风破浪</a:t>
            </a:r>
            <a:endParaRPr kumimoji="0" lang="zh-CN" altLang="en-US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791210" y="1702435"/>
            <a:ext cx="2590165" cy="2169795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159250" y="1060450"/>
            <a:ext cx="2454910" cy="3162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寓意：勇往直前、挑战自我、</a:t>
            </a:r>
            <a:r>
              <a:rPr kumimoji="0" lang="zh-CN" altLang="en-US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拼搏精神</a:t>
            </a:r>
            <a:endParaRPr kumimoji="0" lang="zh-CN" altLang="en-US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59250" y="1593850"/>
            <a:ext cx="2603500" cy="1687195"/>
          </a:xfrm>
          <a:prstGeom prst="rect">
            <a:avLst/>
          </a:prstGeom>
        </p:spPr>
      </p:pic>
      <p:pic>
        <p:nvPicPr>
          <p:cNvPr id="7" name="图片 573" descr="IMG_1533"/>
          <p:cNvPicPr/>
          <p:nvPr/>
        </p:nvPicPr>
        <p:blipFill>
          <a:blip r:embed="rId2"/>
          <a:stretch>
            <a:fillRect/>
          </a:stretch>
        </p:blipFill>
        <p:spPr>
          <a:xfrm>
            <a:off x="1216660" y="2203450"/>
            <a:ext cx="1764030" cy="14401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90500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餐饮折花技能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-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盘花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3749675" y="772795"/>
            <a:ext cx="3444240" cy="273177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340485" y="1822450"/>
            <a:ext cx="1516380" cy="3162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5.四季平安</a:t>
            </a:r>
            <a:endParaRPr kumimoji="0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791210" y="1702435"/>
            <a:ext cx="2590165" cy="2169795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159250" y="1060450"/>
            <a:ext cx="1777365" cy="3162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寓意：平安、纯真的情感</a:t>
            </a:r>
            <a:endParaRPr kumimoji="0" lang="zh-CN" altLang="en-US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pic>
        <p:nvPicPr>
          <p:cNvPr id="1073744179" name="图片 578" descr="IMG_1554"/>
          <p:cNvPicPr/>
          <p:nvPr/>
        </p:nvPicPr>
        <p:blipFill>
          <a:blip r:embed="rId1"/>
          <a:stretch>
            <a:fillRect/>
          </a:stretch>
        </p:blipFill>
        <p:spPr>
          <a:xfrm>
            <a:off x="1203960" y="2279650"/>
            <a:ext cx="1764030" cy="14401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4006850" y="1521460"/>
            <a:ext cx="3013075" cy="1742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90500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餐饮折花技能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-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盘花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3749675" y="772795"/>
            <a:ext cx="3444240" cy="273177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340485" y="1822450"/>
            <a:ext cx="1516380" cy="3162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6.鸿雁飞书</a:t>
            </a:r>
            <a:endParaRPr kumimoji="0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791210" y="1702435"/>
            <a:ext cx="2590165" cy="2169795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159250" y="1060450"/>
            <a:ext cx="1777365" cy="3162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寓意：信任、祝福、吉祥</a:t>
            </a:r>
            <a:endParaRPr kumimoji="0" lang="zh-CN" altLang="en-US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pic>
        <p:nvPicPr>
          <p:cNvPr id="1073744181" name="图片 583" descr="IMG_1325"/>
          <p:cNvPicPr/>
          <p:nvPr/>
        </p:nvPicPr>
        <p:blipFill>
          <a:blip r:embed="rId1"/>
          <a:stretch>
            <a:fillRect/>
          </a:stretch>
        </p:blipFill>
        <p:spPr>
          <a:xfrm>
            <a:off x="1339850" y="2203450"/>
            <a:ext cx="1764030" cy="14401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5"/>
          <p:cNvPicPr/>
          <p:nvPr/>
        </p:nvPicPr>
        <p:blipFill>
          <a:blip r:embed="rId2"/>
          <a:stretch>
            <a:fillRect/>
          </a:stretch>
        </p:blipFill>
        <p:spPr>
          <a:xfrm>
            <a:off x="4009390" y="1517650"/>
            <a:ext cx="2924810" cy="174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90500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餐饮折花技能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-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盘花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3749675" y="772795"/>
            <a:ext cx="3444240" cy="273177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340485" y="1822450"/>
            <a:ext cx="1516380" cy="3162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7.扬帆起航</a:t>
            </a:r>
            <a:endParaRPr kumimoji="0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791210" y="1702435"/>
            <a:ext cx="2590165" cy="2169795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159250" y="1060450"/>
            <a:ext cx="1958340" cy="3162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寓意：希望、顺利、前程似锦</a:t>
            </a:r>
            <a:endParaRPr kumimoji="0" lang="zh-CN" altLang="en-US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pic>
        <p:nvPicPr>
          <p:cNvPr id="11" name="图片 6"/>
          <p:cNvPicPr/>
          <p:nvPr/>
        </p:nvPicPr>
        <p:blipFill>
          <a:blip r:embed="rId1"/>
          <a:stretch>
            <a:fillRect/>
          </a:stretch>
        </p:blipFill>
        <p:spPr>
          <a:xfrm>
            <a:off x="3935730" y="1517650"/>
            <a:ext cx="3093085" cy="1678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-2147482603" name="图片 589" descr="IMG_1363"/>
          <p:cNvPicPr/>
          <p:nvPr/>
        </p:nvPicPr>
        <p:blipFill>
          <a:blip r:embed="rId2"/>
          <a:stretch>
            <a:fillRect/>
          </a:stretch>
        </p:blipFill>
        <p:spPr>
          <a:xfrm>
            <a:off x="1204595" y="2203450"/>
            <a:ext cx="1764030" cy="14401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90500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餐饮折花技能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-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盘花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3749675" y="772795"/>
            <a:ext cx="3444240" cy="273177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387475" y="1822450"/>
            <a:ext cx="1516380" cy="3162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8.出水芙蓉</a:t>
            </a:r>
            <a:endParaRPr kumimoji="0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791210" y="1702435"/>
            <a:ext cx="2590165" cy="2169795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159250" y="1060450"/>
            <a:ext cx="1958340" cy="3162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寓意：富贵、安康、</a:t>
            </a:r>
            <a:r>
              <a:rPr kumimoji="0" lang="zh-CN" altLang="en-US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美好前程</a:t>
            </a:r>
            <a:endParaRPr kumimoji="0" lang="zh-CN" altLang="en-US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pic>
        <p:nvPicPr>
          <p:cNvPr id="1073744185" name="图片 594" descr="IMG_1388"/>
          <p:cNvPicPr/>
          <p:nvPr/>
        </p:nvPicPr>
        <p:blipFill>
          <a:blip r:embed="rId1"/>
          <a:stretch>
            <a:fillRect/>
          </a:stretch>
        </p:blipFill>
        <p:spPr>
          <a:xfrm>
            <a:off x="1263650" y="2203450"/>
            <a:ext cx="1764030" cy="14401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9250" y="1593850"/>
            <a:ext cx="2611755" cy="180149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90500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餐饮折花技能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-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盘花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3749675" y="772795"/>
            <a:ext cx="3444240" cy="273177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387475" y="1822450"/>
            <a:ext cx="1516380" cy="3162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9.祝寿蜡烛</a:t>
            </a:r>
            <a:endParaRPr kumimoji="0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791210" y="1702435"/>
            <a:ext cx="2590165" cy="2169795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159250" y="1060450"/>
            <a:ext cx="1958340" cy="3162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寓意：福如东海、</a:t>
            </a:r>
            <a:r>
              <a:rPr kumimoji="0" lang="zh-CN" altLang="en-US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寿比南山</a:t>
            </a:r>
            <a:endParaRPr kumimoji="0" lang="zh-CN" altLang="en-US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pic>
        <p:nvPicPr>
          <p:cNvPr id="1073744187" name="图片 152" descr="DSC00003"/>
          <p:cNvPicPr/>
          <p:nvPr/>
        </p:nvPicPr>
        <p:blipFill>
          <a:blip r:embed="rId1">
            <a:lum bright="-6000" contrast="17999"/>
          </a:blip>
          <a:srcRect l="6319" r="8047" b="2019"/>
          <a:stretch>
            <a:fillRect/>
          </a:stretch>
        </p:blipFill>
        <p:spPr>
          <a:xfrm>
            <a:off x="1263650" y="2203450"/>
            <a:ext cx="1764030" cy="14401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9250" y="1517650"/>
            <a:ext cx="2790190" cy="168465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90500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餐饮折花技能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-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盘花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3749675" y="772795"/>
            <a:ext cx="3444240" cy="273177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387475" y="1822450"/>
            <a:ext cx="1516380" cy="3162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10.彬彬有礼</a:t>
            </a:r>
            <a:endParaRPr kumimoji="0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791210" y="1702435"/>
            <a:ext cx="2590165" cy="2169795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159250" y="1060450"/>
            <a:ext cx="1888490" cy="3162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寓意：和谐、文明、</a:t>
            </a:r>
            <a:r>
              <a:rPr kumimoji="0" lang="zh-CN" altLang="en-US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有礼有节</a:t>
            </a:r>
            <a:endParaRPr kumimoji="0" lang="zh-CN" altLang="en-US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pic>
        <p:nvPicPr>
          <p:cNvPr id="7" name="图片 630" descr="IMG_1465"/>
          <p:cNvPicPr/>
          <p:nvPr/>
        </p:nvPicPr>
        <p:blipFill>
          <a:blip r:embed="rId1"/>
          <a:stretch>
            <a:fillRect/>
          </a:stretch>
        </p:blipFill>
        <p:spPr>
          <a:xfrm>
            <a:off x="1263650" y="2203450"/>
            <a:ext cx="1764030" cy="14401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050" y="1517650"/>
            <a:ext cx="2830830" cy="18732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9481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餐饮折花技能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-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杯花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949450" y="1060450"/>
            <a:ext cx="2741295" cy="127762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025650" y="1109345"/>
            <a:ext cx="2529205" cy="6997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eaLnBrk="1" hangingPunct="1">
              <a:lnSpc>
                <a:spcPct val="120000"/>
              </a:lnSpc>
            </a:pP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实训目标：</a:t>
            </a: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    </a:t>
            </a:r>
            <a:r>
              <a:rPr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学会基本的</a:t>
            </a:r>
            <a:r>
              <a:rPr lang="en-US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10</a:t>
            </a:r>
            <a:r>
              <a:rPr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种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盘</a:t>
            </a:r>
            <a:r>
              <a:rPr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花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，</a:t>
            </a:r>
            <a:r>
              <a:rPr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做到小而精致 、 花型挺括 、 美观大方 。</a:t>
            </a:r>
            <a:endParaRPr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3473450" y="2625725"/>
            <a:ext cx="2378710" cy="128905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563620" y="2730500"/>
            <a:ext cx="2199005" cy="6546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eaLnBrk="1" hangingPunct="1">
              <a:lnSpc>
                <a:spcPct val="120000"/>
              </a:lnSpc>
            </a:pP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实训条件：</a:t>
            </a:r>
            <a:endParaRPr lang="zh-CN" altLang="en-US" sz="14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1.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在中餐实训室完成实训 （工作台、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圆形餐桌。）</a:t>
            </a: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2.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每名学生</a:t>
            </a: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10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块棉质口布 、</a:t>
            </a: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10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个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骨碟。</a:t>
            </a: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9100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餐饮折花技能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-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杯花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949450" y="1060450"/>
            <a:ext cx="4201795" cy="281305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172970" y="1211580"/>
            <a:ext cx="3978275" cy="19792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eaLnBrk="1" hangingPunct="1">
              <a:lnSpc>
                <a:spcPct val="120000"/>
              </a:lnSpc>
            </a:pP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实训步骤：</a:t>
            </a: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1.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成立中餐技能小组，下午第三节课进行技能训练，课上担任小组长。</a:t>
            </a: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2.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检查仪容仪表</a:t>
            </a: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3.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教师讲解并演示</a:t>
            </a: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10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种盘花的折叠步骤及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要领 。</a:t>
            </a: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4.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学生以小组为单位 ， 在组长的指导下进行练习 ， 教师巡视和指导 。</a:t>
            </a: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5.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折花时，要姿态正确 ，手法灵活，用力得当。角度要算得准、 皱褶要均匀、一次折成 ， 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避免反复折叠造成花型线条杂乱 ， 又不符合卫生要求 。</a:t>
            </a: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6.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通过小组间折花比赛，检验学生的技能掌握情况，优秀的作品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进行展示 。</a:t>
            </a: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4233" y="1076389"/>
            <a:ext cx="955040" cy="2114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dirty="0">
                <a:solidFill>
                  <a:srgbClr val="252525"/>
                </a:solidFill>
              </a:rPr>
              <a:t>【</a:t>
            </a:r>
            <a:r>
              <a:rPr sz="1200" dirty="0">
                <a:solidFill>
                  <a:srgbClr val="252525"/>
                </a:solidFill>
              </a:rPr>
              <a:t>作</a:t>
            </a:r>
            <a:r>
              <a:rPr sz="1200" dirty="0">
                <a:solidFill>
                  <a:srgbClr val="252525"/>
                </a:solidFill>
              </a:rPr>
              <a:t>业</a:t>
            </a:r>
            <a:r>
              <a:rPr sz="1200" dirty="0">
                <a:solidFill>
                  <a:srgbClr val="252525"/>
                </a:solidFill>
              </a:rPr>
              <a:t>目</a:t>
            </a:r>
            <a:r>
              <a:rPr sz="1200" dirty="0">
                <a:solidFill>
                  <a:srgbClr val="252525"/>
                </a:solidFill>
              </a:rPr>
              <a:t>标</a:t>
            </a:r>
            <a:r>
              <a:rPr sz="1200" spc="-50" dirty="0">
                <a:solidFill>
                  <a:srgbClr val="252525"/>
                </a:solidFill>
              </a:rPr>
              <a:t>】</a:t>
            </a:r>
            <a:endParaRPr sz="1200"/>
          </a:p>
        </p:txBody>
      </p:sp>
      <p:sp>
        <p:nvSpPr>
          <p:cNvPr id="4" name="object 4"/>
          <p:cNvSpPr txBox="1"/>
          <p:nvPr/>
        </p:nvSpPr>
        <p:spPr>
          <a:xfrm>
            <a:off x="774233" y="1266015"/>
            <a:ext cx="5607050" cy="1879600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76530" indent="-15875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sz="1100" b="0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1.</a:t>
            </a:r>
            <a:r>
              <a:rPr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lang="zh-CN" altLang="en-US"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能够熟练操作所学的</a:t>
            </a:r>
            <a:r>
              <a:rPr lang="en-US" altLang="zh-CN"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10</a:t>
            </a:r>
            <a:r>
              <a:rPr lang="zh-CN" altLang="en-US"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种</a:t>
            </a:r>
            <a:r>
              <a:rPr lang="zh-CN" altLang="en-US"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盘花的折叠步骤</a:t>
            </a:r>
            <a:endParaRPr sz="1100" b="0" spc="125" dirty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endParaRPr sz="1200" b="1" dirty="0">
              <a:solidFill>
                <a:srgbClr val="252525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endParaRPr sz="1200" b="1" dirty="0">
              <a:solidFill>
                <a:srgbClr val="252525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endParaRPr sz="1200" b="1" dirty="0">
              <a:solidFill>
                <a:srgbClr val="252525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【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作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业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内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容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与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要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求</a:t>
            </a:r>
            <a:r>
              <a:rPr sz="1200" b="1" spc="-5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】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76530" indent="-158750">
              <a:lnSpc>
                <a:spcPct val="100000"/>
              </a:lnSpc>
              <a:spcBef>
                <a:spcPts val="660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sz="1100" b="0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1.</a:t>
            </a:r>
            <a:r>
              <a:rPr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lang="zh-CN" altLang="en-US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说出</a:t>
            </a:r>
            <a:r>
              <a:rPr lang="en-US" altLang="zh-CN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10</a:t>
            </a:r>
            <a:r>
              <a:rPr lang="zh-CN" altLang="en-US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种盘花的</a:t>
            </a:r>
            <a:r>
              <a:rPr lang="zh-CN" altLang="en-US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寓意。</a:t>
            </a:r>
            <a:endParaRPr lang="zh-CN" altLang="en-US" sz="1100" b="0" spc="-5" dirty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176530" indent="-158750">
              <a:lnSpc>
                <a:spcPct val="100000"/>
              </a:lnSpc>
              <a:spcBef>
                <a:spcPts val="660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lang="en-US" altLang="zh-CN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2.</a:t>
            </a:r>
            <a:r>
              <a:rPr lang="zh-CN" altLang="en-US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反复练习所学的</a:t>
            </a:r>
            <a:r>
              <a:rPr lang="en-US" altLang="zh-CN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10</a:t>
            </a:r>
            <a:r>
              <a:rPr lang="zh-CN" altLang="en-US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种盘花，将</a:t>
            </a:r>
            <a:r>
              <a:rPr lang="zh-CN" altLang="en-US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每个花型折的最好的拍照上传</a:t>
            </a:r>
            <a:r>
              <a:rPr lang="zh-CN" altLang="en-US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学习平台。</a:t>
            </a:r>
            <a:endParaRPr lang="zh-CN" altLang="en-US" sz="1100" b="0" spc="-5" dirty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2781" y="41910"/>
            <a:ext cx="7437048" cy="2230674"/>
            <a:chOff x="55766" y="4737"/>
            <a:chExt cx="7497558" cy="2602453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79693" y="4749"/>
              <a:ext cx="7373631" cy="2602441"/>
            </a:xfrm>
            <a:prstGeom prst="rect">
              <a:avLst/>
            </a:prstGeom>
          </p:spPr>
        </p:pic>
        <p:pic>
          <p:nvPicPr>
            <p:cNvPr id="4" name="object 4" descr="C:/Users/ysn92/Desktop/新建文件夹/微信图片_20240422093608.jpg微信图片_20240422093608"/>
            <p:cNvPicPr/>
            <p:nvPr/>
          </p:nvPicPr>
          <p:blipFill>
            <a:blip r:embed="rId2"/>
            <a:srcRect t="23557" b="23557"/>
            <a:stretch>
              <a:fillRect/>
            </a:stretch>
          </p:blipFill>
          <p:spPr>
            <a:xfrm>
              <a:off x="55766" y="4737"/>
              <a:ext cx="7497558" cy="2577668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780106" y="3101505"/>
            <a:ext cx="229870" cy="229870"/>
            <a:chOff x="1753561" y="3133890"/>
            <a:chExt cx="229870" cy="22987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3561" y="3133890"/>
              <a:ext cx="229264" cy="2292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27923" y="3208235"/>
              <a:ext cx="86741" cy="7434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25471" y="3267985"/>
            <a:ext cx="1109980" cy="7810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6576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accent2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accent2"/>
                </a:solidFill>
                <a:latin typeface="Times New Roman" panose="02020603050405020304"/>
                <a:cs typeface="Times New Roman" panose="02020603050405020304"/>
              </a:rPr>
              <a:t>1</a:t>
            </a:r>
            <a:endParaRPr sz="2450">
              <a:solidFill>
                <a:schemeClr val="accent2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餐饮服务基础</a:t>
            </a:r>
            <a:endParaRPr lang="zh-CN" altLang="en-US" sz="1200" b="0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知识与技能</a:t>
            </a:r>
            <a:endParaRPr lang="zh-CN" altLang="en-US" sz="1200" b="0" spc="-50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714627" y="2899498"/>
            <a:ext cx="229870" cy="229870"/>
            <a:chOff x="2862707" y="2855048"/>
            <a:chExt cx="229870" cy="22987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62707" y="2855048"/>
              <a:ext cx="229260" cy="2292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37065" y="2929407"/>
              <a:ext cx="86741" cy="7434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492498" y="2965135"/>
            <a:ext cx="800100" cy="729615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229235">
              <a:lnSpc>
                <a:spcPct val="100000"/>
              </a:lnSpc>
              <a:spcBef>
                <a:spcPts val="91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2</a:t>
            </a:r>
            <a:endParaRPr sz="245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中餐服务</a:t>
            </a:r>
            <a:endParaRPr sz="120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5" name="object 15"/>
          <p:cNvGrpSpPr/>
          <p:nvPr>
            <p:custDataLst>
              <p:tags r:id="rId5"/>
            </p:custDataLst>
          </p:nvPr>
        </p:nvGrpSpPr>
        <p:grpSpPr>
          <a:xfrm>
            <a:off x="2647964" y="2687192"/>
            <a:ext cx="229870" cy="229870"/>
            <a:chOff x="3891294" y="2582417"/>
            <a:chExt cx="229870" cy="229870"/>
          </a:xfrm>
        </p:grpSpPr>
        <p:pic>
          <p:nvPicPr>
            <p:cNvPr id="16" name="object 16"/>
            <p:cNvPicPr/>
            <p:nvPr>
              <p:custDataLst>
                <p:tags r:id="rId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3891294" y="2582417"/>
              <a:ext cx="229258" cy="22925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>
              <p:custDataLst>
                <p:tags r:id="rId7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3965651" y="2656761"/>
              <a:ext cx="86748" cy="74348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>
            <p:custDataLst>
              <p:tags r:id="rId8"/>
            </p:custDataLst>
          </p:nvPr>
        </p:nvSpPr>
        <p:spPr>
          <a:xfrm>
            <a:off x="2696686" y="286284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3</a:t>
            </a:r>
            <a:endParaRPr sz="2450" spc="-25" dirty="0">
              <a:solidFill>
                <a:schemeClr val="tx1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19" name="object 19"/>
          <p:cNvGrpSpPr/>
          <p:nvPr>
            <p:custDataLst>
              <p:tags r:id="rId9"/>
            </p:custDataLst>
          </p:nvPr>
        </p:nvGrpSpPr>
        <p:grpSpPr>
          <a:xfrm>
            <a:off x="3608610" y="2431884"/>
            <a:ext cx="229870" cy="229870"/>
            <a:chOff x="4919885" y="2353144"/>
            <a:chExt cx="229870" cy="229870"/>
          </a:xfrm>
        </p:grpSpPr>
        <p:pic>
          <p:nvPicPr>
            <p:cNvPr id="20" name="object 20"/>
            <p:cNvPicPr/>
            <p:nvPr>
              <p:custDataLst>
                <p:tags r:id="rId10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4919885" y="2353144"/>
              <a:ext cx="229253" cy="22926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>
              <p:custDataLst>
                <p:tags r:id="rId11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4994241" y="2427503"/>
              <a:ext cx="86748" cy="74345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>
            <p:custDataLst>
              <p:tags r:id="rId12"/>
            </p:custDataLst>
          </p:nvPr>
        </p:nvSpPr>
        <p:spPr>
          <a:xfrm>
            <a:off x="3473450" y="3124835"/>
            <a:ext cx="671830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宴会服务</a:t>
            </a:r>
            <a:endParaRPr kumimoji="0" lang="zh-CN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23" name="object 23"/>
          <p:cNvSpPr txBox="1"/>
          <p:nvPr>
            <p:custDataLst>
              <p:tags r:id="rId13"/>
            </p:custDataLst>
          </p:nvPr>
        </p:nvSpPr>
        <p:spPr>
          <a:xfrm>
            <a:off x="2559050" y="3331210"/>
            <a:ext cx="1049655" cy="1962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altLang="en-US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西餐服务</a:t>
            </a:r>
            <a:endParaRPr kumimoji="0" lang="zh-CN" altLang="en-US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24" name="object 24"/>
          <p:cNvSpPr txBox="1"/>
          <p:nvPr>
            <p:custDataLst>
              <p:tags r:id="rId14"/>
            </p:custDataLst>
          </p:nvPr>
        </p:nvSpPr>
        <p:spPr>
          <a:xfrm>
            <a:off x="3581284" y="264310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4</a:t>
            </a:r>
            <a:endParaRPr sz="2450"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25" name="object 25"/>
          <p:cNvGrpSpPr/>
          <p:nvPr>
            <p:custDataLst>
              <p:tags r:id="rId15"/>
            </p:custDataLst>
          </p:nvPr>
        </p:nvGrpSpPr>
        <p:grpSpPr>
          <a:xfrm>
            <a:off x="4541862" y="2177002"/>
            <a:ext cx="229870" cy="229870"/>
            <a:chOff x="6029032" y="2055717"/>
            <a:chExt cx="229870" cy="229870"/>
          </a:xfrm>
        </p:grpSpPr>
        <p:pic>
          <p:nvPicPr>
            <p:cNvPr id="26" name="object 26"/>
            <p:cNvPicPr/>
            <p:nvPr>
              <p:custDataLst>
                <p:tags r:id="rId1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>
              <p:custDataLst>
                <p:tags r:id="rId17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>
            <p:custDataLst>
              <p:tags r:id="rId18"/>
            </p:custDataLst>
          </p:nvPr>
        </p:nvSpPr>
        <p:spPr>
          <a:xfrm>
            <a:off x="4532630" y="2432050"/>
            <a:ext cx="448945" cy="587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5</a:t>
            </a:r>
            <a:endParaRPr sz="2450">
              <a:latin typeface="Times New Roman" panose="02020603050405020304"/>
              <a:cs typeface="Times New Roman" panose="02020603050405020304"/>
            </a:endParaRPr>
          </a:p>
          <a:p>
            <a:pPr marL="111760" marR="5080">
              <a:lnSpc>
                <a:spcPct val="102000"/>
              </a:lnSpc>
              <a:spcBef>
                <a:spcPts val="45"/>
              </a:spcBef>
            </a:pP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cxnSp>
        <p:nvCxnSpPr>
          <p:cNvPr id="39" name="直接箭头连接符 38"/>
          <p:cNvCxnSpPr/>
          <p:nvPr/>
        </p:nvCxnSpPr>
        <p:spPr>
          <a:xfrm flipV="1">
            <a:off x="654050" y="1746250"/>
            <a:ext cx="5715000" cy="137160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5951" y="871911"/>
            <a:ext cx="2571750" cy="5384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350" b="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C O N T E N T </a:t>
            </a:r>
            <a:r>
              <a:rPr sz="3350" b="0" spc="-5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S</a:t>
            </a:r>
            <a:endParaRPr sz="3350"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5" name="文本框 4"/>
          <p:cNvSpPr txBox="1"/>
          <p:nvPr>
            <p:custDataLst>
              <p:tags r:id="rId19"/>
            </p:custDataLst>
          </p:nvPr>
        </p:nvSpPr>
        <p:spPr>
          <a:xfrm>
            <a:off x="4006850" y="2813050"/>
            <a:ext cx="1454150" cy="2787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11176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  <a:sym typeface="+mn-ea"/>
              </a:rPr>
              <a:t>酒水与酒吧服务</a:t>
            </a:r>
            <a:endParaRPr lang="zh-CN" altLang="en-US" sz="1200" b="0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29" name="object 25"/>
          <p:cNvGrpSpPr/>
          <p:nvPr/>
        </p:nvGrpSpPr>
        <p:grpSpPr>
          <a:xfrm>
            <a:off x="5521032" y="1902682"/>
            <a:ext cx="229870" cy="229870"/>
            <a:chOff x="6029032" y="2055717"/>
            <a:chExt cx="229870" cy="229870"/>
          </a:xfrm>
        </p:grpSpPr>
        <p:pic>
          <p:nvPicPr>
            <p:cNvPr id="30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31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32" name="object 24"/>
          <p:cNvSpPr txBox="1"/>
          <p:nvPr>
            <p:custDataLst>
              <p:tags r:id="rId20"/>
            </p:custDataLst>
          </p:nvPr>
        </p:nvSpPr>
        <p:spPr>
          <a:xfrm>
            <a:off x="5530734" y="2195434"/>
            <a:ext cx="295275" cy="3937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lang="en-US" altLang="en-US" sz="2450" spc="-25" dirty="0">
                <a:latin typeface="Times New Roman" panose="02020603050405020304"/>
                <a:cs typeface="Times New Roman" panose="02020603050405020304"/>
              </a:rPr>
              <a:t>6</a:t>
            </a:r>
            <a:endParaRPr lang="en-US" altLang="en-US" sz="2450" spc="-25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3" name="object 22"/>
          <p:cNvSpPr txBox="1"/>
          <p:nvPr>
            <p:custDataLst>
              <p:tags r:id="rId21"/>
            </p:custDataLst>
          </p:nvPr>
        </p:nvSpPr>
        <p:spPr>
          <a:xfrm>
            <a:off x="5320665" y="2580640"/>
            <a:ext cx="1048385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餐饮经营管理</a:t>
            </a:r>
            <a:endParaRPr kumimoji="0" lang="zh-CN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663"/>
            <a:chOff x="0" y="4737"/>
            <a:chExt cx="7553325" cy="4244663"/>
          </a:xfrm>
        </p:grpSpPr>
        <p:pic>
          <p:nvPicPr>
            <p:cNvPr id="3" name="object 3" descr="C:/Users/ysn92/Desktop/新建文件夹/微信图片_20240422093551.jpg微信图片_20240422093551"/>
            <p:cNvPicPr/>
            <p:nvPr/>
          </p:nvPicPr>
          <p:blipFill>
            <a:blip r:embed="rId1"/>
            <a:srcRect t="2367" b="2367"/>
            <a:stretch>
              <a:fillRect/>
            </a:stretch>
          </p:blipFill>
          <p:spPr>
            <a:xfrm>
              <a:off x="0" y="4737"/>
              <a:ext cx="7553325" cy="42446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7675" y="1008545"/>
              <a:ext cx="2373190" cy="237318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949185" y="1606083"/>
            <a:ext cx="1587500" cy="1179195"/>
          </a:xfrm>
          <a:prstGeom prst="rect">
            <a:avLst/>
          </a:prstGeom>
        </p:spPr>
        <p:txBody>
          <a:bodyPr vert="horz" wrap="square" lIns="0" tIns="258445" rIns="0" bIns="0" rtlCol="0">
            <a:spAutoFit/>
          </a:bodyPr>
          <a:lstStyle/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3200" b="1" spc="15" dirty="0">
                <a:solidFill>
                  <a:srgbClr val="D7D7D7"/>
                </a:solidFill>
                <a:latin typeface="Impact" panose="020B0806030902050204"/>
                <a:ea typeface="宋体" panose="02010600030101010101" pitchFamily="2" charset="-122"/>
                <a:cs typeface="Impact" panose="020B0806030902050204"/>
              </a:rPr>
              <a:t>主题一</a:t>
            </a:r>
            <a:endParaRPr lang="zh-CN" altLang="en-US" sz="3200" b="1" spc="15" dirty="0">
              <a:solidFill>
                <a:srgbClr val="D7D7D7"/>
              </a:solidFill>
              <a:latin typeface="Impact" panose="020B0806030902050204"/>
              <a:ea typeface="宋体" panose="02010600030101010101" pitchFamily="2" charset="-122"/>
              <a:cs typeface="Impact" panose="020B0806030902050204"/>
            </a:endParaRPr>
          </a:p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1750" b="1" spc="-10" dirty="0">
                <a:solidFill>
                  <a:srgbClr val="FF9933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餐饮服务基础</a:t>
            </a:r>
            <a:endParaRPr lang="zh-CN" altLang="en-US" sz="1750" b="1" spc="-10" dirty="0">
              <a:solidFill>
                <a:srgbClr val="FF9933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1750" b="1" spc="-10" dirty="0">
                <a:solidFill>
                  <a:srgbClr val="FF9933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知识与技能</a:t>
            </a:r>
            <a:endParaRPr lang="zh-CN" altLang="en-US" sz="1750"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25850" y="1365250"/>
            <a:ext cx="2422525" cy="192214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778250" y="1463675"/>
            <a:ext cx="1948180" cy="1701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l">
              <a:lnSpc>
                <a:spcPct val="153000"/>
              </a:lnSpc>
              <a:spcBef>
                <a:spcPts val="9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1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餐饮服务岗位认知</a:t>
            </a:r>
            <a:endParaRPr sz="1200" b="1" spc="-50" dirty="0">
              <a:solidFill>
                <a:srgbClr val="3E3E3E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2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端托技能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3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餐巾折花技能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4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摆台技能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kumimoji="0" lang="en-US" altLang="zh-CN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5 </a:t>
            </a: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斟酒技能</a:t>
            </a:r>
            <a:endParaRPr kumimoji="0" lang="zh-CN" altLang="en-US" sz="1200" b="1" i="0" u="none" strike="noStrike" kern="0" cap="none" spc="25" normalizeH="0" baseline="0" noProof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kumimoji="0" lang="en-US" altLang="zh-CN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6 </a:t>
            </a: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分菜技能</a:t>
            </a:r>
            <a:endParaRPr kumimoji="0" lang="zh-CN" altLang="en-US" sz="1200" b="1" i="0" u="none" strike="noStrike" kern="0" cap="none" spc="25" normalizeH="0" baseline="0" noProof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494242"/>
            <a:ext cx="7553325" cy="3755390"/>
            <a:chOff x="0" y="494242"/>
            <a:chExt cx="7553325" cy="375539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555229"/>
              <a:ext cx="7553325" cy="69417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0986" y="494242"/>
              <a:ext cx="5502338" cy="2788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圆角矩形 88"/>
          <p:cNvSpPr/>
          <p:nvPr>
            <p:custDataLst>
              <p:tags r:id="rId2"/>
            </p:custDataLst>
          </p:nvPr>
        </p:nvSpPr>
        <p:spPr>
          <a:xfrm>
            <a:off x="3306756" y="3346476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>
                <a:effectLst/>
                <a:latin typeface="+mn-ea"/>
              </a:rPr>
              <a:t>素质目标</a:t>
            </a:r>
            <a:endParaRPr lang="zh-CN" altLang="zh-CN" sz="990">
              <a:effectLst/>
              <a:latin typeface="+mn-ea"/>
            </a:endParaRPr>
          </a:p>
        </p:txBody>
      </p:sp>
      <p:sp>
        <p:nvSpPr>
          <p:cNvPr id="83" name="圆角矩形 82"/>
          <p:cNvSpPr/>
          <p:nvPr>
            <p:custDataLst>
              <p:tags r:id="rId3"/>
            </p:custDataLst>
          </p:nvPr>
        </p:nvSpPr>
        <p:spPr>
          <a:xfrm>
            <a:off x="3306756" y="2346074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 dirty="0">
                <a:effectLst/>
                <a:latin typeface="+mn-ea"/>
              </a:rPr>
              <a:t>能力目标</a:t>
            </a:r>
            <a:endParaRPr lang="zh-CN" altLang="zh-CN" sz="990" dirty="0">
              <a:effectLst/>
              <a:latin typeface="+mn-ea"/>
            </a:endParaRPr>
          </a:p>
        </p:txBody>
      </p:sp>
      <p:sp>
        <p:nvSpPr>
          <p:cNvPr id="74" name="圆角矩形 73"/>
          <p:cNvSpPr/>
          <p:nvPr>
            <p:custDataLst>
              <p:tags r:id="rId4"/>
            </p:custDataLst>
          </p:nvPr>
        </p:nvSpPr>
        <p:spPr>
          <a:xfrm>
            <a:off x="3306756" y="1362181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>
                <a:effectLst/>
                <a:latin typeface="+mn-ea"/>
              </a:rPr>
              <a:t>知识目标</a:t>
            </a:r>
            <a:endParaRPr lang="zh-CN" altLang="zh-CN" sz="990">
              <a:effectLst/>
              <a:latin typeface="+mn-ea"/>
            </a:endParaRPr>
          </a:p>
        </p:txBody>
      </p:sp>
      <p:sp>
        <p:nvSpPr>
          <p:cNvPr id="76" name="右箭头 75"/>
          <p:cNvSpPr/>
          <p:nvPr>
            <p:custDataLst>
              <p:tags r:id="rId5"/>
            </p:custDataLst>
          </p:nvPr>
        </p:nvSpPr>
        <p:spPr>
          <a:xfrm>
            <a:off x="4452431" y="1396421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78" name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845050" y="831850"/>
            <a:ext cx="2519680" cy="120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1.了解餐饮服务岗位设置及职责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2.掌握轻托和重托的操作要领及方法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3.掌握餐巾折花的基本技法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4.掌握中、西餐零点和宴会摆台的操作流程与标准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5.掌握斟倒酒水的服务流程和标准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6.掌握分菜的基本方法 </a:t>
            </a:r>
            <a:endParaRPr lang="zh-CN" altLang="en-US" sz="87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85" name="右箭头 84"/>
          <p:cNvSpPr/>
          <p:nvPr>
            <p:custDataLst>
              <p:tags r:id="rId7"/>
            </p:custDataLst>
          </p:nvPr>
        </p:nvSpPr>
        <p:spPr>
          <a:xfrm>
            <a:off x="4452431" y="2380314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86" name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845050" y="2127250"/>
            <a:ext cx="247967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1.能够运用基本技法熟练折叠杯花和盘花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2.能够规范完成中、西餐零点和宴会摆台操作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3.能够根据不同酒水的存放和饮用特点为客人提供相应的酒水服务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4.能够正确为客人提供分菜服务</a:t>
            </a:r>
            <a:endParaRPr lang="en-US" altLang="zh-CN" sz="87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91" name="右箭头 90"/>
          <p:cNvSpPr/>
          <p:nvPr>
            <p:custDataLst>
              <p:tags r:id="rId9"/>
            </p:custDataLst>
          </p:nvPr>
        </p:nvSpPr>
        <p:spPr>
          <a:xfrm>
            <a:off x="4463861" y="3364842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92" name="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853940" y="3270250"/>
            <a:ext cx="2482850" cy="43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1.提高个人礼仪修养，塑造良好的个人形象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2.具备良好的服务意识和吃苦耐劳的精神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3.养成良好的职业素养，热爱餐饮服务行业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2" name="椭圆 1"/>
          <p:cNvSpPr/>
          <p:nvPr>
            <p:custDataLst>
              <p:tags r:id="rId11"/>
            </p:custDataLst>
          </p:nvPr>
        </p:nvSpPr>
        <p:spPr>
          <a:xfrm>
            <a:off x="1016979" y="1479044"/>
            <a:ext cx="2032384" cy="2032384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7000">
                  <a:schemeClr val="accent1">
                    <a:alpha val="0"/>
                  </a:schemeClr>
                </a:gs>
              </a:gsLst>
              <a:lin ang="10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990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6" name="椭圆 15"/>
          <p:cNvSpPr/>
          <p:nvPr>
            <p:custDataLst>
              <p:tags r:id="rId12"/>
            </p:custDataLst>
          </p:nvPr>
        </p:nvSpPr>
        <p:spPr>
          <a:xfrm>
            <a:off x="2873831" y="3003332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13"/>
            </p:custDataLst>
          </p:nvPr>
        </p:nvSpPr>
        <p:spPr>
          <a:xfrm>
            <a:off x="2873831" y="1943060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4" name="椭圆 3"/>
          <p:cNvSpPr/>
          <p:nvPr>
            <p:custDataLst>
              <p:tags r:id="rId14"/>
            </p:custDataLst>
          </p:nvPr>
        </p:nvSpPr>
        <p:spPr>
          <a:xfrm>
            <a:off x="1109467" y="1571532"/>
            <a:ext cx="1847407" cy="1847407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100000">
                <a:schemeClr val="accent1">
                  <a:alpha val="1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2" name="椭圆 21"/>
          <p:cNvSpPr/>
          <p:nvPr>
            <p:custDataLst>
              <p:tags r:id="rId15"/>
            </p:custDataLst>
          </p:nvPr>
        </p:nvSpPr>
        <p:spPr>
          <a:xfrm>
            <a:off x="1198414" y="1660479"/>
            <a:ext cx="1669121" cy="1669121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3" name="椭圆 22"/>
          <p:cNvSpPr/>
          <p:nvPr>
            <p:custDataLst>
              <p:tags r:id="rId16"/>
            </p:custDataLst>
          </p:nvPr>
        </p:nvSpPr>
        <p:spPr>
          <a:xfrm>
            <a:off x="1299561" y="1761626"/>
            <a:ext cx="1467220" cy="1467220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4" name="椭圆 23"/>
          <p:cNvSpPr/>
          <p:nvPr>
            <p:custDataLst>
              <p:tags r:id="rId17"/>
            </p:custDataLst>
          </p:nvPr>
        </p:nvSpPr>
        <p:spPr>
          <a:xfrm>
            <a:off x="1398346" y="1860411"/>
            <a:ext cx="1269256" cy="1269256"/>
          </a:xfrm>
          <a:prstGeom prst="ellipse">
            <a:avLst/>
          </a:prstGeom>
          <a:gradFill>
            <a:gsLst>
              <a:gs pos="98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13" name="椭圆 12"/>
          <p:cNvSpPr/>
          <p:nvPr>
            <p:custDataLst>
              <p:tags r:id="rId18"/>
            </p:custDataLst>
          </p:nvPr>
        </p:nvSpPr>
        <p:spPr>
          <a:xfrm>
            <a:off x="3026142" y="2470047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latin typeface="+mn-ea"/>
              <a:cs typeface="江城圆体 400W" panose="020B05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9"/>
            </p:custDataLst>
          </p:nvPr>
        </p:nvSpPr>
        <p:spPr>
          <a:xfrm>
            <a:off x="1467220" y="2346057"/>
            <a:ext cx="1122849" cy="2853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490" b="1" dirty="0">
                <a:solidFill>
                  <a:schemeClr val="lt1">
                    <a:lumMod val="100000"/>
                  </a:schemeClr>
                </a:solidFill>
                <a:latin typeface="+mn-ea"/>
                <a:cs typeface="微软雅黑" panose="020B0503020204020204" charset="-122"/>
              </a:rPr>
              <a:t>教学目标</a:t>
            </a:r>
            <a:endParaRPr lang="zh-CN" altLang="en-US" sz="1490" b="1" dirty="0">
              <a:solidFill>
                <a:schemeClr val="lt1">
                  <a:lumMod val="100000"/>
                </a:schemeClr>
              </a:solidFill>
              <a:latin typeface="+mn-ea"/>
              <a:cs typeface="微软雅黑" panose="020B0503020204020204" charset="-122"/>
            </a:endParaRPr>
          </a:p>
        </p:txBody>
      </p:sp>
      <p:grpSp>
        <p:nvGrpSpPr>
          <p:cNvPr id="6" name="object 3"/>
          <p:cNvGrpSpPr/>
          <p:nvPr/>
        </p:nvGrpSpPr>
        <p:grpSpPr>
          <a:xfrm>
            <a:off x="799326" y="574794"/>
            <a:ext cx="1239520" cy="855344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/>
        </p:nvSpPr>
        <p:spPr>
          <a:xfrm>
            <a:off x="654050" y="747395"/>
            <a:ext cx="819785" cy="318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2000" b="1" spc="-25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主题一</a:t>
            </a:r>
            <a:endParaRPr lang="zh-CN" altLang="en-US" sz="2000" b="1" spc="-25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  <p:custDataLst>
      <p:tags r:id="rId2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C:/Users/ysn92/Desktop/新建文件夹/微信图片_20240422093542.jpg微信图片_20240422093542"/>
          <p:cNvPicPr/>
          <p:nvPr/>
        </p:nvPicPr>
        <p:blipFill>
          <a:blip r:embed="rId1"/>
          <a:srcRect l="14104" r="14104"/>
          <a:stretch>
            <a:fillRect/>
          </a:stretch>
        </p:blipFill>
        <p:spPr>
          <a:xfrm>
            <a:off x="1257858" y="4737"/>
            <a:ext cx="4572876" cy="4244663"/>
          </a:xfrm>
          <a:prstGeom prst="parallelogram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042795" y="1746250"/>
            <a:ext cx="2989580" cy="92583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3350" b="1" dirty="0">
                <a:solidFill>
                  <a:srgbClr val="FFFFFF"/>
                </a:solidFill>
                <a:latin typeface="Microsoft YaHei UI" panose="020B0503020204020204" charset="-122"/>
                <a:ea typeface="宋体" panose="02010600030101010101" pitchFamily="2" charset="-122"/>
                <a:cs typeface="Microsoft YaHei UI" panose="020B0503020204020204" charset="-122"/>
              </a:rPr>
              <a:t>任务</a:t>
            </a:r>
            <a:r>
              <a:rPr lang="en-US" altLang="zh-CN" sz="3350" b="1" dirty="0">
                <a:solidFill>
                  <a:srgbClr val="FFFFFF"/>
                </a:solidFill>
                <a:latin typeface="Microsoft YaHei UI" panose="020B0503020204020204" charset="-122"/>
                <a:ea typeface="宋体" panose="02010600030101010101" pitchFamily="2" charset="-122"/>
                <a:cs typeface="Microsoft YaHei UI" panose="020B0503020204020204" charset="-122"/>
              </a:rPr>
              <a:t>3</a:t>
            </a:r>
            <a:endParaRPr lang="zh-CN" altLang="en-US" sz="3350" b="1" dirty="0">
              <a:solidFill>
                <a:srgbClr val="FFFFFF"/>
              </a:solidFill>
              <a:latin typeface="Microsoft YaHei UI" panose="020B0503020204020204" charset="-122"/>
              <a:ea typeface="宋体" panose="02010600030101010101" pitchFamily="2" charset="-122"/>
              <a:cs typeface="Microsoft YaHei UI" panose="020B0503020204020204" charset="-122"/>
            </a:endParaRPr>
          </a:p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2250" spc="-30" dirty="0">
                <a:solidFill>
                  <a:srgbClr val="FFFFFF"/>
                </a:solidFill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餐巾折花技能</a:t>
            </a:r>
            <a:r>
              <a:rPr lang="en-US" altLang="zh-CN" sz="2250" spc="-30" dirty="0">
                <a:solidFill>
                  <a:srgbClr val="FFFFFF"/>
                </a:solidFill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-</a:t>
            </a:r>
            <a:r>
              <a:rPr lang="zh-CN" altLang="en-US" sz="2250" spc="-30" dirty="0">
                <a:solidFill>
                  <a:srgbClr val="FFFFFF"/>
                </a:solidFill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盘</a:t>
            </a:r>
            <a:r>
              <a:rPr lang="zh-CN" altLang="en-US" sz="2250" spc="-30" dirty="0">
                <a:solidFill>
                  <a:srgbClr val="FFFFFF"/>
                </a:solidFill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花</a:t>
            </a:r>
            <a:endParaRPr lang="zh-CN" altLang="en-US" sz="2250" spc="-30" dirty="0">
              <a:solidFill>
                <a:srgbClr val="FFFFFF"/>
              </a:solidFill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10440" y="4737"/>
              <a:ext cx="613435" cy="5204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0440" y="512838"/>
              <a:ext cx="793127" cy="1239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99764" y="636765"/>
              <a:ext cx="1003803" cy="136937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99764" y="1876024"/>
              <a:ext cx="824111" cy="12392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620777" y="1876024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17679" y="2254008"/>
              <a:ext cx="935632" cy="10843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21114" y="1250200"/>
              <a:ext cx="136315" cy="13630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49519" y="2216823"/>
              <a:ext cx="136318" cy="1363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95655" y="2892221"/>
              <a:ext cx="136319" cy="1363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753" y="1008545"/>
              <a:ext cx="613431" cy="52668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753" y="1522833"/>
              <a:ext cx="793125" cy="1239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1646770"/>
              <a:ext cx="879878" cy="136937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2886025"/>
              <a:ext cx="700185" cy="12392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97087" y="2886025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3988" y="3264001"/>
              <a:ext cx="1040970" cy="98539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7423" y="2260206"/>
              <a:ext cx="136319" cy="13630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5830" y="3226828"/>
              <a:ext cx="136317" cy="13631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1968" y="3902227"/>
              <a:ext cx="136315" cy="1363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3095" y="514985"/>
            <a:ext cx="1884680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餐饮折花技能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-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盘花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82650" y="1702435"/>
            <a:ext cx="2588260" cy="2168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50000"/>
              </a:lnSpc>
            </a:pPr>
            <a:r>
              <a:rPr lang="en-US" altLang="en-US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李明邀请他的朋友杰克参加自己 18 岁的生日宴会，包房里已经摆好各种餐具，杰克好奇地说：“杯子里的用布折的各种造型，有鸟、有花，好特别啊！”李明回答：“这是餐巾折花，不仅是一种卫生用品，更是中餐特有的一种餐台装饰品。服务人员通过一双巧手折出适合宴会主题的花，不仅可以为参加宴会的人们渲染气氛，还传达了美好的祝愿。”</a:t>
            </a:r>
            <a:endParaRPr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791210" y="1702435"/>
            <a:ext cx="2679700" cy="2258695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73744205" name="图片 2" descr="43"/>
          <p:cNvPicPr>
            <a:picLocks noChangeAspect="1"/>
          </p:cNvPicPr>
          <p:nvPr/>
        </p:nvPicPr>
        <p:blipFill>
          <a:blip r:embed="rId1"/>
          <a:srcRect l="19933" r="24519"/>
          <a:stretch>
            <a:fillRect/>
          </a:stretch>
        </p:blipFill>
        <p:spPr>
          <a:xfrm rot="5400000">
            <a:off x="5714365" y="191135"/>
            <a:ext cx="1047115" cy="1261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/>
          <p:nvPr/>
        </p:nvPicPr>
        <p:blipFill>
          <a:blip r:embed="rId2"/>
          <a:srcRect l="2375" t="5292"/>
          <a:stretch>
            <a:fillRect/>
          </a:stretch>
        </p:blipFill>
        <p:spPr>
          <a:xfrm>
            <a:off x="4235450" y="1702435"/>
            <a:ext cx="3132455" cy="19431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90500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餐饮折花技能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-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盘花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3749675" y="772795"/>
            <a:ext cx="3444240" cy="273177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340485" y="1822450"/>
            <a:ext cx="1516380" cy="3162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en-US" altLang="zh-CN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1.</a:t>
            </a:r>
            <a:r>
              <a:rPr kumimoji="0" lang="zh-CN" altLang="en-US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三角蓬</a:t>
            </a:r>
            <a:endParaRPr kumimoji="0" lang="zh-CN" altLang="en-US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pic>
        <p:nvPicPr>
          <p:cNvPr id="1073744168" name="图片 145" descr="IMG_1284"/>
          <p:cNvPicPr/>
          <p:nvPr/>
        </p:nvPicPr>
        <p:blipFill>
          <a:blip r:embed="rId1">
            <a:lum bright="6000"/>
          </a:blip>
          <a:stretch>
            <a:fillRect/>
          </a:stretch>
        </p:blipFill>
        <p:spPr>
          <a:xfrm>
            <a:off x="1204595" y="2203450"/>
            <a:ext cx="1764030" cy="14401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圆角矩形 1"/>
          <p:cNvSpPr/>
          <p:nvPr/>
        </p:nvSpPr>
        <p:spPr>
          <a:xfrm>
            <a:off x="791210" y="1702435"/>
            <a:ext cx="2590165" cy="2169795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9250" y="1593850"/>
            <a:ext cx="2677795" cy="166306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083050" y="1060450"/>
            <a:ext cx="1831975" cy="3162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寓意：平安、顺利、</a:t>
            </a:r>
            <a:r>
              <a:rPr kumimoji="0" lang="zh-CN" altLang="en-US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如意</a:t>
            </a:r>
            <a:endParaRPr kumimoji="0" lang="zh-CN" altLang="en-US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90500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餐饮折花技能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-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盘花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3749675" y="772795"/>
            <a:ext cx="3444240" cy="273177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340485" y="1822450"/>
            <a:ext cx="1516380" cy="3162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en-US" altLang="zh-CN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2.</a:t>
            </a:r>
            <a:r>
              <a:rPr kumimoji="0" lang="zh-CN" altLang="en-US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皇冠生辉</a:t>
            </a:r>
            <a:endParaRPr kumimoji="0" lang="zh-CN" altLang="en-US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791210" y="1702435"/>
            <a:ext cx="2590165" cy="2169795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35450" y="1060450"/>
            <a:ext cx="1990090" cy="3162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寓意：高贵、吉祥、万事如意</a:t>
            </a:r>
            <a:endParaRPr kumimoji="0" lang="zh-CN" altLang="en-US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pic>
        <p:nvPicPr>
          <p:cNvPr id="1073744173" name="图片 550" descr="IMG_1482"/>
          <p:cNvPicPr/>
          <p:nvPr/>
        </p:nvPicPr>
        <p:blipFill>
          <a:blip r:embed="rId1">
            <a:lum bright="6000"/>
          </a:blip>
          <a:stretch>
            <a:fillRect/>
          </a:stretch>
        </p:blipFill>
        <p:spPr>
          <a:xfrm>
            <a:off x="1187450" y="2203450"/>
            <a:ext cx="1764030" cy="14401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4100195" y="1517650"/>
            <a:ext cx="2743200" cy="1734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90500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餐饮折花技能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-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盘花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3749675" y="772795"/>
            <a:ext cx="3444240" cy="273177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340485" y="1822450"/>
            <a:ext cx="1516380" cy="3162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en-US" altLang="zh-CN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3.</a:t>
            </a:r>
            <a:r>
              <a:rPr kumimoji="0" lang="zh-CN" altLang="en-US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满天繁星</a:t>
            </a:r>
            <a:endParaRPr kumimoji="0" lang="zh-CN" altLang="en-US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791210" y="1702435"/>
            <a:ext cx="2590165" cy="2169795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35450" y="1060450"/>
            <a:ext cx="1990090" cy="3162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寓意：纯洁、美好、祝福</a:t>
            </a:r>
            <a:endParaRPr kumimoji="0" lang="zh-CN" altLang="en-US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pic>
        <p:nvPicPr>
          <p:cNvPr id="7" name="图片 556" descr="DSC02458"/>
          <p:cNvPicPr/>
          <p:nvPr/>
        </p:nvPicPr>
        <p:blipFill>
          <a:blip r:embed="rId1"/>
          <a:stretch>
            <a:fillRect/>
          </a:stretch>
        </p:blipFill>
        <p:spPr>
          <a:xfrm>
            <a:off x="1216660" y="2279650"/>
            <a:ext cx="1764030" cy="14401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4159250" y="1517650"/>
            <a:ext cx="2687955" cy="174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1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2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3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4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5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6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7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8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9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1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2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3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4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5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6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7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3_1"/>
  <p:tag name="KSO_WM_UNIT_ID" val="diagram20231496_3*n_h_h_a*1_2_3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28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2_1"/>
  <p:tag name="KSO_WM_UNIT_ID" val="diagram20231496_3*n_h_h_a*1_2_2_1"/>
  <p:tag name="KSO_WM_TEMPLATE_CATEGORY" val="diagram"/>
  <p:tag name="KSO_WM_UNIT_LAYERLEVEL" val="1_1_1_1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VALUE" val="5"/>
  <p:tag name="KSO_WM_UNIT_FILL_TYPE" val="3"/>
  <p:tag name="KSO_WM_UNIT_PRESET_TEXT" val="添加标题"/>
</p:tagLst>
</file>

<file path=ppt/tags/tag29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1_1"/>
  <p:tag name="KSO_WM_UNIT_ID" val="diagram20231496_3*n_h_h_a*1_2_1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496_3*n_h_h_i*1_2_1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1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31496_3*n_h_h_f*1_2_1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31496_3*n_h_h_i*1_2_2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3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31496_3*n_h_h_f*1_2_2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496_3*n_h_h_i*1_2_3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5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231496_3*n_h_h_f*1_2_3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1496_3*n_h_i*1_1_1"/>
  <p:tag name="KSO_WM_TEMPLATE_CATEGORY" val="diagram"/>
  <p:tag name="KSO_WM_TEMPLATE_INDEX" val="20231496"/>
  <p:tag name="KSO_WM_UNIT_LAYERLEVEL" val="1_1_1"/>
  <p:tag name="KSO_WM_TAG_VERSION" val="3.0"/>
  <p:tag name="KSO_WM_UNIT_LINE_FORE_SCHEMECOLOR_INDEX_1_BRIGHTNESS" val="0.4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17"/>
  <p:tag name="KSO_WM_UNIT_LINE_FORE_SCHEMECOLOR_INDEX_2_TRANS" val="1"/>
  <p:tag name="KSO_WM_UNIT_LINE_GRADIENT_TYPE" val="0"/>
  <p:tag name="KSO_WM_UNIT_LINE_GRADIENT_ANGLE" val="180"/>
  <p:tag name="KSO_WM_UNIT_LINE_GRADIENT_DIRECTION" val="4"/>
  <p:tag name="KSO_WM_UNIT_LINE_FILL_TYPE" val="5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gradient&quot;:[{&quot;brightness&quot;:0.6000000238418579,&quot;colorType&quot;:1,&quot;foreColorIndex&quot;:5,&quot;pos&quot;:0,&quot;transparency&quot;:0},{&quot;brightness&quot;:0,&quot;colorType&quot;:1,&quot;foreColorIndex&quot;:5,&quot;pos&quot;:0.1700000017881393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7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231496_3*n_h_h_i*1_2_3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8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31496_3*n_h_h_i*1_2_1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1496_3*n_h_i*1_1_2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9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9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999999761581421},{&quot;brightness&quot;:0,&quot;colorType&quot;:1,&quot;foreColorIndex&quot;:5,&quot;pos&quot;:1,&quot;transparency&quot;:0.89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3"/>
  <p:tag name="KSO_WM_UNIT_ID" val="diagram20231496_3*n_h_i*1_1_3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5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5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500000238418579},{&quot;brightness&quot;:0,&quot;colorType&quot;:1,&quot;foreColorIndex&quot;:5,&quot;pos&quot;:1,&quot;transparency&quot;:0.850000023841857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4"/>
  <p:tag name="KSO_WM_UNIT_ID" val="diagram20231496_3*n_h_i*1_1_4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00000011920929},{&quot;brightness&quot;:0,&quot;colorType&quot;:1,&quot;foreColorIndex&quot;:5,&quot;pos&quot;:1,&quot;transparency&quot;:0.80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5"/>
  <p:tag name="KSO_WM_UNIT_ID" val="diagram20231496_3*n_h_i*1_1_5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8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,&quot;colorType&quot;:1,&quot;foreColorIndex&quot;:5,&quot;pos&quot;:0.9800000190734863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3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496_3*n_h_h_i*1_2_2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496_3*n_h_a*1_1_1"/>
  <p:tag name="KSO_WM_TEMPLATE_CATEGORY" val="diagram"/>
  <p:tag name="KSO_WM_TEMPLATE_INDEX" val="20231496"/>
  <p:tag name="KSO_WM_UNIT_LAYERLEVEL" val="1_1_1"/>
  <p:tag name="KSO_WM_TAG_VERSION" val="3.0"/>
  <p:tag name="KSO_WM_UNIT_TEXT_FILL_FORE_SCHEMECOLOR_INDEX_BRIGHTNESS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</p:tagLst>
</file>

<file path=ppt/tags/tag45.xml><?xml version="1.0" encoding="utf-8"?>
<p:tagLst xmlns:p="http://schemas.openxmlformats.org/presentationml/2006/main">
  <p:tag name="KSO_WM_SPECIAL_SOURCE" val="bdnull"/>
  <p:tag name="KSO_WM_SLIDE_ID" val="diagram20231496_3"/>
  <p:tag name="KSO_WM_TEMPLATE_SUBCATEGORY" val="0"/>
  <p:tag name="KSO_WM_TEMPLATE_MASTER_TYPE" val="0"/>
  <p:tag name="KSO_WM_TEMPLATE_COLOR_TYPE" val="0"/>
  <p:tag name="KSO_WM_SLIDE_ITEM_CNT" val="3"/>
  <p:tag name="KSO_WM_SLIDE_INDEX" val="3"/>
  <p:tag name="KSO_WM_TAG_VERSION" val="3.0"/>
  <p:tag name="KSO_WM_BEAUTIFY_FLAG" val="#wm#"/>
  <p:tag name="KSO_WM_TEMPLATE_CATEGORY" val="diagram"/>
  <p:tag name="KSO_WM_TEMPLATE_INDEX" val="20231496"/>
  <p:tag name="KSO_WM_SLIDE_TYPE" val="text"/>
  <p:tag name="KSO_WM_SLIDE_SUBTYPE" val="diag"/>
  <p:tag name="KSO_WM_SLIDE_SIZE" val="721.05*258.2"/>
  <p:tag name="KSO_WM_SLIDE_POSITION" val="129.2*187.65"/>
  <p:tag name="KSO_WM_DIAGRAM_GROUP_CODE" val="n1-1"/>
  <p:tag name="KSO_WM_SLIDE_DIAGTYPE" val="n"/>
  <p:tag name="KSO_WM_SLIDE_LAYOUT" val="a_n"/>
  <p:tag name="KSO_WM_SLIDE_LAYOUT_CNT" val="1_1"/>
</p:tagLst>
</file>

<file path=ppt/tags/tag46.xml><?xml version="1.0" encoding="utf-8"?>
<p:tagLst xmlns:p="http://schemas.openxmlformats.org/presentationml/2006/main">
  <p:tag name="commondata" val="eyJoZGlkIjoiMTliYmY3OGRlNDQ2Nzc3MTJmOGM0ZWUzNDE2YmFjNTMifQ=="/>
  <p:tag name="resource_record_key" val="{&quot;13&quot;:[4670873,4663482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1660</Words>
  <Application>WPS 演示</Application>
  <PresentationFormat>On-screen Show (4:3)</PresentationFormat>
  <Paragraphs>214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3" baseType="lpstr">
      <vt:lpstr>Arial</vt:lpstr>
      <vt:lpstr>宋体</vt:lpstr>
      <vt:lpstr>Wingdings</vt:lpstr>
      <vt:lpstr>微软雅黑</vt:lpstr>
      <vt:lpstr>微软雅黑 Light</vt:lpstr>
      <vt:lpstr>黑体</vt:lpstr>
      <vt:lpstr>Times New Roman</vt:lpstr>
      <vt:lpstr>Calibri Light</vt:lpstr>
      <vt:lpstr>Impact</vt:lpstr>
      <vt:lpstr>江城圆体 400W</vt:lpstr>
      <vt:lpstr>Microsoft YaHei UI</vt:lpstr>
      <vt:lpstr>Calibri</vt:lpstr>
      <vt:lpstr>Arial Unicode MS</vt:lpstr>
      <vt:lpstr>Office Theme</vt:lpstr>
      <vt:lpstr>PowerPoint 演示文稿</vt:lpstr>
      <vt:lpstr>C O N T E N T 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【作业目标】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丫丫</cp:lastModifiedBy>
  <cp:revision>423</cp:revision>
  <dcterms:created xsi:type="dcterms:W3CDTF">2024-02-27T01:37:00Z</dcterms:created>
  <dcterms:modified xsi:type="dcterms:W3CDTF">2024-05-22T15:16:15Z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2024-03-07T16:00:00Z</vt:filetime>
  </property>
  <property fmtid="{D5CDD505-2E9C-101B-9397-08002B2CF9AE}" pid="3" name="Creator">
    <vt:lpwstr>Adobe Acrobat 22.0</vt:lpwstr>
  </property>
  <property fmtid="{D5CDD505-2E9C-101B-9397-08002B2CF9AE}" pid="4" name="LastSaved">
    <vt:filetime>2024-03-07T16:00:00Z</vt:filetime>
  </property>
  <property fmtid="{D5CDD505-2E9C-101B-9397-08002B2CF9AE}" pid="5" name="ICV">
    <vt:lpwstr>9A1E159F8A6D483A9E523C81083DDADA_13</vt:lpwstr>
  </property>
  <property fmtid="{D5CDD505-2E9C-101B-9397-08002B2CF9AE}" pid="6" name="KSOProductBuildVer">
    <vt:lpwstr>2052-12.1.0.16929</vt:lpwstr>
  </property>
</Properties>
</file>