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84" r:id="rId10"/>
    <p:sldId id="3996" r:id="rId11"/>
    <p:sldId id="3985" r:id="rId12"/>
    <p:sldId id="3986" r:id="rId13"/>
    <p:sldId id="3987" r:id="rId14"/>
    <p:sldId id="3988" r:id="rId15"/>
    <p:sldId id="3989" r:id="rId16"/>
    <p:sldId id="3990" r:id="rId17"/>
    <p:sldId id="3991" r:id="rId18"/>
    <p:sldId id="3936" r:id="rId19"/>
    <p:sldId id="3980" r:id="rId20"/>
    <p:sldId id="3913" r:id="rId21"/>
  </p:sldIdLst>
  <p:sldSz cx="7556500" cy="4254500"/>
  <p:notesSz cx="7556500" cy="4254500"/>
  <p:embeddedFontLst>
    <p:embeddedFont>
      <p:font typeface="微软雅黑" panose="020B0503020204020204" charset="-122"/>
      <p:regular r:id="rId28"/>
    </p:embeddedFont>
    <p:embeddedFont>
      <p:font typeface="微软雅黑 Light" panose="020B0502040204020203" charset="-122"/>
      <p:regular r:id="rId29"/>
    </p:embeddedFont>
    <p:embeddedFont>
      <p:font typeface="黑体" panose="02010609060101010101" charset="-122"/>
      <p:regular r:id="rId30"/>
    </p:embeddedFont>
    <p:embeddedFont>
      <p:font typeface="Calibri Light" panose="020F0302020204030204"/>
      <p:regular r:id="rId31"/>
      <p:italic r:id="rId32"/>
    </p:embeddedFont>
    <p:embeddedFont>
      <p:font typeface="Impact" panose="020B0806030902050204"/>
      <p:regular r:id="rId33"/>
    </p:embeddedFont>
    <p:embeddedFont>
      <p:font typeface="Microsoft YaHei UI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46.xml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4.鸡冠花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5450" y="1060450"/>
            <a:ext cx="199009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寓意：纯洁、美好、祝福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5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4006850" y="1438275"/>
            <a:ext cx="2989580" cy="178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655" descr="DSC02462"/>
          <p:cNvPicPr/>
          <p:nvPr/>
        </p:nvPicPr>
        <p:blipFill>
          <a:blip r:embed="rId2">
            <a:lum contrast="17999"/>
          </a:blip>
          <a:srcRect l="16054" r="14439" b="3879"/>
          <a:stretch>
            <a:fillRect/>
          </a:stretch>
        </p:blipFill>
        <p:spPr>
          <a:xfrm>
            <a:off x="12166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5.马蹄莲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245491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寓意：幸运、福气、品格高尚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60" descr="DSC02461"/>
          <p:cNvPicPr/>
          <p:nvPr/>
        </p:nvPicPr>
        <p:blipFill>
          <a:blip r:embed="rId1"/>
          <a:srcRect l="16771" r="18864" b="3506"/>
          <a:stretch>
            <a:fillRect/>
          </a:stretch>
        </p:blipFill>
        <p:spPr>
          <a:xfrm>
            <a:off x="12166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4026535" y="1517650"/>
            <a:ext cx="2891155" cy="173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6.长尾鸟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77736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寓意：可爱、天真无邪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65" descr="DSC02463"/>
          <p:cNvPicPr/>
          <p:nvPr/>
        </p:nvPicPr>
        <p:blipFill>
          <a:blip r:embed="rId1">
            <a:lum bright="-6000" contrast="11999"/>
          </a:blip>
          <a:srcRect l="16771" r="10852" b="1807"/>
          <a:stretch>
            <a:fillRect/>
          </a:stretch>
        </p:blipFill>
        <p:spPr>
          <a:xfrm>
            <a:off x="11874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4158"/>
          <a:stretch>
            <a:fillRect/>
          </a:stretch>
        </p:blipFill>
        <p:spPr>
          <a:xfrm>
            <a:off x="4013200" y="1517650"/>
            <a:ext cx="2917190" cy="17564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7.驼背鸟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77736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寓意：安静、祝福、吉祥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70" descr="DSC02466"/>
          <p:cNvPicPr/>
          <p:nvPr/>
        </p:nvPicPr>
        <p:blipFill>
          <a:blip r:embed="rId1">
            <a:lum bright="-6000" contrast="11999"/>
          </a:blip>
          <a:srcRect l="13901" r="14919" b="2657"/>
          <a:stretch>
            <a:fillRect/>
          </a:stretch>
        </p:blipFill>
        <p:spPr>
          <a:xfrm>
            <a:off x="1132205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1517650"/>
            <a:ext cx="3004185" cy="18072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8.雀梅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寓意：优雅、高贵、美好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75" descr="DSC02468"/>
          <p:cNvPicPr/>
          <p:nvPr/>
        </p:nvPicPr>
        <p:blipFill>
          <a:blip r:embed="rId1">
            <a:lum contrast="17998"/>
          </a:blip>
          <a:srcRect l="13184" r="18027" b="2019"/>
          <a:stretch>
            <a:fillRect/>
          </a:stretch>
        </p:blipFill>
        <p:spPr>
          <a:xfrm>
            <a:off x="118745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441450"/>
            <a:ext cx="2741930" cy="1791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747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9.三尾鸟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寓意：幸福、吉祥、富有智慧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7" name="图片 11"/>
          <p:cNvPicPr/>
          <p:nvPr/>
        </p:nvPicPr>
        <p:blipFill>
          <a:blip r:embed="rId1"/>
          <a:stretch>
            <a:fillRect/>
          </a:stretch>
        </p:blipFill>
        <p:spPr>
          <a:xfrm>
            <a:off x="4227830" y="1441450"/>
            <a:ext cx="2621915" cy="184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81" descr="DSC02464"/>
          <p:cNvPicPr/>
          <p:nvPr/>
        </p:nvPicPr>
        <p:blipFill>
          <a:blip r:embed="rId2">
            <a:lum contrast="6000"/>
          </a:blip>
          <a:srcRect l="11749" r="13483" b="1913"/>
          <a:stretch>
            <a:fillRect/>
          </a:stretch>
        </p:blipFill>
        <p:spPr>
          <a:xfrm>
            <a:off x="1204595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747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10.大鹏展翅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9250" y="1060450"/>
            <a:ext cx="195834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寓意：展翅高飞、一飞冲天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86" descr="DSC02460"/>
          <p:cNvPicPr/>
          <p:nvPr/>
        </p:nvPicPr>
        <p:blipFill>
          <a:blip r:embed="rId1">
            <a:lum contrast="11999"/>
          </a:blip>
          <a:srcRect l="13004" r="14798" b="2179"/>
          <a:stretch>
            <a:fillRect/>
          </a:stretch>
        </p:blipFill>
        <p:spPr>
          <a:xfrm>
            <a:off x="1204595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1517650"/>
            <a:ext cx="2774950" cy="1784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764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741295" cy="1277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252920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学会基本的</a:t>
            </a:r>
            <a:r>
              <a:rPr lang="en-US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杯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花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，</a:t>
            </a:r>
            <a:r>
              <a:rPr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做到小而精致 、 花型挺括 、 美观大方 。</a:t>
            </a:r>
            <a:endParaRPr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73450" y="2625725"/>
            <a:ext cx="2378710" cy="1289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63620" y="273050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在中餐实训室完成实训 （工作台、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圆形餐桌。）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每名学生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块棉质口布 、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个大水杯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6433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2813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172970" y="1211580"/>
            <a:ext cx="3978275" cy="1979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检查仪容仪表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教师讲解并演示</a:t>
            </a: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10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种杯花的折叠步骤及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要领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学生以小组为单位 ， 在组长的指导下进行练习 ， 教师巡视和指导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折花时，要姿态正确 ，手法灵活，用力得当。角度要算得准、 皱褶要均匀、一次折成 ， 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避免反复折叠造成花型线条杂乱 ， 又不符合卫生要求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6.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通过小组间折花比赛，检验学生的技能掌握情况，优秀的作品</a:t>
            </a:r>
            <a:r>
              <a:rPr lang="zh-CN" altLang="en-US" sz="10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进行展示 。</a:t>
            </a: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879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能够熟练操作所学的</a:t>
            </a: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10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种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杯花的折叠步骤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【作业内容与要求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660"/>
              </a:spcBef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说出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种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杯花的寓意。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00000"/>
              </a:lnSpc>
              <a:spcBef>
                <a:spcPts val="660"/>
              </a:spcBef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反复练习所学的</a:t>
            </a: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10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种杯花，将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  <a:sym typeface="+mn-ea"/>
              </a:rPr>
              <a:t>每个花型折的最好的拍照上传学习平台。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42795" y="1746250"/>
            <a:ext cx="2989580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餐巾折花技能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杯花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88468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盘花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李明邀请他的朋友杰克参加自己 18 岁的生日宴会，包房里已经摆好各种餐具，杰克好奇地说：“杯子里的用布折的各种造型，有鸟、有花，好特别啊！”李明回答：“这是餐巾折花，不仅是一种卫生用品，更是中餐特有的一种餐台装饰品。服务人员通过一双巧手折出适合宴会主题的花，不仅可以为参加宴会的人们渲染气氛，还传达了美好的祝愿。”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73744205" name="图片 2" descr="43"/>
          <p:cNvPicPr>
            <a:picLocks noChangeAspect="1"/>
          </p:cNvPicPr>
          <p:nvPr/>
        </p:nvPicPr>
        <p:blipFill>
          <a:blip r:embed="rId1"/>
          <a:srcRect l="19933" r="24519"/>
          <a:stretch>
            <a:fillRect/>
          </a:stretch>
        </p:blipFill>
        <p:spPr>
          <a:xfrm rot="5400000">
            <a:off x="5714365" y="191135"/>
            <a:ext cx="1047115" cy="126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/>
        </p:nvPicPr>
        <p:blipFill>
          <a:blip r:embed="rId2"/>
          <a:srcRect l="2375" t="5292"/>
          <a:stretch>
            <a:fillRect/>
          </a:stretch>
        </p:blipFill>
        <p:spPr>
          <a:xfrm>
            <a:off x="4235450" y="1702435"/>
            <a:ext cx="3132455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热火枫叶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83050" y="1060450"/>
            <a:ext cx="183197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寓意：热情、欣欣向荣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153" descr="DSC00007"/>
          <p:cNvPicPr/>
          <p:nvPr/>
        </p:nvPicPr>
        <p:blipFill>
          <a:blip r:embed="rId1">
            <a:lum contrast="11999"/>
          </a:blip>
          <a:srcRect l="7034" r="12340" b="941"/>
          <a:stretch>
            <a:fillRect/>
          </a:stretch>
        </p:blipFill>
        <p:spPr>
          <a:xfrm>
            <a:off x="12166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006850" y="1607185"/>
            <a:ext cx="3042285" cy="1579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39850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绣球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5450" y="1060450"/>
            <a:ext cx="199009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寓意：浪漫、美满、幸福、温馨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7" name="图片 643" descr="DSC02459"/>
          <p:cNvPicPr/>
          <p:nvPr/>
        </p:nvPicPr>
        <p:blipFill>
          <a:blip r:embed="rId1"/>
          <a:srcRect l="12466" r="13722" b="-2657"/>
          <a:stretch>
            <a:fillRect/>
          </a:stretch>
        </p:blipFill>
        <p:spPr>
          <a:xfrm>
            <a:off x="12166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4018915" y="1441450"/>
            <a:ext cx="2905760" cy="178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50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杯花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49675" y="772795"/>
            <a:ext cx="3444240" cy="273177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40485" y="1822450"/>
            <a:ext cx="151638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四叶草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91210" y="1702435"/>
            <a:ext cx="2590165" cy="21697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5450" y="1060450"/>
            <a:ext cx="2124710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寓意：幸运、幸福、希望、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健康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9" name="图片 154" descr="DSC00008"/>
          <p:cNvPicPr/>
          <p:nvPr/>
        </p:nvPicPr>
        <p:blipFill>
          <a:blip r:embed="rId1">
            <a:lum contrast="23999"/>
          </a:blip>
          <a:srcRect l="8107" r="8047" b="1884"/>
          <a:stretch>
            <a:fillRect/>
          </a:stretch>
        </p:blipFill>
        <p:spPr>
          <a:xfrm>
            <a:off x="1203960" y="2203450"/>
            <a:ext cx="1764030" cy="1440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441450"/>
            <a:ext cx="2795270" cy="18732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1646</Words>
  <Application>WPS 演示</Application>
  <PresentationFormat>On-screen Show (4:3)</PresentationFormat>
  <Paragraphs>214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429</cp:revision>
  <dcterms:created xsi:type="dcterms:W3CDTF">2024-02-27T01:37:00Z</dcterms:created>
  <dcterms:modified xsi:type="dcterms:W3CDTF">2024-05-20T11:38:03Z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