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894" r:id="rId3"/>
    <p:sldId id="890" r:id="rId4"/>
    <p:sldId id="429" r:id="rId5"/>
    <p:sldId id="3901" r:id="rId6"/>
    <p:sldId id="480" r:id="rId7"/>
    <p:sldId id="3937" r:id="rId8"/>
    <p:sldId id="3936" r:id="rId9"/>
    <p:sldId id="3980" r:id="rId10"/>
    <p:sldId id="3913" r:id="rId11"/>
  </p:sldIdLst>
  <p:sldSz cx="7556500" cy="4254500"/>
  <p:notesSz cx="7556500" cy="4254500"/>
  <p:embeddedFontLst>
    <p:embeddedFont>
      <p:font typeface="微软雅黑" panose="020B0503020204020204" charset="-122"/>
      <p:regular r:id="rId18"/>
    </p:embeddedFont>
    <p:embeddedFont>
      <p:font typeface="微软雅黑 Light" panose="020B0502040204020203" charset="-122"/>
      <p:regular r:id="rId19"/>
    </p:embeddedFont>
    <p:embeddedFont>
      <p:font typeface="黑体" panose="02010609060101010101" charset="-122"/>
      <p:regular r:id="rId20"/>
    </p:embeddedFont>
    <p:embeddedFont>
      <p:font typeface="Calibri Light" panose="020F0302020204030204"/>
      <p:regular r:id="rId21"/>
      <p:italic r:id="rId22"/>
    </p:embeddedFont>
    <p:embeddedFont>
      <p:font typeface="Impact" panose="020B0806030902050204"/>
      <p:regular r:id="rId23"/>
    </p:embeddedFont>
    <p:embeddedFont>
      <p:font typeface="Microsoft YaHei UI" panose="020B0503020204020204" charset="-122"/>
      <p:regular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46.xml"/><Relationship Id="rId28" Type="http://schemas.openxmlformats.org/officeDocument/2006/relationships/font" Target="fonts/font11.fntdata"/><Relationship Id="rId27" Type="http://schemas.openxmlformats.org/officeDocument/2006/relationships/font" Target="fonts/font10.fntdata"/><Relationship Id="rId26" Type="http://schemas.openxmlformats.org/officeDocument/2006/relationships/font" Target="fonts/font9.fntdata"/><Relationship Id="rId25" Type="http://schemas.openxmlformats.org/officeDocument/2006/relationships/font" Target="fonts/font8.fntdata"/><Relationship Id="rId24" Type="http://schemas.openxmlformats.org/officeDocument/2006/relationships/font" Target="fonts/font7.fntdata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2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606083"/>
            <a:ext cx="1587500" cy="117919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主题一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餐饮服务基础</a:t>
            </a:r>
            <a:endParaRPr lang="zh-CN" altLang="en-US" sz="1750" b="1" spc="-10" dirty="0">
              <a:solidFill>
                <a:srgbClr val="FF9933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知识与技能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19221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463675"/>
            <a:ext cx="1948180" cy="170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餐饮服务岗位认知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端托技能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餐巾折花技能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4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摆台技能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5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斟酒技能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6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分菜技能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1.了解餐饮服务岗位设置及职责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2.掌握轻托和重托的操作要领及方法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3.掌握餐巾折花的基本技法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4.掌握中、西餐零点和宴会摆台的操作流程与标准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5.掌握斟倒酒水的服务流程和标准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6.掌握分菜的基本方法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272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1.能够运用基本技法熟练折叠杯花和盘花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2.能够规范完成中、西餐零点和宴会摆台操作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3.能够根据不同酒水的存放和饮用特点为客人提供相应的酒水服务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4.能够正确为客人提供分菜服务</a:t>
            </a:r>
            <a:endParaRPr lang="en-US" altLang="zh-CN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1.提高个人礼仪修养，塑造良好的个人形象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2.具备良好的服务意识和吃苦耐劳的精神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3.养成良好的职业素养，热爱餐饮服务行业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主题一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42795" y="1746250"/>
            <a:ext cx="2989580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3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餐巾折花</a:t>
            </a: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综合实训</a:t>
            </a:r>
            <a:endParaRPr lang="zh-CN" altLang="en-US" sz="2250" spc="-30" dirty="0">
              <a:solidFill>
                <a:srgbClr val="FFFFFF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1884680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综合实训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2650" y="1702435"/>
            <a:ext cx="258826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李明邀请他的朋友杰克参加自己 18 岁的生日宴会，包房里已经摆好各种餐具，杰克好奇地说：“杯子里的用布折的各种造型，有鸟、有花，好特别啊！”李明回答：“这是餐巾折花，不仅是一种卫生用品，更是中餐特有的一种餐台装饰品。服务人员通过一双巧手折出适合宴会主题的花，不仅可以为参加宴会的人们渲染气氛，还传达了美好的祝愿。”</a:t>
            </a:r>
            <a:endParaRPr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91210" y="1702435"/>
            <a:ext cx="2679700" cy="22586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6"/>
          <p:cNvPicPr/>
          <p:nvPr/>
        </p:nvPicPr>
        <p:blipFill>
          <a:blip r:embed="rId1"/>
          <a:srcRect l="2375" t="5292"/>
          <a:stretch>
            <a:fillRect/>
          </a:stretch>
        </p:blipFill>
        <p:spPr>
          <a:xfrm>
            <a:off x="4235450" y="1702435"/>
            <a:ext cx="3132455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764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餐饮折花综合实训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949450" y="1060450"/>
            <a:ext cx="2741295" cy="127762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25650" y="1109345"/>
            <a:ext cx="2529205" cy="699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实训目标：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1. 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熟练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掌握餐巾折花的</a:t>
            </a: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8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种技法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和所学的花型</a:t>
            </a:r>
            <a:r>
              <a:rPr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。</a:t>
            </a:r>
            <a:endParaRPr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2.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能够举一反三，创新</a:t>
            </a: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2-3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种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花型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473450" y="2625725"/>
            <a:ext cx="2378710" cy="128905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563620" y="2730500"/>
            <a:ext cx="2199005" cy="654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实训条件：</a:t>
            </a:r>
            <a:endParaRPr lang="zh-CN" altLang="en-US" sz="14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在中餐实训室完成实训 （工作台、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圆形餐桌。）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每名学生</a:t>
            </a: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10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块棉质口布 、</a:t>
            </a: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10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个骨碟、</a:t>
            </a: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10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个大水杯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6433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杯花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949450" y="1060450"/>
            <a:ext cx="4201795" cy="281305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172970" y="1211580"/>
            <a:ext cx="3978275" cy="19792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实训步骤：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成立中餐技能小组，下午第三节课进行技能训练，课上担任小组长。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检查仪容仪表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3.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教师循环播放盘花和杯花的微课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视频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4.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学生以小组为单位 ， 在组长的指导下进行练习 ， 教师巡视和指导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5.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折花时，要姿态正确 ，手法灵活，用力得当。角度要算得准、 皱褶要均匀、一次折成 ， 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避免反复折叠造成花型线条杂乱 ， 又不符合卫生要求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6.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通过小组间折花比赛，检验学生的技能掌握情况，优秀的作品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进行展示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</a:t>
            </a:r>
            <a:r>
              <a:rPr sz="1200" dirty="0">
                <a:solidFill>
                  <a:srgbClr val="252525"/>
                </a:solidFill>
              </a:rPr>
              <a:t>作</a:t>
            </a:r>
            <a:r>
              <a:rPr sz="1200" dirty="0">
                <a:solidFill>
                  <a:srgbClr val="252525"/>
                </a:solidFill>
              </a:rPr>
              <a:t>业</a:t>
            </a:r>
            <a:r>
              <a:rPr sz="1200" dirty="0">
                <a:solidFill>
                  <a:srgbClr val="252525"/>
                </a:solidFill>
              </a:rPr>
              <a:t>目</a:t>
            </a:r>
            <a:r>
              <a:rPr sz="1200" dirty="0">
                <a:solidFill>
                  <a:srgbClr val="252525"/>
                </a:solidFill>
              </a:rPr>
              <a:t>标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266015"/>
            <a:ext cx="5607050" cy="236474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熟练掌握餐巾折花的</a:t>
            </a:r>
            <a:r>
              <a:rPr lang="en-US" altLang="zh-CN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8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种技法，能够自创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花型。</a:t>
            </a:r>
            <a:endParaRPr lang="zh-CN" altLang="en-US" sz="1100" b="0" spc="12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熟练操作所学的</a:t>
            </a:r>
            <a:r>
              <a:rPr lang="en-US" altLang="zh-CN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10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种盘花及</a:t>
            </a:r>
            <a:r>
              <a:rPr lang="en-US" altLang="zh-CN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10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种杯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花。</a:t>
            </a:r>
            <a:endParaRPr lang="zh-CN" altLang="en-US" sz="1100" b="0" spc="12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能够熟练的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说出每种花型的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寓意。</a:t>
            </a:r>
            <a:endParaRPr lang="zh-CN" altLang="en-US" sz="1100" b="0" spc="12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endParaRPr sz="1100" b="0" spc="12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【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作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业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内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容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与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要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求</a:t>
            </a:r>
            <a:r>
              <a:rPr sz="1200" b="1" spc="-5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】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en-US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10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分钟内完成</a:t>
            </a:r>
            <a:r>
              <a:rPr lang="en-US" altLang="zh-CN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10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种杯花的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折叠。</a:t>
            </a:r>
            <a:endParaRPr lang="zh-CN" altLang="en-US" sz="1100" b="0" spc="-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2.8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分钟内完成</a:t>
            </a:r>
            <a:r>
              <a:rPr lang="en-US" altLang="zh-CN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10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种盘花的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折叠。</a:t>
            </a:r>
            <a:endParaRPr lang="zh-CN" altLang="en-US" sz="1100" b="0" spc="-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将自创的花型拍视频上传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学习平台。</a:t>
            </a:r>
            <a:endParaRPr lang="zh-CN" altLang="en-US" sz="1100" b="0" spc="-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commondata" val="eyJoZGlkIjoiMTliYmY3OGRlNDQ2Nzc3MTJmOGM0ZWUzNDE2YmFjNTMifQ=="/>
  <p:tag name="resource_record_key" val="{&quot;13&quot;:[4670873,4663482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1140</Words>
  <Application>WPS 演示</Application>
  <PresentationFormat>On-screen Show (4:3)</PresentationFormat>
  <Paragraphs>117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江城圆体 400W</vt:lpstr>
      <vt:lpstr>Microsoft YaHei UI</vt:lpstr>
      <vt:lpstr>Calibri</vt:lpstr>
      <vt:lpstr>Arial Unicode MS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【作业目标】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丫丫</cp:lastModifiedBy>
  <cp:revision>433</cp:revision>
  <dcterms:created xsi:type="dcterms:W3CDTF">2024-02-27T01:37:00Z</dcterms:created>
  <dcterms:modified xsi:type="dcterms:W3CDTF">2024-08-24T14:10:47Z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2024-03-08T08:00:00Z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2024-03-08T08:00:00Z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2052-12.1.0.17857</vt:lpwstr>
  </property>
</Properties>
</file>