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68" r:id="rId9"/>
    <p:sldId id="3969" r:id="rId10"/>
    <p:sldId id="3972" r:id="rId11"/>
    <p:sldId id="3975" r:id="rId12"/>
    <p:sldId id="3933" r:id="rId13"/>
    <p:sldId id="3935" r:id="rId14"/>
    <p:sldId id="3970" r:id="rId15"/>
    <p:sldId id="3971" r:id="rId16"/>
    <p:sldId id="3973" r:id="rId17"/>
    <p:sldId id="3974" r:id="rId18"/>
    <p:sldId id="3913" r:id="rId19"/>
    <p:sldId id="3976" r:id="rId20"/>
  </p:sldIdLst>
  <p:sldSz cx="7556500" cy="4254500"/>
  <p:notesSz cx="7556500" cy="4254500"/>
  <p:embeddedFontLst>
    <p:embeddedFont>
      <p:font typeface="微软雅黑" panose="020B0503020204020204" charset="-122"/>
      <p:regular r:id="rId27"/>
    </p:embeddedFont>
    <p:embeddedFont>
      <p:font typeface="微软雅黑 Light" panose="020B0502040204020203" charset="-122"/>
      <p:regular r:id="rId28"/>
    </p:embeddedFont>
    <p:embeddedFont>
      <p:font typeface="黑体" panose="02010609060101010101" charset="-122"/>
      <p:regular r:id="rId29"/>
    </p:embeddedFont>
    <p:embeddedFont>
      <p:font typeface="Calibri Light" panose="020F0302020204030204"/>
      <p:regular r:id="rId30"/>
      <p:italic r:id="rId31"/>
    </p:embeddedFont>
    <p:embeddedFont>
      <p:font typeface="Impact" panose="020B0806030902050204"/>
      <p:regular r:id="rId32"/>
    </p:embeddedFont>
    <p:embeddedFont>
      <p:font typeface="Microsoft YaHei UI" panose="020B0503020204020204" charset="-122"/>
      <p:regular r:id="rId33"/>
    </p:embeddedFont>
    <p:embeddedFont>
      <p:font typeface="仿宋_GB2312" panose="02010609030101010101" charset="-122"/>
      <p:regular r:id="rId34"/>
    </p:embeddedFont>
    <p:embeddedFont>
      <p:font typeface="仿宋" panose="020106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48.xml"/><Relationship Id="rId4" Type="http://schemas.openxmlformats.org/officeDocument/2006/relationships/slide" Target="slides/slide2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1492250" y="1195070"/>
          <a:ext cx="5564505" cy="3030855"/>
        </p:xfrm>
        <a:graphic>
          <a:graphicData uri="http://schemas.openxmlformats.org/drawingml/2006/table">
            <a:tbl>
              <a:tblPr/>
              <a:tblGrid>
                <a:gridCol w="1217930"/>
                <a:gridCol w="4346575"/>
              </a:tblGrid>
              <a:tr h="354330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准备工作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仪容仪表符合岗位要求，自选摆台餐具物品种类、数量准确，运送过程中托盘使用规范、安全，工作台面整理摆放合理、科学，操作安全、卫生、优雅。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595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铺台布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台布正面朝上，铺在装饰布上，定位准确，一次成形，中心线凸缝向上，且对准正副主人位。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095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餐碟定位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餐碟摆放间距相等，相对餐碟与餐桌中心点三点一线；餐碟边距桌沿 1.5 cm,拿碟手法正确 (手拿餐碟边缘部分) 、卫生、无碰撞。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4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摆放汤碗、汤勺、味碟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汤碗摆放在餐碟左上方 1 cm处</a:t>
                      </a: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汤勺放置汤碗中，勺把朝左</a:t>
                      </a: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；味碟摆放在汤碗的右侧，与汤碗相距 1 cm， 两者间距离的中点在经过餐碟圆心的台面直径上。</a:t>
                      </a:r>
                      <a:endParaRPr lang="zh-CN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摆筷架、席面更、牙签、筷子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筷架摆在味碟右前侧，其横中线与汤碗横中线在同一条直线上；筷架左侧纵向延长线与餐碟右侧相切；筷子搁摆在筷架上，筷套正面朝上，筷尾的右尾端距桌沿 1.5 cm。</a:t>
                      </a:r>
                      <a:endParaRPr lang="zh-CN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摆放葡萄酒杯、水杯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葡萄酒杯摆放在餐碟正上方（汤碗与味碟之间距离的中点线上），白酒杯摆在葡萄酒杯的右侧，杯肚相距1 cm。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79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折餐巾花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折十个餐巾花，巾花挺拔、造型美观、花型逼真；杯花底部应整齐、美观，落杯不超过 2/3 处；操作手法卫生，不用口咬、下巴按、筷子穿，手不触及杯口及杯的上部。</a:t>
                      </a:r>
                      <a:endParaRPr lang="zh-CN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48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摆放杯花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把放有餐巾花的水杯摆放在葡萄酒杯左侧，水杯肚与葡萄酒杯相距1 cm，同时水杯肚距离汤碗边 1 cm；葡萄酒、白酒杯、水杯三杯底中点成一水平直线；摆杯手法正确 (手拿杯柄或中下部) 、卫生</a:t>
                      </a:r>
                      <a:endParaRPr lang="zh-CN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3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9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公共用具</a:t>
                      </a:r>
                      <a:endParaRPr lang="zh-CN" altLang="zh-CN" sz="9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公用筷架摆放在主人和副主人餐位水杯正上方，距杯底 3 cm；先勺后筷顺序将公勺、公筷搁摆于公用筷架之上，勺柄、筷子尾端朝右。</a:t>
                      </a:r>
                      <a:endParaRPr lang="zh-CN" altLang="en-US" sz="9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863850" y="82677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餐具摆放具体要求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603375"/>
            <a:ext cx="4181475" cy="18789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3040" y="1670050"/>
            <a:ext cx="39243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中餐台形与摆台方法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4人方台：采取十字对称法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6人圆台：采用一字对中，左右对称法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8人圆台：采用十字对中，两两对称法 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人圆台：采用一字对中，左右对称法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12人圆台：采用十字对中，两两相间法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餐饮服务岗位认知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568450" y="1441450"/>
            <a:ext cx="4204335" cy="5346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44650" y="1517333"/>
            <a:ext cx="5080000" cy="368300"/>
          </a:xfrm>
          <a:prstGeom prst="rect">
            <a:avLst/>
          </a:prstGeom>
        </p:spPr>
        <p:txBody>
          <a:bodyPr>
            <a:spAutoFit/>
          </a:bodyPr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学生画出中餐宴会餐台一个餐位的所有餐用具摆放图。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17980" y="908050"/>
          <a:ext cx="4876800" cy="3302000"/>
        </p:xfrm>
        <a:graphic>
          <a:graphicData uri="http://schemas.openxmlformats.org/drawingml/2006/table">
            <a:tbl>
              <a:tblPr/>
              <a:tblGrid>
                <a:gridCol w="1219200"/>
                <a:gridCol w="836930"/>
                <a:gridCol w="1964690"/>
                <a:gridCol w="855980"/>
              </a:tblGrid>
              <a:tr h="2540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台布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装饰布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餐碟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汤碗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味碟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汤勺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筷架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筷子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双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牙签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包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席面更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水杯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葡萄酒杯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白酒杯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10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折叠餐巾花专用盘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净手巾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条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公共筷架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花盆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个</a:t>
                      </a:r>
                      <a:endParaRPr lang="zh-CN" altLang="en-US" sz="1200">
                        <a:solidFill>
                          <a:srgbClr val="000000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菜单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桌号牌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55865" y="169926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19919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摆台技能：中餐宴会摆台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23577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准确布置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十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人中餐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宴会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餐台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任务要求：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做到台面整体美观、便于使用、具有艺术美感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无物品掉落、物品碰倒、物品遗漏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做到操作过程中动作规范、娴熟、敏捷、声轻，姿态优美，体现岗位气质。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6438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摆台技能：中餐宴会摆台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0877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分小组比赛十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人中餐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宴会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摆台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7264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摆台技能：中餐宴会摆台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20694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1.教师根据学生操作过程的熟练度、卫生度及仪表仪态进行过程性评价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2.师生根据考评表共同打分和互评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3.根据综合评价情况评选出优胜小组。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3563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进行中餐厅八人宴会餐台布置的练习并拍摄操作视频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，上传学习平台。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4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摆台技能：</a:t>
            </a:r>
            <a:r>
              <a:rPr lang="zh-CN" altLang="en-US" sz="140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中餐宴会摆台</a:t>
            </a:r>
            <a:endParaRPr lang="zh-CN" altLang="en-US" sz="140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5744845" y="324294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播放全国职业院校技能大赛中餐宴会摆台视频。</a:t>
            </a:r>
            <a:endParaRPr kumimoji="0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66675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250" y="1358265"/>
            <a:ext cx="2977515" cy="1983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63334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认找中餐餐台摆台物品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339850" y="1885950"/>
            <a:ext cx="2833370" cy="11188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3040" y="1998980"/>
            <a:ext cx="25876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从个人餐具和公共用具两个方面列举中餐宴会摆台所需物品，并介绍其用途。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650" y="1441450"/>
            <a:ext cx="3061970" cy="20421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8028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中餐宴会餐台摆台流程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64310" y="1854200"/>
            <a:ext cx="3943985" cy="20015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7663" y="1853565"/>
            <a:ext cx="3636645" cy="203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33426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3.</a:t>
            </a:r>
            <a:r>
              <a:rPr lang="zh-CN" altLang="en-US" sz="1400">
                <a:ea typeface="宋体" panose="02010600030101010101" pitchFamily="2" charset="-122"/>
              </a:rPr>
              <a:t>中餐宴会摆台餐具布局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989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摆台技能：中餐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宴会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b="3639"/>
          <a:stretch>
            <a:fillRect/>
          </a:stretch>
        </p:blipFill>
        <p:spPr>
          <a:xfrm>
            <a:off x="4083050" y="1593850"/>
            <a:ext cx="1996440" cy="2438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3784"/>
          <a:stretch>
            <a:fillRect/>
          </a:stretch>
        </p:blipFill>
        <p:spPr>
          <a:xfrm>
            <a:off x="1497965" y="1593850"/>
            <a:ext cx="2316480" cy="2438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40050" y="4009390"/>
            <a:ext cx="19843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</a:rPr>
              <a:t>中餐十人宴会摆台示意图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438*236"/>
  <p:tag name="TABLE_ENDDRAG_RECT" val="117*94*438*236"/>
</p:tagLst>
</file>

<file path=ppt/tags/tag47.xml><?xml version="1.0" encoding="utf-8"?>
<p:tagLst xmlns:p="http://schemas.openxmlformats.org/presentationml/2006/main">
  <p:tag name="TABLE_ENDDRAG_ORIGIN_RECT" val="384*246"/>
  <p:tag name="TABLE_ENDDRAG_RECT" val="129*88*384*246"/>
</p:tagLst>
</file>

<file path=ppt/tags/tag48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2168</Words>
  <Application>WPS 演示</Application>
  <PresentationFormat>On-screen Show (4:3)</PresentationFormat>
  <Paragraphs>319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仿宋_GB2312</vt:lpstr>
      <vt:lpstr>仿宋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414</cp:revision>
  <dcterms:created xsi:type="dcterms:W3CDTF">2024-02-27T01:37:00Z</dcterms:created>
  <dcterms:modified xsi:type="dcterms:W3CDTF">2024-08-21T09:37:13Z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2024-03-06T08:00:00Z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