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93" r:id="rId10"/>
    <p:sldId id="3995" r:id="rId11"/>
    <p:sldId id="3972" r:id="rId12"/>
    <p:sldId id="3997" r:id="rId13"/>
    <p:sldId id="3970" r:id="rId14"/>
    <p:sldId id="3998" r:id="rId15"/>
    <p:sldId id="3976" r:id="rId16"/>
    <p:sldId id="3936" r:id="rId17"/>
    <p:sldId id="3983" r:id="rId18"/>
    <p:sldId id="3975" r:id="rId19"/>
    <p:sldId id="3913" r:id="rId20"/>
    <p:sldId id="499" r:id="rId21"/>
  </p:sldIdLst>
  <p:sldSz cx="7556500" cy="4254500"/>
  <p:notesSz cx="7556500" cy="4254500"/>
  <p:embeddedFontLst>
    <p:embeddedFont>
      <p:font typeface="微软雅黑" panose="020B0503020204020204" charset="-122"/>
      <p:regular r:id="rId28"/>
    </p:embeddedFont>
    <p:embeddedFont>
      <p:font typeface="微软雅黑 Light" panose="020B0502040204020203" charset="-122"/>
      <p:regular r:id="rId29"/>
    </p:embeddedFont>
    <p:embeddedFont>
      <p:font typeface="黑体" panose="02010609060101010101" charset="-122"/>
      <p:regular r:id="rId30"/>
    </p:embeddedFont>
    <p:embeddedFont>
      <p:font typeface="Calibri Light" panose="020F0302020204030204"/>
      <p:regular r:id="rId31"/>
      <p:italic r:id="rId32"/>
    </p:embeddedFont>
    <p:embeddedFont>
      <p:font typeface="Impact" panose="020B0806030902050204"/>
      <p:regular r:id="rId33"/>
    </p:embeddedFont>
    <p:embeddedFont>
      <p:font typeface="Microsoft YaHei UI" panose="020B0503020204020204" charset="-122"/>
      <p:regular r:id="rId34"/>
    </p:embeddedFont>
    <p:embeddedFont>
      <p:font typeface="仿宋_GB2312" panose="0201060903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楷体" panose="02010609060101010101" charset="-122"/>
      <p:regular r:id="rId40"/>
    </p:embeddedFont>
  </p:embeddedFontLst>
  <p:custDataLst>
    <p:tags r:id="rId4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48.xml"/><Relationship Id="rId40" Type="http://schemas.openxmlformats.org/officeDocument/2006/relationships/font" Target="fonts/font13.fntdata"/><Relationship Id="rId4" Type="http://schemas.openxmlformats.org/officeDocument/2006/relationships/slide" Target="slides/slide2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9044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0345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en-US" altLang="zh-CN" sz="1400"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1400">
                <a:ea typeface="宋体" panose="02010600030101010101" pitchFamily="2" charset="-122"/>
                <a:sym typeface="+mn-ea"/>
              </a:rPr>
              <a:t>西餐零点餐台摆台流程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1511300" y="1555750"/>
          <a:ext cx="5542915" cy="2600325"/>
        </p:xfrm>
        <a:graphic>
          <a:graphicData uri="http://schemas.openxmlformats.org/drawingml/2006/table">
            <a:tbl>
              <a:tblPr/>
              <a:tblGrid>
                <a:gridCol w="1130935"/>
                <a:gridCol w="4411980"/>
              </a:tblGrid>
              <a:tr h="244475">
                <a:tc gridSpan="2"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12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摆放标准</a:t>
                      </a:r>
                      <a:endParaRPr lang="zh-CN" altLang="zh-CN" sz="12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1950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台布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台布中凸线向上落于餐桌的竖中线上，四周下垂均等。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7350">
                <a:tc>
                  <a:txBody>
                    <a:bodyPr/>
                    <a:p>
                      <a:pPr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餐碟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用托盘托起装饰盘，手持盘沿右侧操作，从主人位开始在餐椅正对处摆设，装饰盘离桌沿 1 cm。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9235"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餐具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在装饰盘右侧 1 cm 处放餐刀，使刀口朝向餐盘方向；装饰盘的左侧 1 cm 处放一把餐叉，叉面朝上，刀、叉下端应在一条直线上。</a:t>
                      </a:r>
                      <a:endParaRPr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8950">
                <a:tc vMerge="1"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面包盘摆在餐叉左侧 1 cm 处，与装饰盘中心的连线在一条直线上。将黄油刀摆放在面包盘右侧 1/3 处。在黄油刀上方 3 cm 处摆放黄油碟，黄油碟左侧边沿与面包盘中心线相切。</a:t>
                      </a:r>
                      <a:endParaRPr 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60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杯具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咖啡杯具摆放于餐刀右侧，杯柄朝右。咖啡匙放在咖啡碟右侧，奶盅、糖缸摆在咖啡杯上方。在餐刀正上方 2 cm 处摆放水杯。</a:t>
                      </a:r>
                      <a:endParaRPr lang="zh-CN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57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zh-CN" sz="1000" b="1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公共用具</a:t>
                      </a:r>
                      <a:endParaRPr lang="zh-CN" altLang="zh-CN" sz="1000" b="1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10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花瓶放置于桌子的正中央，将牙签盅、椒盐瓶和烟灰缸摆于花瓶左右两侧。将牙签盅底部压在台布中凸线上，使椒盐瓶对准中心对准台面中凸线，保持两瓶相距 1cm。</a:t>
                      </a:r>
                      <a:endParaRPr lang="zh-CN" altLang="en-US" sz="10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7204710" y="32746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8028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西餐零点餐台摆台流程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762760"/>
            <a:ext cx="5259705" cy="233426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40180" y="1762760"/>
            <a:ext cx="4863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）西餐午晚餐摆台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        西餐午、晚餐摆台的操作步骤与早餐不同之处是在早餐摆台的基础上，撤去咖啡杯具而增加汤勺、甜品叉、甜品勺、水杯和红酒杯。</a:t>
            </a:r>
            <a:endParaRPr lang="en-US" altLang="zh-CN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        </a:t>
            </a: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具体要求：</a:t>
            </a:r>
            <a:r>
              <a:rPr lang="en-US" altLang="zh-CN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将汤勺放于餐刀右侧，距桌边 1cm，与餐刀最窄处距离 0.5cm。甜品叉横放于装饰盘正上方，叉柄朝左，距装饰盘 1cm。接下来在甜品叉的正上方与甜品叉平行的位置摆放汤勺，匙柄朝右，距甜品叉 0.5cm。将水杯摆在主餐刀正上方 2cm 处，将红酒杯放于水杯右下方，两杯成一斜线，向右与水平线呈 45°角。</a:t>
            </a:r>
            <a:endParaRPr lang="en-US" altLang="zh-CN" sz="1200" b="0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3475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108712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sz="1400">
                <a:ea typeface="宋体" panose="02010600030101010101" pitchFamily="2" charset="-122"/>
              </a:rPr>
              <a:t>巩固提升</a:t>
            </a:r>
            <a:endParaRPr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92250" y="1817370"/>
            <a:ext cx="4204335" cy="9715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492250" y="1996440"/>
            <a:ext cx="4187825" cy="817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学生画出零点餐台一位客人面前的餐位图，并标明标准距离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3095" y="514985"/>
            <a:ext cx="229044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任务4    摆台技能：</a:t>
            </a:r>
            <a:r>
              <a:rPr lang="zh-CN" altLang="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西餐零点餐台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9850" y="1060450"/>
            <a:ext cx="5006340" cy="30943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3040" y="1060450"/>
            <a:ext cx="471424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刀叉与菜式的搭配</a:t>
            </a:r>
            <a:endParaRPr lang="zh-CN" altLang="en-US" sz="1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沙拉：甜品刀、甜品叉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玻璃杯盛装的沙拉：茶勺和鸡尾叉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汤类：汤勺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鱼类：鱼叉和鱼刀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海鲜类视情况而定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肉类必须使用扒刀代替主餐刀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三明治、汉堡包、比萨饼一般用手直接食用，但是还是应摆放主餐刀和主餐叉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面条类、蛋糕类：甜品叉和甜品勺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• 冰激凌、咖啡和茶：小茶勺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9171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649730" y="1129665"/>
          <a:ext cx="4876800" cy="2811780"/>
        </p:xfrm>
        <a:graphic>
          <a:graphicData uri="http://schemas.openxmlformats.org/drawingml/2006/table">
            <a:tbl>
              <a:tblPr/>
              <a:tblGrid>
                <a:gridCol w="1219200"/>
                <a:gridCol w="836930"/>
                <a:gridCol w="1964690"/>
                <a:gridCol w="855980"/>
              </a:tblGrid>
              <a:tr h="254000">
                <a:tc gridSpan="4"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物品准备表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 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名称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数量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托盘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台布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餐巾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装饰盘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餐刀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餐叉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面包盘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黄油刀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178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黄油碟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咖啡杯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水杯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奶盅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糖缸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4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花瓶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牙签盅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椒盐瓶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套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4000"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烟灰缸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秒表</a:t>
                      </a:r>
                      <a:endParaRPr lang="zh-CN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1</a:t>
                      </a:r>
                      <a:r>
                        <a:rPr lang="zh-CN" altLang="en-US" sz="1200">
                          <a:latin typeface="仿宋_GB2312" panose="02010609030101010101" charset="-122"/>
                          <a:ea typeface="仿宋_GB2312" panose="02010609030101010101" charset="-122"/>
                        </a:rPr>
                        <a:t>个</a:t>
                      </a:r>
                      <a:endParaRPr lang="zh-CN" altLang="en-US" sz="1200">
                        <a:latin typeface="仿宋_GB2312" panose="02010609030101010101" charset="-122"/>
                        <a:ea typeface="仿宋_GB2312" panose="0201060903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8473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97421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布置任务：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准确布置四人</a:t>
            </a: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</a:rPr>
              <a:t>西餐早餐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零点餐台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任务要求：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做到台面整体美观、便于使用、具有艺术美感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120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做到操作过程中动作规范、娴熟、敏捷、声轻，姿态优美，体现岗位气质。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131570"/>
            <a:ext cx="4485640" cy="108775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2128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小组竞赛：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分小组比赛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四人中餐零点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餐台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摆台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18810" y="328295"/>
            <a:ext cx="251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7850" y="510540"/>
            <a:ext cx="227330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644650" y="1055370"/>
            <a:ext cx="4485640" cy="206946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7050" y="1136650"/>
            <a:ext cx="4187825" cy="1278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fontAlgn="auto" latinLnBrk="0" hangingPunct="1">
              <a:lnSpc>
                <a:spcPct val="10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</a:rPr>
              <a:t>评价：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00000"/>
              </a:lnSpc>
            </a:pP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1.教师根据学生操作过程的熟练度、卫生度及仪表仪态进行过程性评价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2.师生根据考评表共同打分和互评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sz="1200">
                <a:latin typeface="宋体" panose="02010600030101010101" pitchFamily="2" charset="-122"/>
                <a:ea typeface="宋体" panose="02010600030101010101" pitchFamily="2" charset="-122"/>
              </a:rPr>
              <a:t>3.根据综合评价情况评选出优胜小组。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lang="zh-CN" sz="1200" dirty="0">
                <a:solidFill>
                  <a:srgbClr val="252525"/>
                </a:solidFill>
              </a:rPr>
              <a:t>布置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418415"/>
            <a:ext cx="5607050" cy="26098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画一张4人位西餐午晚餐摆台的餐位的示意图，并标注好各餐具间的距离。</a:t>
            </a:r>
            <a:endParaRPr sz="1100"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8" name="标题 7"/>
          <p:cNvSpPr/>
          <p:nvPr>
            <p:ph type="title"/>
          </p:nvPr>
        </p:nvSpPr>
        <p:spPr>
          <a:xfrm>
            <a:off x="2787650" y="2122805"/>
            <a:ext cx="1994535" cy="368935"/>
          </a:xfrm>
        </p:spPr>
        <p:txBody>
          <a:bodyPr wrap="square"/>
          <a:p>
            <a:pPr algn="ctr"/>
            <a:r>
              <a:rPr lang="zh-CN" altLang="en-US" sz="24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感谢观看</a:t>
            </a:r>
            <a:endParaRPr lang="zh-CN" altLang="en-US" sz="240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212850"/>
            <a:ext cx="2854325" cy="129222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chemeClr val="tx1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4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endParaRPr lang="zh-CN" altLang="en-US" sz="225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>
                <a:solidFill>
                  <a:schemeClr val="bg1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摆台技能</a:t>
            </a:r>
            <a:endParaRPr lang="zh-CN" altLang="en-US" sz="1400">
              <a:solidFill>
                <a:schemeClr val="bg1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2237740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92250" y="1746250"/>
            <a:ext cx="2588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播放酒店行业西餐摆台比赛视频</a:t>
            </a:r>
            <a:r>
              <a:rPr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95095" y="1670050"/>
            <a:ext cx="2679700" cy="65024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193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42494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认识西餐餐具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82650" y="1885950"/>
            <a:ext cx="2833370" cy="7810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05840" y="1953895"/>
            <a:ext cx="25876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学生根据预习情况在西餐实训室辨认西餐餐具。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lum bright="6000"/>
          </a:blip>
          <a:stretch>
            <a:fillRect/>
          </a:stretch>
        </p:blipFill>
        <p:spPr>
          <a:xfrm>
            <a:off x="4006850" y="1289050"/>
            <a:ext cx="2757805" cy="20377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1932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0" y="1136650"/>
            <a:ext cx="1424940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1.</a:t>
            </a:r>
            <a:r>
              <a:rPr lang="zh-CN" altLang="en-US" sz="1400">
                <a:ea typeface="宋体" panose="02010600030101010101" pitchFamily="2" charset="-122"/>
              </a:rPr>
              <a:t>认识西餐餐具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53060" y="1733550"/>
            <a:ext cx="3362960" cy="222123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31165" y="1801495"/>
            <a:ext cx="31623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不锈钢餐具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1200" b="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沙拉</a:t>
            </a:r>
            <a:r>
              <a:rPr lang="zh-CN" altLang="en-US" sz="1200" b="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刀叉、主刀叉、鱼刀、</a:t>
            </a:r>
            <a:r>
              <a:rPr lang="zh-CN" altLang="en-US" sz="1200" b="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鱼叉、牛排</a:t>
            </a:r>
            <a:r>
              <a:rPr lang="zh-CN" altLang="en-US" sz="1200" b="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刀、黄油</a:t>
            </a:r>
            <a:r>
              <a:rPr lang="zh-CN" altLang="en-US" sz="1200" b="0" dirty="0" smtClean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刀、汤勺</a:t>
            </a:r>
            <a:r>
              <a:rPr lang="zh-CN" altLang="en-US" sz="1200" b="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、甜食刀叉勺、蜗牛夹、蜗牛钳、咖啡勺、分餐叉勺等。</a:t>
            </a:r>
            <a:endParaRPr lang="fr-CA" altLang="en-US" sz="1200" b="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玻璃餐具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：水杯、红葡萄酒杯、白葡萄酒杯、香槟杯、鸡尾酒杯、啤酒杯、古典酒杯</a:t>
            </a:r>
            <a:endParaRPr lang="zh-CN" altLang="en-US" sz="1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陶瓷餐具</a:t>
            </a:r>
            <a:r>
              <a:rPr lang="zh-CN" altLang="en-US" sz="1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咖啡四件套、展示盘、餐盘、黄油盘、甜品盘、汤碗等。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8260" y="603250"/>
            <a:ext cx="3485515" cy="1696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450" y="2383790"/>
            <a:ext cx="1266190" cy="16160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0" y="2383790"/>
            <a:ext cx="2068830" cy="1615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227139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4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摆台技能：西餐零点餐台摆台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97965" y="1136650"/>
            <a:ext cx="2280285" cy="3067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1400">
                <a:ea typeface="宋体" panose="02010600030101010101" pitchFamily="2" charset="-122"/>
              </a:rPr>
              <a:t>2.</a:t>
            </a:r>
            <a:r>
              <a:rPr lang="zh-CN" altLang="en-US" sz="1400">
                <a:ea typeface="宋体" panose="02010600030101010101" pitchFamily="2" charset="-122"/>
              </a:rPr>
              <a:t>西餐零点餐台摆台流程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4464050" y="1974850"/>
            <a:ext cx="2654935" cy="182626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30250" y="1610360"/>
            <a:ext cx="3362960" cy="235585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30580" y="1610360"/>
            <a:ext cx="3162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）西餐早餐摆台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铺台布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zh-CN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1200" b="0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lang="zh-CN" altLang="en-US" sz="12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摆装饰盘</a:t>
            </a:r>
            <a:endParaRPr lang="zh-CN" altLang="en-US" sz="12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kumimoji="0" lang="zh-CN" altLang="en-US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③摆餐刀、叉</a:t>
            </a:r>
            <a:endParaRPr kumimoji="0" lang="en-US" altLang="zh-CN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en-US" altLang="zh-CN" sz="1200" b="0" i="0" u="none" strike="noStrike" kern="0" cap="none" spc="0" normalizeH="0" baseline="0" noProof="1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  </a:t>
            </a: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④摆面包盘、黄油刀、黄油碟</a:t>
            </a:r>
            <a:endParaRPr kumimoji="0" lang="en-US" altLang="zh-CN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⑤摆放咖啡杯具、水杯</a:t>
            </a:r>
            <a:endParaRPr kumimoji="0" lang="en-US" altLang="zh-CN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⑥</a:t>
            </a:r>
            <a:r>
              <a:rPr kumimoji="0" lang="zh-CN" altLang="en-US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摆放餐巾花</a:t>
            </a:r>
            <a:endParaRPr kumimoji="0" lang="en-US" altLang="zh-CN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 eaLnBrk="1" fontAlgn="auto" latinLnBrk="0" hangingPunct="1">
              <a:lnSpc>
                <a:spcPct val="150000"/>
              </a:lnSpc>
            </a:pPr>
            <a:r>
              <a:rPr kumimoji="0" lang="en-US" altLang="zh-CN" sz="1200" b="0" i="0" u="none" strike="noStrike" kern="0" cap="none" spc="0" normalizeH="0" baseline="0" noProof="1">
                <a:latin typeface="Calibri" panose="020F050202020403020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⑦摆放花瓶、牙签盅、椒盐瓶</a:t>
            </a:r>
            <a:endParaRPr kumimoji="0" lang="en-US" altLang="zh-CN" sz="1200" b="0" i="0" u="none" strike="noStrike" kern="0" cap="none" spc="0" normalizeH="0" baseline="0" noProof="1">
              <a:latin typeface="Calibri" panose="020F050202020403020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TABLE_ENDDRAG_ORIGIN_RECT" val="436*138"/>
  <p:tag name="TABLE_ENDDRAG_RECT" val="123*131*436*138"/>
</p:tagLst>
</file>

<file path=ppt/tags/tag47.xml><?xml version="1.0" encoding="utf-8"?>
<p:tagLst xmlns:p="http://schemas.openxmlformats.org/presentationml/2006/main">
  <p:tag name="TABLE_ENDDRAG_ORIGIN_RECT" val="384*232"/>
  <p:tag name="TABLE_ENDDRAG_RECT" val="129*82*384*232"/>
</p:tagLst>
</file>

<file path=ppt/tags/tag48.xml><?xml version="1.0" encoding="utf-8"?>
<p:tagLst xmlns:p="http://schemas.openxmlformats.org/presentationml/2006/main">
  <p:tag name="commondata" val="eyJoZGlkIjoiODE3ZDIzZTA2MjhhMTdlNjZkY2IyYmJmMTgyMjBkZj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2368</Words>
  <Application>WPS 演示</Application>
  <PresentationFormat>On-screen Show (4:3)</PresentationFormat>
  <Paragraphs>317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仿宋_GB2312</vt:lpstr>
      <vt:lpstr>仿宋</vt:lpstr>
      <vt:lpstr>Calibri</vt:lpstr>
      <vt:lpstr>Arial Unicode MS</vt:lpstr>
      <vt:lpstr>华文新魏</vt:lpstr>
      <vt:lpstr>楷体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【布置作业】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酸</cp:lastModifiedBy>
  <cp:revision>425</cp:revision>
  <dcterms:created xsi:type="dcterms:W3CDTF">2024-02-27T01:37:00Z</dcterms:created>
  <dcterms:modified xsi:type="dcterms:W3CDTF">2024-08-18T14:28:01Z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2024-03-07T16:00:00Z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2024-03-07T16:00:00Z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2052-12.1.0.17827</vt:lpwstr>
  </property>
</Properties>
</file>