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894" r:id="rId3"/>
    <p:sldId id="890" r:id="rId4"/>
    <p:sldId id="429" r:id="rId5"/>
    <p:sldId id="3901" r:id="rId6"/>
    <p:sldId id="480" r:id="rId7"/>
    <p:sldId id="3937" r:id="rId8"/>
    <p:sldId id="3932" r:id="rId9"/>
    <p:sldId id="3997" r:id="rId10"/>
    <p:sldId id="3972" r:id="rId11"/>
    <p:sldId id="4006" r:id="rId12"/>
    <p:sldId id="4007" r:id="rId13"/>
    <p:sldId id="4008" r:id="rId14"/>
    <p:sldId id="4009" r:id="rId15"/>
    <p:sldId id="4010" r:id="rId16"/>
    <p:sldId id="4011" r:id="rId17"/>
    <p:sldId id="3970" r:id="rId18"/>
    <p:sldId id="3998" r:id="rId19"/>
    <p:sldId id="3976" r:id="rId20"/>
    <p:sldId id="3936" r:id="rId21"/>
    <p:sldId id="3983" r:id="rId22"/>
    <p:sldId id="3975" r:id="rId23"/>
    <p:sldId id="3913" r:id="rId24"/>
    <p:sldId id="499" r:id="rId25"/>
  </p:sldIdLst>
  <p:sldSz cx="7556500" cy="4254500"/>
  <p:notesSz cx="7556500" cy="4254500"/>
  <p:embeddedFontLst>
    <p:embeddedFont>
      <p:font typeface="微软雅黑" panose="020B0503020204020204" charset="-122"/>
      <p:regular r:id="rId32"/>
    </p:embeddedFont>
    <p:embeddedFont>
      <p:font typeface="微软雅黑 Light" panose="020B0502040204020203" charset="-122"/>
      <p:regular r:id="rId33"/>
    </p:embeddedFont>
    <p:embeddedFont>
      <p:font typeface="黑体" panose="02010609060101010101" charset="-122"/>
      <p:regular r:id="rId34"/>
    </p:embeddedFont>
    <p:embeddedFont>
      <p:font typeface="Calibri Light" panose="020F0302020204030204"/>
      <p:regular r:id="rId35"/>
      <p:italic r:id="rId36"/>
    </p:embeddedFont>
    <p:embeddedFont>
      <p:font typeface="Impact" panose="020B0806030902050204"/>
      <p:regular r:id="rId37"/>
    </p:embeddedFont>
    <p:embeddedFont>
      <p:font typeface="Microsoft YaHei UI" panose="020B0503020204020204" charset="-122"/>
      <p:regular r:id="rId38"/>
    </p:embeddedFont>
    <p:embeddedFont>
      <p:font typeface="Calibri" panose="020F0502020204030204" charset="0"/>
      <p:regular r:id="rId39"/>
      <p:bold r:id="rId40"/>
      <p:italic r:id="rId41"/>
      <p:boldItalic r:id="rId42"/>
    </p:embeddedFont>
    <p:embeddedFont>
      <p:font typeface="仿宋_GB2312" panose="02010609030101010101" charset="-122"/>
      <p:regular r:id="rId43"/>
    </p:embeddedFont>
  </p:embeddedFontLst>
  <p:custDataLst>
    <p:tags r:id="rId44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05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80"/>
        <p:guide pos="205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gs" Target="tags/tag47.xml"/><Relationship Id="rId43" Type="http://schemas.openxmlformats.org/officeDocument/2006/relationships/font" Target="fonts/font12.fntdata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" Target="slides/slide2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2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9.png"/><Relationship Id="rId1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29044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摆台技能：西餐宴会餐台摆台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220345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1400">
                <a:ea typeface="宋体" panose="02010600030101010101" pitchFamily="2" charset="-122"/>
                <a:sym typeface="+mn-ea"/>
              </a:rPr>
              <a:t>2.</a:t>
            </a:r>
            <a:r>
              <a:rPr lang="zh-CN" altLang="en-US" sz="1400">
                <a:ea typeface="宋体" panose="02010600030101010101" pitchFamily="2" charset="-122"/>
                <a:sym typeface="+mn-ea"/>
              </a:rPr>
              <a:t>西餐宴会餐台摆台流程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04710" y="32746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120650" y="1610360"/>
            <a:ext cx="4817110" cy="235585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92735" y="1746250"/>
            <a:ext cx="467804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）餐椅定位</a:t>
            </a:r>
            <a:endParaRPr lang="zh-CN" altLang="en-US" sz="12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从主人位开始沿顺时针方向摆放，相对椅背中心对准，进行定位；椅面边缘与台布下垂部分相距 1 cm，使椅子之间的距离均等。</a:t>
            </a:r>
            <a:endParaRPr lang="zh-CN" altLang="en-US" sz="1200" b="0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kumimoji="0" lang="en-US" altLang="zh-CN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）摆装饰盘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kumimoji="0" sz="1200" b="0" i="0" u="none" strike="noStrike" kern="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将装饰盘用托盘托起，从主人位开始沿顺时针方向手持盘沿右侧摆放在每个席次正中央。将装饰盘中心与餐椅中心对准，使盘边距离桌边 1 cm，且保持装饰盘之间的距离相等。</a:t>
            </a:r>
            <a:endParaRPr kumimoji="0" sz="1200" b="0" i="0" u="none" strike="noStrike" kern="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</p:blipFill>
        <p:spPr>
          <a:xfrm>
            <a:off x="4970780" y="2051050"/>
            <a:ext cx="2511425" cy="15411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29044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摆台技能：西餐宴会餐台摆台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220345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1400">
                <a:ea typeface="宋体" panose="02010600030101010101" pitchFamily="2" charset="-122"/>
                <a:sym typeface="+mn-ea"/>
              </a:rPr>
              <a:t>2.</a:t>
            </a:r>
            <a:r>
              <a:rPr lang="zh-CN" altLang="en-US" sz="1400">
                <a:ea typeface="宋体" panose="02010600030101010101" pitchFamily="2" charset="-122"/>
                <a:sym typeface="+mn-ea"/>
              </a:rPr>
              <a:t>西餐宴会餐台摆台流程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04710" y="32746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55880" y="1610360"/>
            <a:ext cx="5295900" cy="235585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18745" y="1670050"/>
            <a:ext cx="52330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lang="zh-CN" altLang="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）摆放</a:t>
            </a:r>
            <a:r>
              <a:rPr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餐刀、餐勺、餐叉</a:t>
            </a:r>
            <a:endParaRPr sz="12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①装饰盘右侧1 cm处从左到右依次摆放主餐刀、鱼刀、汤勺、开胃品刀；鱼刀底部距餐台边5 cm，主餐刀、开胃品叉都距餐台边1 cm，叉与叉间距为0.5 cm。</a:t>
            </a:r>
            <a:endParaRPr lang="zh-CN" altLang="en-US" sz="1200" b="0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②在装饰盘左侧1 cm处从右往左依次摆放主餐叉、鱼叉、开胃品叉；鱼叉底部距餐台边5 cm，主餐叉和开胃品叉都距餐台边1 cm，叉与叉间距为0.5 cm。</a:t>
            </a:r>
            <a:endParaRPr lang="zh-CN" altLang="en-US" sz="1200" b="0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③在装饰盘上方1 cm处从下往上，平行于桌边依次摆放甜品叉、甜品勺，叉与勺间距0.5 cm。</a:t>
            </a:r>
            <a:endParaRPr lang="zh-CN" altLang="en-US" sz="1200" b="0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1"/>
        </p:blipFill>
        <p:spPr>
          <a:xfrm>
            <a:off x="5427980" y="2279650"/>
            <a:ext cx="2117725" cy="14243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510020" y="1017270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29044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摆台技能：西餐宴会餐台摆台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220345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1400">
                <a:ea typeface="宋体" panose="02010600030101010101" pitchFamily="2" charset="-122"/>
                <a:sym typeface="+mn-ea"/>
              </a:rPr>
              <a:t>2.</a:t>
            </a:r>
            <a:r>
              <a:rPr lang="zh-CN" altLang="en-US" sz="1400">
                <a:ea typeface="宋体" panose="02010600030101010101" pitchFamily="2" charset="-122"/>
                <a:sym typeface="+mn-ea"/>
              </a:rPr>
              <a:t>西餐宴会餐台摆台流程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04710" y="32746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132080" y="1610360"/>
            <a:ext cx="4481830" cy="165036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94945" y="1670050"/>
            <a:ext cx="442468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）摆放面包盘、黄油刀、黄油碟</a:t>
            </a:r>
            <a:endParaRPr lang="zh-CN" altLang="en-US" sz="12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①面包盘盘边距开胃品叉1 cm，面包盘中心与装饰盘中心对齐。</a:t>
            </a:r>
            <a:endParaRPr lang="zh-CN" altLang="en-US" sz="1200" b="0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②黄油刀置于面包盘内右侧1/3处，刀刃向左并与其他刀叉平行。</a:t>
            </a:r>
            <a:endParaRPr lang="zh-CN" altLang="en-US" sz="1200" b="0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③黄油碟摆放在黄油刀尖正上方3 cm处，左侧边沿与面包盘中心线相切。</a:t>
            </a:r>
            <a:endParaRPr lang="zh-CN" altLang="en-US" sz="1200" b="0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10020" y="1017270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2" name="图片 1"/>
          <p:cNvPicPr/>
          <p:nvPr/>
        </p:nvPicPr>
        <p:blipFill>
          <a:blip r:embed="rId1"/>
        </p:blipFill>
        <p:spPr>
          <a:xfrm>
            <a:off x="4692650" y="1609725"/>
            <a:ext cx="2797175" cy="16929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29044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摆台技能：西餐宴会餐台摆台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220345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1400">
                <a:ea typeface="宋体" panose="02010600030101010101" pitchFamily="2" charset="-122"/>
                <a:sym typeface="+mn-ea"/>
              </a:rPr>
              <a:t>2.</a:t>
            </a:r>
            <a:r>
              <a:rPr lang="zh-CN" altLang="en-US" sz="1400">
                <a:ea typeface="宋体" panose="02010600030101010101" pitchFamily="2" charset="-122"/>
                <a:sym typeface="+mn-ea"/>
              </a:rPr>
              <a:t>西餐宴会餐台摆台流程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04710" y="32746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132080" y="1610360"/>
            <a:ext cx="4481830" cy="21221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94945" y="1670050"/>
            <a:ext cx="4424680" cy="212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7</a:t>
            </a: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）摆放杯具</a:t>
            </a:r>
            <a:endParaRPr lang="zh-CN" altLang="en-US" sz="12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①手持杯柄，按餐台顺时针方向依次摆放白葡萄酒杯、红葡萄酒杯、水杯。</a:t>
            </a:r>
            <a:endParaRPr lang="zh-CN" altLang="en-US" sz="1200" b="0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②将白葡萄酒杯摆放在主餐刀正上方 2 cm处，杯底中心在主餐刀中心线上。</a:t>
            </a:r>
            <a:endParaRPr lang="zh-CN" altLang="en-US" sz="1200" b="0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③将红葡萄酒杯和水杯摆放在白葡萄酒杯的左上方，三杯成斜直线，向右与水平线呈 45°角，使三杯的杯身各相距 1 cm。</a:t>
            </a:r>
            <a:endParaRPr lang="zh-CN" altLang="en-US" sz="1200" b="0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10020" y="1017270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04715" y="1697355"/>
            <a:ext cx="2802890" cy="20040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29044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摆台技能：西餐宴会餐台摆台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220345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1400">
                <a:ea typeface="宋体" panose="02010600030101010101" pitchFamily="2" charset="-122"/>
                <a:sym typeface="+mn-ea"/>
              </a:rPr>
              <a:t>2.</a:t>
            </a:r>
            <a:r>
              <a:rPr lang="zh-CN" altLang="en-US" sz="1400">
                <a:ea typeface="宋体" panose="02010600030101010101" pitchFamily="2" charset="-122"/>
                <a:sym typeface="+mn-ea"/>
              </a:rPr>
              <a:t>西餐宴会餐台摆台流程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04710" y="32746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132080" y="1610360"/>
            <a:ext cx="4481830" cy="164020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94945" y="1670050"/>
            <a:ext cx="4424680" cy="168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</a:t>
            </a: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）摆放中心装饰物、烛台</a:t>
            </a:r>
            <a:endParaRPr lang="zh-CN" altLang="en-US" sz="12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①中心装饰物中心置于餐桌中央和台布中线上，中心装饰物主体高度不超过30 cm。</a:t>
            </a:r>
            <a:endParaRPr lang="zh-CN" altLang="en-US" sz="1200" b="0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②烛台与中心装饰物之间间距均等，烛台底座中心压台布中凸线，两个烛台方向一致。</a:t>
            </a:r>
            <a:endParaRPr lang="zh-CN" altLang="en-US" sz="1200" b="0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endParaRPr lang="zh-CN" altLang="en-US" sz="1200" b="0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10020" y="1017270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29044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摆台技能：西餐宴会餐台摆台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220345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1400">
                <a:ea typeface="宋体" panose="02010600030101010101" pitchFamily="2" charset="-122"/>
                <a:sym typeface="+mn-ea"/>
              </a:rPr>
              <a:t>2.</a:t>
            </a:r>
            <a:r>
              <a:rPr lang="zh-CN" altLang="en-US" sz="1400">
                <a:ea typeface="宋体" panose="02010600030101010101" pitchFamily="2" charset="-122"/>
                <a:sym typeface="+mn-ea"/>
              </a:rPr>
              <a:t>西餐宴会餐台摆台流程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04710" y="32746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132080" y="1610360"/>
            <a:ext cx="4481830" cy="249682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94945" y="1670050"/>
            <a:ext cx="4424680" cy="212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9</a:t>
            </a: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zh-CN" altLang="en-US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 摆放牙签盅、椒盐瓶</a:t>
            </a:r>
            <a:endParaRPr lang="zh-CN" altLang="en-US" sz="1200" b="0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站在主人位，按顺时针方向摆放牙签盅、椒盐瓶。牙签盅摆放在距烛台 10 cm 处，牙签盅底座中心压在台布中凸线上。将椒盐瓶摆放在距牙签盅 2 cm 处，使椒盐瓶这两瓶的间距为 1 cm，左椒右盐，使椒盐瓶间距的中心对准台布中凸线，分别位于中凸线两侧，使两瓶连线与中凸线垂直。</a:t>
            </a:r>
            <a:endParaRPr lang="zh-CN" altLang="en-US" sz="1200" b="0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）摆放餐巾花</a:t>
            </a:r>
            <a:endParaRPr lang="zh-CN" altLang="en-US" sz="12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11</a:t>
            </a: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）摆放宴会菜单、席次卡</a:t>
            </a:r>
            <a:endParaRPr lang="zh-CN" altLang="en-US" sz="12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</p:blipFill>
        <p:spPr>
          <a:xfrm rot="5400000">
            <a:off x="4321175" y="1360170"/>
            <a:ext cx="3100705" cy="23583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85660" y="208851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34759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摆台技能：西餐宴会餐台摆台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108712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sz="1400">
                <a:ea typeface="宋体" panose="02010600030101010101" pitchFamily="2" charset="-122"/>
              </a:rPr>
              <a:t>巩固提升</a:t>
            </a:r>
            <a:endParaRPr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492250" y="1817370"/>
            <a:ext cx="4204335" cy="97155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492250" y="1996440"/>
            <a:ext cx="4187825" cy="817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学生画出</a:t>
            </a:r>
            <a:r>
              <a:rPr lang="zh-CN" altLang="" sz="1200">
                <a:latin typeface="宋体" panose="02010600030101010101" pitchFamily="2" charset="-122"/>
                <a:ea typeface="宋体" panose="02010600030101010101" pitchFamily="2" charset="-122"/>
              </a:rPr>
              <a:t>宴会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餐台一位客人面前的餐位图，并标明标准距离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3095" y="514985"/>
            <a:ext cx="229044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任务4    摆台技能：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西餐宴会餐台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339850" y="1060450"/>
            <a:ext cx="5006340" cy="242887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492250" y="1121410"/>
            <a:ext cx="47142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ctr" eaLnBrk="1" fontAlgn="auto" latinLnBrk="0" hangingPunct="1">
              <a:lnSpc>
                <a:spcPct val="15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西餐餐桌布置的色搭配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餐桌布置时色彩不宜过多过杂，先确定一下主色调，可以是餐桌本身的颜色，也可以是桌布或装饰物的颜色。白色是最经典百搭的颜色，点缀上明亮的金色、清新的绿色，看上去会更精致、更舒适。如果是原木色的餐桌，餐盘、餐具、花草、装饰等，可以是百搭的白色和淡淡的绿色，搭配起来相得益彰，如同置身于清新的大自然中。色彩的氛围营造还可契合四季、契合节日，用不同的色调来烘托气氛，打造别样的仪式感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56710" y="392493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229171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摆台技能：西餐宴会餐台摆台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656080" y="886460"/>
          <a:ext cx="4876800" cy="3838575"/>
        </p:xfrm>
        <a:graphic>
          <a:graphicData uri="http://schemas.openxmlformats.org/drawingml/2006/table">
            <a:tbl>
              <a:tblPr/>
              <a:tblGrid>
                <a:gridCol w="1442085"/>
                <a:gridCol w="1054100"/>
                <a:gridCol w="1524635"/>
                <a:gridCol w="855980"/>
              </a:tblGrid>
              <a:tr h="255600">
                <a:tc gridSpan="4"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物品准备表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 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5905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名称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数量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名称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数量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905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托盘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2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台布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2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块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905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装饰盘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6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餐巾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6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块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905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主餐刀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6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鱼刀、鱼叉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各</a:t>
                      </a: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6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905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开胃刀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6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主菜叉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6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905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  <a:sym typeface="+mn-ea"/>
                        </a:rPr>
                        <a:t>开胃叉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6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  <a:sym typeface="+mn-ea"/>
                        </a:rPr>
                        <a:t>面包盘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6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905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  <a:sym typeface="+mn-ea"/>
                        </a:rPr>
                        <a:t>黄油碟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6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黄油刀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6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905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  <a:sym typeface="+mn-ea"/>
                        </a:rPr>
                        <a:t>甜品叉、甜品勺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各</a:t>
                      </a: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6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  <a:sym typeface="+mn-ea"/>
                        </a:rPr>
                        <a:t>汤勺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6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905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水杯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6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红、白葡萄酒杯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各</a:t>
                      </a: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6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905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  <a:sym typeface="+mn-ea"/>
                        </a:rPr>
                        <a:t>烛台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2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  <a:sym typeface="+mn-ea"/>
                        </a:rPr>
                        <a:t>牙签盅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2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905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  <a:sym typeface="+mn-ea"/>
                        </a:rPr>
                        <a:t>椒盐瓶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2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套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  <a:sym typeface="+mn-ea"/>
                        </a:rPr>
                        <a:t>中心装饰物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solidFill>
                          <a:srgbClr val="000000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905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  <a:sym typeface="+mn-ea"/>
                        </a:rPr>
                        <a:t>菜单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21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秒表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solidFill>
                          <a:srgbClr val="000000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228473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摆台技能：西餐宴会餐台摆台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644650" y="1131570"/>
            <a:ext cx="4752975" cy="267462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97050" y="1212850"/>
            <a:ext cx="4474210" cy="12769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布置任务：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准确布置</a:t>
            </a:r>
            <a:r>
              <a:rPr lang="zh-CN" altLang="" sz="1200">
                <a:latin typeface="宋体" panose="02010600030101010101" pitchFamily="2" charset="-122"/>
                <a:ea typeface="宋体" panose="02010600030101010101" pitchFamily="2" charset="-122"/>
              </a:rPr>
              <a:t>六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人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西餐宴会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餐台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任务要求：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（1）准确布置西餐宴会餐台，做到台面整体美观、便于使用、具有艺术美感；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（2）做到操作过程中动作规范、娴熟、敏捷、声轻，姿态优美，体现岗位气质。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（3）在规定操作时间内完成，准备时间5分钟，宴会摆台18分钟。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18810" y="3282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accent2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227139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摆台技能：西餐宴会餐台摆台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644650" y="1131570"/>
            <a:ext cx="4485640" cy="108775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97050" y="1212850"/>
            <a:ext cx="4187825" cy="1278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小组竞赛：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分小组比赛六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人</a:t>
            </a:r>
            <a:r>
              <a:rPr lang="zh-CN" altLang="" sz="1200">
                <a:latin typeface="宋体" panose="02010600030101010101" pitchFamily="2" charset="-122"/>
                <a:ea typeface="宋体" panose="02010600030101010101" pitchFamily="2" charset="-122"/>
              </a:rPr>
              <a:t>西餐宴会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摆台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18810" y="3282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22733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摆台技能：西餐宴会餐台摆台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644650" y="1055370"/>
            <a:ext cx="4485640" cy="206946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97050" y="1136650"/>
            <a:ext cx="4187825" cy="1278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评价：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1.教师根据学生操作过程的熟练度、卫生度及仪表仪态进行过程性评价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2.师生根据考评表共同打分和互评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3.根据综合评价情况评选出优胜小组。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</a:t>
            </a:r>
            <a:r>
              <a:rPr lang="zh-CN" sz="1200" dirty="0">
                <a:solidFill>
                  <a:srgbClr val="252525"/>
                </a:solidFill>
              </a:rPr>
              <a:t>布置</a:t>
            </a:r>
            <a:r>
              <a:rPr sz="1200" dirty="0">
                <a:solidFill>
                  <a:srgbClr val="252525"/>
                </a:solidFill>
              </a:rPr>
              <a:t>作</a:t>
            </a:r>
            <a:r>
              <a:rPr sz="1200" dirty="0">
                <a:solidFill>
                  <a:srgbClr val="252525"/>
                </a:solidFill>
              </a:rPr>
              <a:t>业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418415"/>
            <a:ext cx="5607050" cy="52324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1.总结西餐午晚餐摆台和早餐摆台的区别。</a:t>
            </a:r>
            <a:endParaRPr sz="1100" b="0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2.说明西餐宴会摆台的操作程序，各个环节有什么注意事项。</a:t>
            </a:r>
            <a:endParaRPr sz="1100" b="0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8" name="标题 7"/>
          <p:cNvSpPr/>
          <p:nvPr>
            <p:ph type="title"/>
          </p:nvPr>
        </p:nvSpPr>
        <p:spPr>
          <a:xfrm>
            <a:off x="2787650" y="2122805"/>
            <a:ext cx="1994535" cy="368935"/>
          </a:xfrm>
        </p:spPr>
        <p:txBody>
          <a:bodyPr wrap="square"/>
          <a:p>
            <a:pPr algn="ctr"/>
            <a:r>
              <a:rPr lang="zh-CN" altLang="en-US" sz="24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感谢观看</a:t>
            </a:r>
            <a:endParaRPr lang="zh-CN" altLang="en-US" sz="240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606083"/>
            <a:ext cx="1587500" cy="117919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主题一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餐饮服务基础</a:t>
            </a:r>
            <a:endParaRPr lang="zh-CN" altLang="en-US" sz="1750" b="1" spc="-10" dirty="0">
              <a:solidFill>
                <a:srgbClr val="FF9933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知识与技能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365250"/>
            <a:ext cx="2422525" cy="19221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463675"/>
            <a:ext cx="1948180" cy="170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餐饮服务岗位认知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端托技能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餐巾折花技能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4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摆台技能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5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斟酒技能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6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分菜技能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8318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1.了解餐饮服务岗位设置及职责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2.掌握轻托和重托的操作要领及方法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3.掌握餐巾折花的基本技法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4.掌握中、西餐零点和宴会摆台的操作流程与标准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5.掌握斟倒酒水的服务流程和标准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6.掌握分菜的基本方法 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12725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1.能够运用基本技法熟练折叠杯花和盘花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2.能够规范完成中、西餐零点和宴会摆台操作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3.能够根据不同酒水的存放和饮用特点为客人提供相应的酒水服务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4.能够正确为客人提供分菜服务</a:t>
            </a:r>
            <a:endParaRPr lang="en-US" altLang="zh-CN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1.提高个人礼仪修养，塑造良好的个人形象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2.具备良好的服务意识和吃苦耐劳的精神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3.养成良好的职业素养，热爱餐饮服务行业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主题一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212850"/>
            <a:ext cx="2854325" cy="129222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chemeClr val="tx1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chemeClr val="tx1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4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endParaRPr lang="zh-CN" altLang="en-US" sz="2250">
              <a:solidFill>
                <a:schemeClr val="bg1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>
                <a:solidFill>
                  <a:schemeClr val="bg1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摆台技能</a:t>
            </a:r>
            <a:endParaRPr lang="zh-CN" altLang="en-US" sz="1400">
              <a:solidFill>
                <a:schemeClr val="bg1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2237740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摆台技能：西餐宴会餐台摆台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92250" y="1746250"/>
            <a:ext cx="2588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播放西餐宴会图片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395095" y="1670050"/>
            <a:ext cx="1864360" cy="51816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21932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摆台技能：西餐宴会餐台摆台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16050" y="1136650"/>
            <a:ext cx="1755775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1.</a:t>
            </a:r>
            <a:r>
              <a:rPr lang="zh-CN" altLang="en-US" sz="1400">
                <a:ea typeface="宋体" panose="02010600030101010101" pitchFamily="2" charset="-122"/>
              </a:rPr>
              <a:t>认识西餐宴会餐具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882650" y="1885950"/>
            <a:ext cx="2833370" cy="78105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005840" y="1953895"/>
            <a:ext cx="25876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说出西餐宴会摆台和午晚餐摆台在摆台餐具上有何区别。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4066540" y="1610360"/>
            <a:ext cx="2559050" cy="19164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27139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摆台技能：西餐宴会餐台摆台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2280285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2.</a:t>
            </a:r>
            <a:r>
              <a:rPr lang="zh-CN" altLang="en-US" sz="1400">
                <a:ea typeface="宋体" panose="02010600030101010101" pitchFamily="2" charset="-122"/>
              </a:rPr>
              <a:t>西餐宴会餐台摆台流程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339850" y="1762760"/>
            <a:ext cx="4140835" cy="233426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160" y="1898333"/>
            <a:ext cx="3752850" cy="20402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6420485" y="2381250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29044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摆台技能：西餐宴会餐台摆台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220345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1400">
                <a:ea typeface="宋体" panose="02010600030101010101" pitchFamily="2" charset="-122"/>
                <a:sym typeface="+mn-ea"/>
              </a:rPr>
              <a:t>2.</a:t>
            </a:r>
            <a:r>
              <a:rPr lang="zh-CN" altLang="en-US" sz="1400">
                <a:ea typeface="宋体" panose="02010600030101010101" pitchFamily="2" charset="-122"/>
                <a:sym typeface="+mn-ea"/>
              </a:rPr>
              <a:t>西餐宴会餐台摆台流程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04710" y="32746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730250" y="1610360"/>
            <a:ext cx="5021580" cy="235585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902335" y="1593850"/>
            <a:ext cx="467804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）准备工作</a:t>
            </a:r>
            <a:endParaRPr lang="zh-CN" altLang="en-US" sz="12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准备宴会摆台物品，并保证物品数量准确，清洁无污渍。</a:t>
            </a:r>
            <a:endParaRPr lang="zh-CN" altLang="" sz="1200" b="0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kumimoji="0" lang="zh-CN" altLang="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kumimoji="0" lang="en-US" altLang="zh-CN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kumimoji="0" lang="zh-CN" altLang="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）铺台布</a:t>
            </a:r>
            <a:endParaRPr kumimoji="0" lang="zh-CN" altLang="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kumimoji="0" lang="zh-CN" altLang="" sz="1200" b="0" i="0" u="none" strike="noStrike" kern="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将第一块台布横向打开，将垂直的中缝对准桌子的纵轴，用双手大拇指和食指均匀抓住台布的左右两侧，将拎起的台布推向餐桌中央，同时，放开下层台布边。第一块铺好后，服务员沿顺时针方向走到主人位，铺好第二块台布。主人位方向的台布交叠在副主人位方向的台布上，两块台布在中央重叠5</a:t>
            </a:r>
            <a:r>
              <a:rPr kumimoji="0" lang="en-US" altLang="zh-CN" sz="1200" b="0" i="0" u="none" strike="noStrike" kern="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cm</a:t>
            </a:r>
            <a:r>
              <a:rPr kumimoji="0" lang="zh-CN" altLang="" sz="1200" b="0" i="0" u="none" strike="noStrike" kern="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，重叠部分均等、整齐。</a:t>
            </a:r>
            <a:endParaRPr kumimoji="0" lang="zh-CN" altLang="" sz="1200" b="0" i="0" u="none" strike="noStrike" kern="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TABLE_ENDDRAG_ORIGIN_RECT" val="384*290"/>
  <p:tag name="TABLE_ENDDRAG_RECT" val="130*69*384*290"/>
</p:tagLst>
</file>

<file path=ppt/tags/tag47.xml><?xml version="1.0" encoding="utf-8"?>
<p:tagLst xmlns:p="http://schemas.openxmlformats.org/presentationml/2006/main">
  <p:tag name="commondata" val="eyJoZGlkIjoiODE3ZDIzZTA2MjhhMTdlNjZkY2IyYmJmMTgyMjBkZjMifQ=="/>
  <p:tag name="resource_record_key" val="{&quot;13&quot;:[4670873,4663482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2964</Words>
  <Application>WPS 演示</Application>
  <PresentationFormat>On-screen Show (4:3)</PresentationFormat>
  <Paragraphs>345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微软雅黑 Light</vt:lpstr>
      <vt:lpstr>黑体</vt:lpstr>
      <vt:lpstr>Times New Roman</vt:lpstr>
      <vt:lpstr>Calibri Light</vt:lpstr>
      <vt:lpstr>Impact</vt:lpstr>
      <vt:lpstr>江城圆体 400W</vt:lpstr>
      <vt:lpstr>Microsoft YaHei UI</vt:lpstr>
      <vt:lpstr>Calibri</vt:lpstr>
      <vt:lpstr>楷体</vt:lpstr>
      <vt:lpstr>仿宋_GB2312</vt:lpstr>
      <vt:lpstr>Arial Unicode MS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【布置作业】</vt:lpstr>
      <vt:lpstr>感谢观看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酸</cp:lastModifiedBy>
  <cp:revision>426</cp:revision>
  <dcterms:created xsi:type="dcterms:W3CDTF">2024-02-27T01:37:00Z</dcterms:created>
  <dcterms:modified xsi:type="dcterms:W3CDTF">2024-08-21T09:33:11Z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2024-03-08T00:00:00Z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2024-03-08T00:00:00Z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2052-12.1.0.17827</vt:lpwstr>
  </property>
</Properties>
</file>