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894" r:id="rId3"/>
    <p:sldId id="890" r:id="rId4"/>
    <p:sldId id="429" r:id="rId5"/>
    <p:sldId id="3901" r:id="rId6"/>
    <p:sldId id="480" r:id="rId7"/>
    <p:sldId id="3937" r:id="rId8"/>
    <p:sldId id="4006" r:id="rId9"/>
    <p:sldId id="3932" r:id="rId10"/>
    <p:sldId id="4007" r:id="rId11"/>
    <p:sldId id="4024" r:id="rId12"/>
    <p:sldId id="4025" r:id="rId13"/>
    <p:sldId id="4008" r:id="rId14"/>
    <p:sldId id="4009" r:id="rId15"/>
    <p:sldId id="4010" r:id="rId16"/>
    <p:sldId id="4022" r:id="rId17"/>
    <p:sldId id="4023" r:id="rId18"/>
    <p:sldId id="3998" r:id="rId19"/>
    <p:sldId id="3976" r:id="rId20"/>
    <p:sldId id="3936" r:id="rId21"/>
    <p:sldId id="3983" r:id="rId22"/>
    <p:sldId id="3975" r:id="rId23"/>
    <p:sldId id="3913" r:id="rId24"/>
    <p:sldId id="499" r:id="rId25"/>
  </p:sldIdLst>
  <p:sldSz cx="7556500" cy="4254500"/>
  <p:notesSz cx="7556500" cy="4254500"/>
  <p:embeddedFontLst>
    <p:embeddedFont>
      <p:font typeface="微软雅黑" panose="020B0503020204020204" charset="-122"/>
      <p:regular r:id="rId32"/>
    </p:embeddedFont>
    <p:embeddedFont>
      <p:font typeface="微软雅黑 Light" panose="020B0502040204020203" charset="-122"/>
      <p:regular r:id="rId33"/>
    </p:embeddedFont>
    <p:embeddedFont>
      <p:font typeface="黑体" panose="02010609060101010101" charset="-122"/>
      <p:regular r:id="rId34"/>
    </p:embeddedFont>
    <p:embeddedFont>
      <p:font typeface="Calibri Light" panose="020F0302020204030204"/>
      <p:regular r:id="rId35"/>
      <p:italic r:id="rId36"/>
    </p:embeddedFont>
    <p:embeddedFont>
      <p:font typeface="Impact" panose="020B0806030902050204"/>
      <p:regular r:id="rId37"/>
    </p:embeddedFont>
    <p:embeddedFont>
      <p:font typeface="Microsoft YaHei UI" panose="020B0503020204020204" charset="-122"/>
      <p:regular r:id="rId38"/>
    </p:embeddedFont>
    <p:embeddedFont>
      <p:font typeface="Calibri" panose="020F0502020204030204" charset="0"/>
      <p:regular r:id="rId39"/>
      <p:bold r:id="rId40"/>
      <p:italic r:id="rId41"/>
      <p:boldItalic r:id="rId42"/>
    </p:embeddedFont>
    <p:embeddedFont>
      <p:font typeface="仿宋_GB2312" panose="02010609030101010101" charset="-122"/>
      <p:regular r:id="rId43"/>
    </p:embeddedFont>
  </p:embeddedFontLst>
  <p:custDataLst>
    <p:tags r:id="rId44"/>
  </p:custData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0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farid nurjamil" initials="f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AD8D"/>
    <a:srgbClr val="BC825C"/>
    <a:srgbClr val="B5865E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-1536" y="-84"/>
      </p:cViewPr>
      <p:guideLst>
        <p:guide orient="horz" pos="2880"/>
        <p:guide pos="201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4" Type="http://schemas.openxmlformats.org/officeDocument/2006/relationships/tags" Target="tags/tag47.xml"/><Relationship Id="rId43" Type="http://schemas.openxmlformats.org/officeDocument/2006/relationships/font" Target="fonts/font12.fntdata"/><Relationship Id="rId42" Type="http://schemas.openxmlformats.org/officeDocument/2006/relationships/font" Target="fonts/font11.fntdata"/><Relationship Id="rId41" Type="http://schemas.openxmlformats.org/officeDocument/2006/relationships/font" Target="fonts/font10.fntdata"/><Relationship Id="rId40" Type="http://schemas.openxmlformats.org/officeDocument/2006/relationships/font" Target="fonts/font9.fntdata"/><Relationship Id="rId4" Type="http://schemas.openxmlformats.org/officeDocument/2006/relationships/slide" Target="slides/slide2.xml"/><Relationship Id="rId39" Type="http://schemas.openxmlformats.org/officeDocument/2006/relationships/font" Target="fonts/font8.fntdata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26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6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569214" y="247441"/>
            <a:ext cx="1187715" cy="66808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832614" y="952646"/>
            <a:ext cx="6660915" cy="7794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86626" y="915285"/>
            <a:ext cx="5983246" cy="509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2382520"/>
            <a:ext cx="5289550" cy="1063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巩固旧知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实训实操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情境导入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755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新知讲解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拓展延伸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案例分析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巩固旧知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6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实训实操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124700" y="3888105"/>
            <a:ext cx="427355" cy="270510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none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B892AB6C-70A6-49EF-A4F5-02149C865011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921A-0FB5-461F-8098-03FC0056C8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58FD-E5B3-4440-9135-3B6EE543F9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098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3226AE28-ABE2-43C5-B855-5BEC63CEC049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80256" y="603331"/>
            <a:ext cx="6798619" cy="437325"/>
          </a:xfrm>
        </p:spPr>
        <p:txBody>
          <a:bodyPr wrap="square">
            <a:normAutofit/>
          </a:bodyPr>
          <a:lstStyle>
            <a:lvl1pPr algn="ctr">
              <a:defRPr sz="198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两栏内容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73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1C8CFD0E-4695-4D61-AF4F-97BA427AFA08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77081" y="379066"/>
            <a:ext cx="6798619" cy="437325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377038" y="887905"/>
            <a:ext cx="6798095" cy="236534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4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83845" indent="0">
              <a:buNone/>
              <a:defRPr sz="1240" b="1"/>
            </a:lvl2pPr>
            <a:lvl3pPr marL="567055" indent="0">
              <a:buNone/>
              <a:defRPr sz="1115" b="1"/>
            </a:lvl3pPr>
            <a:lvl4pPr marL="850900" indent="0">
              <a:buNone/>
              <a:defRPr sz="995" b="1"/>
            </a:lvl4pPr>
            <a:lvl5pPr marL="1134745" indent="0">
              <a:buNone/>
              <a:defRPr sz="995" b="1"/>
            </a:lvl5pPr>
            <a:lvl6pPr marL="1417955" indent="0">
              <a:buNone/>
              <a:defRPr sz="995" b="1"/>
            </a:lvl6pPr>
            <a:lvl7pPr marL="1701800" indent="0">
              <a:buNone/>
              <a:defRPr sz="995" b="1"/>
            </a:lvl7pPr>
            <a:lvl8pPr marL="1985645" indent="0">
              <a:buNone/>
              <a:defRPr sz="995" b="1"/>
            </a:lvl8pPr>
            <a:lvl9pPr marL="2268855" indent="0">
              <a:buNone/>
              <a:defRPr sz="995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978535"/>
            <a:ext cx="3287077" cy="2807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529147" y="995838"/>
            <a:ext cx="1825625" cy="2842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393838"/>
                </a:solidFill>
                <a:latin typeface="微软雅黑 Light" panose="020B0502040204020203" charset="-122"/>
                <a:cs typeface="微软雅黑 Light" panose="020B0502040204020203" charset="-122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ttps://photo-static-api.fotomore.com/creative/vcg/400/new/VCG41491380135.jpg" descr="团结"/>
          <p:cNvPicPr/>
          <p:nvPr/>
        </p:nvPicPr>
        <p:blipFill>
          <a:blip r:embed="rId2"/>
          <a:srcRect t="7915" b="7915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0193" y="655347"/>
            <a:ext cx="86740" cy="151809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98839" y="655347"/>
            <a:ext cx="2955645" cy="295564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7797" y="2068110"/>
            <a:ext cx="123926" cy="12392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1600" y="593383"/>
            <a:ext cx="123926" cy="1239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情境导入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新知讲解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拓展延伸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案例分析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7" Type="http://schemas.openxmlformats.org/officeDocument/2006/relationships/theme" Target="../theme/theme1.xml"/><Relationship Id="rId26" Type="http://schemas.openxmlformats.org/officeDocument/2006/relationships/image" Target="../media/image12.png"/><Relationship Id="rId25" Type="http://schemas.openxmlformats.org/officeDocument/2006/relationships/image" Target="../media/image11.png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 userDrawn="1"/>
        </p:nvPicPr>
        <p:blipFill>
          <a:blip r:embed="rId25" cstate="print"/>
          <a:stretch>
            <a:fillRect/>
          </a:stretch>
        </p:blipFill>
        <p:spPr>
          <a:xfrm>
            <a:off x="86753" y="209211"/>
            <a:ext cx="247848" cy="235453"/>
          </a:xfrm>
          <a:prstGeom prst="rect">
            <a:avLst/>
          </a:prstGeom>
        </p:spPr>
      </p:pic>
      <p:pic>
        <p:nvPicPr>
          <p:cNvPr id="17" name="bg object 17"/>
          <p:cNvPicPr/>
          <p:nvPr userDrawn="1"/>
        </p:nvPicPr>
        <p:blipFill>
          <a:blip r:embed="rId26" cstate="print"/>
          <a:stretch>
            <a:fillRect/>
          </a:stretch>
        </p:blipFill>
        <p:spPr>
          <a:xfrm>
            <a:off x="204482" y="333138"/>
            <a:ext cx="179689" cy="1734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6078" y="370008"/>
            <a:ext cx="893445" cy="233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217" y="723198"/>
            <a:ext cx="6502064" cy="1958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3956685"/>
            <a:ext cx="2418080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sp>
        <p:nvSpPr>
          <p:cNvPr id="10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11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26.xml"/><Relationship Id="rId20" Type="http://schemas.openxmlformats.org/officeDocument/2006/relationships/tags" Target="../tags/tag25.xml"/><Relationship Id="rId2" Type="http://schemas.openxmlformats.org/officeDocument/2006/relationships/image" Target="../media/image22.jpeg"/><Relationship Id="rId19" Type="http://schemas.openxmlformats.org/officeDocument/2006/relationships/tags" Target="../tags/tag24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53.png"/><Relationship Id="rId1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5" Type="http://schemas.openxmlformats.org/officeDocument/2006/relationships/slideLayout" Target="../slideLayouts/slideLayout5.xml"/><Relationship Id="rId24" Type="http://schemas.openxmlformats.org/officeDocument/2006/relationships/tags" Target="../tags/tag45.xml"/><Relationship Id="rId23" Type="http://schemas.openxmlformats.org/officeDocument/2006/relationships/image" Target="../media/image9.png"/><Relationship Id="rId22" Type="http://schemas.openxmlformats.org/officeDocument/2006/relationships/image" Target="../media/image8.png"/><Relationship Id="rId21" Type="http://schemas.openxmlformats.org/officeDocument/2006/relationships/image" Target="../media/image7.png"/><Relationship Id="rId20" Type="http://schemas.openxmlformats.org/officeDocument/2006/relationships/image" Target="../media/image6.png"/><Relationship Id="rId2" Type="http://schemas.openxmlformats.org/officeDocument/2006/relationships/tags" Target="../tags/tag27.xml"/><Relationship Id="rId19" Type="http://schemas.openxmlformats.org/officeDocument/2006/relationships/tags" Target="../tags/tag44.xml"/><Relationship Id="rId18" Type="http://schemas.openxmlformats.org/officeDocument/2006/relationships/tags" Target="../tags/tag43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39.pn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49"/>
            <a:ext cx="7553325" cy="4244468"/>
            <a:chOff x="0" y="4749"/>
            <a:chExt cx="7553325" cy="4244468"/>
          </a:xfrm>
        </p:grpSpPr>
        <p:pic>
          <p:nvPicPr>
            <p:cNvPr id="3" name="object 3" descr="C:/Users/ysn92/Desktop/新建文件夹/微信图片_20240422093542.jpg微信图片_20240422093542"/>
            <p:cNvPicPr/>
            <p:nvPr/>
          </p:nvPicPr>
          <p:blipFill>
            <a:blip r:embed="rId2"/>
            <a:srcRect t="7839" b="7839"/>
            <a:stretch>
              <a:fillRect/>
            </a:stretch>
          </p:blipFill>
          <p:spPr>
            <a:xfrm>
              <a:off x="0" y="4749"/>
              <a:ext cx="7553325" cy="42444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655347"/>
              <a:ext cx="86740" cy="15180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98839" y="655347"/>
              <a:ext cx="2955645" cy="29556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7797" y="2068110"/>
              <a:ext cx="123926" cy="1239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1600" y="593383"/>
              <a:ext cx="123926" cy="1239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634940" y="1822408"/>
            <a:ext cx="2293620" cy="5289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  <a:tabLst>
                <a:tab pos="848360" algn="l"/>
              </a:tabLst>
            </a:pPr>
            <a:r>
              <a:rPr lang="zh-CN" altLang="en-US" sz="3350" b="1" spc="-5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餐饮服务</a:t>
            </a:r>
            <a:endParaRPr lang="zh-CN" altLang="en-US" sz="3350" b="1" spc="-5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742582" y="469457"/>
            <a:ext cx="74351" cy="2887488"/>
            <a:chOff x="3742582" y="469457"/>
            <a:chExt cx="74351" cy="2887488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42582" y="469457"/>
              <a:ext cx="61956" cy="16915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42582" y="3288786"/>
              <a:ext cx="74351" cy="68159"/>
            </a:xfrm>
            <a:prstGeom prst="rect">
              <a:avLst/>
            </a:prstGeom>
          </p:spPr>
        </p:pic>
      </p:grpSp>
      <p:sp>
        <p:nvSpPr>
          <p:cNvPr id="19" name="圆角矩形 18"/>
          <p:cNvSpPr/>
          <p:nvPr/>
        </p:nvSpPr>
        <p:spPr>
          <a:xfrm>
            <a:off x="2880995" y="2578735"/>
            <a:ext cx="1864360" cy="304800"/>
          </a:xfrm>
          <a:prstGeom prst="roundRect">
            <a:avLst/>
          </a:prstGeom>
          <a:gradFill>
            <a:gsLst>
              <a:gs pos="31000">
                <a:srgbClr val="BC825C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200"/>
              <a:t>学期、班级、授课教师</a:t>
            </a:r>
            <a:endParaRPr lang="zh-CN"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8628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5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斟酒技能：徒手斟酒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16050" y="1136650"/>
            <a:ext cx="1454150" cy="3067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en-US" altLang="zh-CN" sz="1400">
                <a:ea typeface="宋体" panose="02010600030101010101" pitchFamily="2" charset="-122"/>
              </a:rPr>
              <a:t>3.</a:t>
            </a:r>
            <a:r>
              <a:rPr lang="zh-CN" altLang="en-US" sz="1400">
                <a:ea typeface="宋体" panose="02010600030101010101" pitchFamily="2" charset="-122"/>
              </a:rPr>
              <a:t>斟酒服务流程</a:t>
            </a:r>
            <a:endParaRPr lang="zh-CN" altLang="en-US" sz="1400">
              <a:ea typeface="宋体" panose="02010600030101010101" pitchFamily="2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425450" y="1628775"/>
            <a:ext cx="5385435" cy="157543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577850" y="1675765"/>
            <a:ext cx="512000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展示酒水的方法：</a:t>
            </a:r>
            <a:endParaRPr lang="zh-CN" altLang="en-US" sz="1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展示酒水时，服务人员站在客人右后侧，左手托住瓶底（若是冰镇的酒水可用左手使用折叠好的服务巾托住），右手持酒瓶，将商标朝向客人，倾斜 45°。接下来，确认酒水品牌，核对包装是否完好，并征求客人意见，询问是否可以开酒。</a:t>
            </a:r>
            <a:endParaRPr lang="zh-CN" altLang="en-US" sz="1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8628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5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斟酒技能：徒手斟酒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16050" y="1136650"/>
            <a:ext cx="1454150" cy="3067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en-US" altLang="zh-CN" sz="1400">
                <a:ea typeface="宋体" panose="02010600030101010101" pitchFamily="2" charset="-122"/>
              </a:rPr>
              <a:t>3.</a:t>
            </a:r>
            <a:r>
              <a:rPr lang="zh-CN" altLang="en-US" sz="1400">
                <a:ea typeface="宋体" panose="02010600030101010101" pitchFamily="2" charset="-122"/>
              </a:rPr>
              <a:t>斟酒服务流程</a:t>
            </a:r>
            <a:endParaRPr lang="zh-CN" altLang="en-US" sz="1400">
              <a:ea typeface="宋体" panose="02010600030101010101" pitchFamily="2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425450" y="1628775"/>
            <a:ext cx="5095875" cy="186944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577850" y="1675765"/>
            <a:ext cx="486918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酒水开瓶：</a:t>
            </a:r>
            <a:endParaRPr lang="zh-CN" altLang="en-US" sz="1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重点了解葡萄酒开瓶。给葡萄酒开瓶时动作要轻，应尽量减少瓶体的晃动。将瓶放在桌上，左手握住酒瓶，右手用酒刀割开铅封，用服务巾擦拭瓶口，用开瓶器垂直钻入木塞，待开瓶器完全钻入木塞后，轻轻取出木塞。将木塞放在垫了餐巾纸的小碟子里，将小碟子放在客人红酒杯右侧，以供客人鉴别。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59450" y="1508125"/>
            <a:ext cx="1567815" cy="208851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8628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5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斟酒技能：徒手斟酒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16050" y="1136650"/>
            <a:ext cx="1684655" cy="3067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en-US" altLang="zh-CN" sz="1400">
                <a:ea typeface="宋体" panose="02010600030101010101" pitchFamily="2" charset="-122"/>
              </a:rPr>
              <a:t>4.</a:t>
            </a:r>
            <a:r>
              <a:rPr lang="zh-CN" altLang="en-US" sz="1400">
                <a:ea typeface="宋体" panose="02010600030101010101" pitchFamily="2" charset="-122"/>
              </a:rPr>
              <a:t>斟酒顺序及标准</a:t>
            </a:r>
            <a:endParaRPr lang="zh-CN" altLang="en-US" sz="1400">
              <a:ea typeface="宋体" panose="02010600030101010101" pitchFamily="2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416050" y="1650365"/>
            <a:ext cx="4883150" cy="177292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600200" y="1675765"/>
            <a:ext cx="459930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）斟酒顺序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中餐宴会斟酒时，从第一主宾开始，按顺时针方向依次斟倒；同时，需要斟红酒与白酒时，应先斟红酒，后斟白酒。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西餐宴会斟酒时，应先斟酒后上菜，斟酒的顺序是先宾后主和女士优先，按“女主宾→女主人→男主宾→男主人”的顺序沿顺时针方向提供斟酒服务。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8628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5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斟酒技能：徒手斟酒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16050" y="1136650"/>
            <a:ext cx="1684655" cy="3067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en-US" altLang="zh-CN" sz="1400">
                <a:ea typeface="宋体" panose="02010600030101010101" pitchFamily="2" charset="-122"/>
              </a:rPr>
              <a:t>4.</a:t>
            </a:r>
            <a:r>
              <a:rPr lang="zh-CN" altLang="en-US" sz="1400">
                <a:ea typeface="宋体" panose="02010600030101010101" pitchFamily="2" charset="-122"/>
              </a:rPr>
              <a:t>斟酒顺序及标准</a:t>
            </a:r>
            <a:endParaRPr lang="zh-CN" altLang="en-US" sz="1400">
              <a:ea typeface="宋体" panose="02010600030101010101" pitchFamily="2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416050" y="1650365"/>
            <a:ext cx="4883150" cy="166497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600200" y="1744980"/>
            <a:ext cx="459930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）斟酒量标准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红葡萄酒斟至 1/2 杯；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白葡萄酒、中餐白酒和啤酒斟至 2/3 杯；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香槟要分两次斟倒，先斟至 1/3 杯，待泡沫平息后，再斟至 2/3 杯。要时每杯的酒量一致。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8628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5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斟酒技能：徒手斟酒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16050" y="1136650"/>
            <a:ext cx="1684655" cy="3067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en-US" altLang="zh-CN" sz="1400">
                <a:ea typeface="宋体" panose="02010600030101010101" pitchFamily="2" charset="-122"/>
              </a:rPr>
              <a:t>4.</a:t>
            </a:r>
            <a:r>
              <a:rPr lang="zh-CN" altLang="en-US" sz="1400">
                <a:ea typeface="宋体" panose="02010600030101010101" pitchFamily="2" charset="-122"/>
              </a:rPr>
              <a:t>斟酒顺序及标准</a:t>
            </a:r>
            <a:endParaRPr lang="zh-CN" altLang="en-US" sz="1400">
              <a:ea typeface="宋体" panose="02010600030101010101" pitchFamily="2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674370" y="1650365"/>
            <a:ext cx="5624830" cy="245427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26135" y="1650365"/>
            <a:ext cx="537337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）基本动作标准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200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rPr>
              <a:t>①</a:t>
            </a:r>
            <a:r>
              <a:rPr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斟酒时，服务员侧身站在客人右侧，上身微向前倾，重心放在右脚上，左脚跟稍微 抬起，右手五指张开，握住酒瓶下部，食指伸直按住瓶壁，指尖指向瓶口，将右臂伸出，手臂伸直，右手腕下压，在瓶口距杯口 2 ～ 3 cm 处斟倒，身体不要贴靠客人。 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rPr>
              <a:t>②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斟</a:t>
            </a:r>
            <a:r>
              <a:rPr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至适量时稍作停顿，轻抬手腕，将瓶口稍前倾并稍稍抬高，在向内做旋口动作的同时，收回酒瓶，使最后一滴酒留在瓶口上，不落于桌上、餐具或客人身上。将酒瓶以弧线路径避开客人收回酒瓶，再给下一位客人斟酒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8628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5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斟酒技能：徒手斟酒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16050" y="1136650"/>
            <a:ext cx="1684655" cy="3067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en-US" altLang="zh-CN" sz="1400">
                <a:ea typeface="宋体" panose="02010600030101010101" pitchFamily="2" charset="-122"/>
              </a:rPr>
              <a:t>5.</a:t>
            </a:r>
            <a:r>
              <a:rPr lang="zh-CN" altLang="en-US" sz="1400">
                <a:ea typeface="宋体" panose="02010600030101010101" pitchFamily="2" charset="-122"/>
              </a:rPr>
              <a:t>徒手斟酒方法</a:t>
            </a:r>
            <a:endParaRPr lang="zh-CN" altLang="en-US" sz="1400">
              <a:ea typeface="宋体" panose="02010600030101010101" pitchFamily="2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416050" y="1650365"/>
            <a:ext cx="5765800" cy="191389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600200" y="1744980"/>
            <a:ext cx="538670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（1）服务人员先将服务巾折叠成条状包裹在瓶颈位置，但不能遮挡酒的商标。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（2）左手持一块整洁的服务巾背于身后，右手握酒瓶下半部，站立在客人右后侧，右腿在前，左腿在后稍稍踮起，身体略微前倾侧向客人。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（3）斟倒时，将商标朝向客人，左手小臂呈 45°。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（4）斟完酒后用左手的服务巾擦拭瓶口，保持洁净，左脚掌落地，右脚收回与左脚并齐；同时，身体恢复原状，再进行换位斟酒。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8628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5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斟酒技能：徒手斟酒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16050" y="1136650"/>
            <a:ext cx="1684655" cy="3067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en-US" altLang="zh-CN" sz="1400">
                <a:ea typeface="宋体" panose="02010600030101010101" pitchFamily="2" charset="-122"/>
              </a:rPr>
              <a:t>5.</a:t>
            </a:r>
            <a:r>
              <a:rPr lang="zh-CN" altLang="en-US" sz="1400">
                <a:ea typeface="宋体" panose="02010600030101010101" pitchFamily="2" charset="-122"/>
              </a:rPr>
              <a:t>徒手斟酒方法</a:t>
            </a:r>
            <a:endParaRPr lang="zh-CN" altLang="en-US" sz="1400"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1250" y="1670050"/>
            <a:ext cx="1468120" cy="19615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885" y="1670050"/>
            <a:ext cx="1493520" cy="19526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920" y="1670050"/>
            <a:ext cx="1541145" cy="196151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172210" y="3651250"/>
            <a:ext cx="1346200" cy="24511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000">
                <a:solidFill>
                  <a:srgbClr val="231F2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从主宾位开始斟倒</a:t>
            </a:r>
            <a:endParaRPr lang="zh-CN" altLang="en-US" sz="1000">
              <a:solidFill>
                <a:srgbClr val="231F2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836545" y="3622675"/>
            <a:ext cx="1346200" cy="24511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000">
                <a:solidFill>
                  <a:srgbClr val="231F2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商标朝向客人</a:t>
            </a:r>
            <a:endParaRPr lang="zh-CN" altLang="en-US" sz="1000">
              <a:solidFill>
                <a:srgbClr val="231F2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540250" y="3651250"/>
            <a:ext cx="134620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000">
                <a:solidFill>
                  <a:srgbClr val="231F2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斟倒完擦拭瓶口再进行下一个餐位斟倒</a:t>
            </a:r>
            <a:endParaRPr lang="zh-CN" altLang="en-US" sz="1000">
              <a:solidFill>
                <a:srgbClr val="231F2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33095" y="514985"/>
            <a:ext cx="1920240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5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斟酒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技能：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徒手斟酒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339850" y="1060450"/>
            <a:ext cx="5861050" cy="309435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463040" y="1060450"/>
            <a:ext cx="5665470" cy="2907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algn="ctr" eaLnBrk="1" fontAlgn="auto" latinLnBrk="0" hangingPunct="1">
              <a:lnSpc>
                <a:spcPct val="150000"/>
              </a:lnSpc>
            </a:pPr>
            <a:r>
              <a:rPr lang="zh-CN" altLang="en-US" sz="1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斟酒突发状况的处理</a:t>
            </a:r>
            <a:endParaRPr lang="zh-CN" altLang="en-US" sz="1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1.斟酒时不慎将客人酒杯碰翻</a:t>
            </a:r>
            <a:endParaRPr lang="zh-CN" altLang="en-US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（1）服务员因操作不慎而将酒杯碰翻时，应向客人表示歉意； </a:t>
            </a:r>
            <a:endParaRPr lang="zh-CN" altLang="en-US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（2）用工作餐巾吸干酒渍，并用一块干净餐巾铺在酒迹之上，换上同型号酒杯，重新斟酒；</a:t>
            </a:r>
            <a:endParaRPr lang="zh-CN" altLang="en-US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（3）如果因服务员过错而弄脏了客人的衣服，应用干净毛巾将客人的衣服擦干净，如污迹擦不干净，征得客人同意后，免费为客人提供洗涤服务；男服务员不应为女宾客擦拭，应请女服务员代劳。</a:t>
            </a:r>
            <a:endParaRPr lang="zh-CN" altLang="en-US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2.当客人起身敬酒时，不慎将邻座的酒杯碰翻</a:t>
            </a:r>
            <a:endParaRPr lang="zh-CN" altLang="en-US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(1)服务员应及时用干净餐巾或纸巾及时吸干酒渍；</a:t>
            </a:r>
            <a:endParaRPr lang="zh-CN" altLang="en-US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（2）再用干净餐巾铺在有酒渍的台布上；</a:t>
            </a:r>
            <a:endParaRPr lang="zh-CN" altLang="en-US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（3）换上酒杯并迅速斟酒；</a:t>
            </a:r>
            <a:endParaRPr lang="zh-CN" altLang="en-US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（4）若酒杯破碎，要马上清理桌上、椅上，地面上的碎片，以确保客人安全；</a:t>
            </a:r>
            <a:endParaRPr lang="zh-CN" altLang="en-US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（5）若必要时要同客人讲“岁岁(碎)平安”等有吉祥意头的语言。</a:t>
            </a:r>
            <a:endParaRPr lang="zh-CN" altLang="en-US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7850" y="510540"/>
            <a:ext cx="199580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4 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斟酒技能：徒手斟酒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1649730" y="1129665"/>
          <a:ext cx="4876800" cy="2811780"/>
        </p:xfrm>
        <a:graphic>
          <a:graphicData uri="http://schemas.openxmlformats.org/drawingml/2006/table">
            <a:tbl>
              <a:tblPr/>
              <a:tblGrid>
                <a:gridCol w="1219200"/>
                <a:gridCol w="836930"/>
                <a:gridCol w="1964690"/>
                <a:gridCol w="855980"/>
              </a:tblGrid>
              <a:tr h="254000">
                <a:tc gridSpan="4"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物品准备表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 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54000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名称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数量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名称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数量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4000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红葡萄酒瓶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1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葡萄汁</a:t>
                      </a:r>
                      <a:r>
                        <a:rPr lang="zh-CN" sz="1100">
                          <a:latin typeface="仿宋_GB2312" panose="02010609030101010101" charset="-122"/>
                          <a:ea typeface="仿宋_GB2312" panose="02010609030101010101" charset="-122"/>
                        </a:rPr>
                        <a:t>（代替葡萄酒）</a:t>
                      </a:r>
                      <a:endParaRPr lang="zh-CN" sz="11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1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瓶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4000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葡萄酒杯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5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服务巾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2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条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4000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托盘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1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秒表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1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7850" y="510540"/>
            <a:ext cx="200088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5 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斟酒技能：徒手斟酒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644650" y="1131570"/>
            <a:ext cx="4714875" cy="259207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797050" y="1212850"/>
            <a:ext cx="4404360" cy="12782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fontAlgn="auto" latinLnBrk="0" hangingPunct="1">
              <a:lnSpc>
                <a:spcPct val="100000"/>
              </a:lnSpc>
            </a:pPr>
            <a:r>
              <a:rPr lang="zh-CN" altLang="en-US" sz="1200" b="1">
                <a:latin typeface="宋体" panose="02010600030101010101" pitchFamily="2" charset="-122"/>
                <a:ea typeface="宋体" panose="02010600030101010101" pitchFamily="2" charset="-122"/>
              </a:rPr>
              <a:t>布置任务：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00000"/>
              </a:lnSpc>
            </a:pP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1.布置任务：用徒手斟酒的方式完成完成10人中餐台5个餐位的红葡萄酒斟倒。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2.任务要求：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（1）从第一主宾位开始，连续斟倒五个餐位。顺时针方向前行，在客人右侧斟酒。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（2）练习控制好酒量，做到斟酒过程中不滴不洒。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（3）服务操作时托盘展开，姿势正确、保持平衡、位置合理。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718810" y="328295"/>
            <a:ext cx="2519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781" y="41910"/>
            <a:ext cx="7437048" cy="2230674"/>
            <a:chOff x="55766" y="4737"/>
            <a:chExt cx="7497558" cy="2602453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79693" y="4749"/>
              <a:ext cx="7373631" cy="2602441"/>
            </a:xfrm>
            <a:prstGeom prst="rect">
              <a:avLst/>
            </a:prstGeom>
          </p:spPr>
        </p:pic>
        <p:pic>
          <p:nvPicPr>
            <p:cNvPr id="4" name="object 4" descr="C:/Users/ysn92/Desktop/新建文件夹/微信图片_20240422093608.jpg微信图片_20240422093608"/>
            <p:cNvPicPr/>
            <p:nvPr/>
          </p:nvPicPr>
          <p:blipFill>
            <a:blip r:embed="rId2"/>
            <a:srcRect t="23557" b="23557"/>
            <a:stretch>
              <a:fillRect/>
            </a:stretch>
          </p:blipFill>
          <p:spPr>
            <a:xfrm>
              <a:off x="55766" y="4737"/>
              <a:ext cx="7497558" cy="2577668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780106" y="3101505"/>
            <a:ext cx="229870" cy="229870"/>
            <a:chOff x="1753561" y="3133890"/>
            <a:chExt cx="229870" cy="22987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3561" y="3133890"/>
              <a:ext cx="229264" cy="2292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7923" y="3208235"/>
              <a:ext cx="86741" cy="7434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25471" y="3267985"/>
            <a:ext cx="1109980" cy="781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6576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accent2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accent2"/>
                </a:solidFill>
                <a:latin typeface="Times New Roman" panose="02020603050405020304"/>
                <a:cs typeface="Times New Roman" panose="02020603050405020304"/>
              </a:rPr>
              <a:t>1</a:t>
            </a:r>
            <a:endParaRPr sz="2450">
              <a:solidFill>
                <a:schemeClr val="accent2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餐饮服务基础</a:t>
            </a:r>
            <a:endParaRPr lang="zh-CN" altLang="en-US" sz="1200" b="0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知识与技能</a:t>
            </a:r>
            <a:endParaRPr lang="zh-CN" altLang="en-US" sz="1200" b="0" spc="-50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714627" y="2899498"/>
            <a:ext cx="229870" cy="229870"/>
            <a:chOff x="2862707" y="2855048"/>
            <a:chExt cx="229870" cy="22987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62707" y="2855048"/>
              <a:ext cx="229260" cy="2292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37065" y="2929407"/>
              <a:ext cx="86741" cy="7434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492498" y="2965135"/>
            <a:ext cx="800100" cy="72961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229235">
              <a:lnSpc>
                <a:spcPct val="100000"/>
              </a:lnSpc>
              <a:spcBef>
                <a:spcPts val="91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2</a:t>
            </a: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中餐服务</a:t>
            </a:r>
            <a:endParaRPr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5" name="object 15"/>
          <p:cNvGrpSpPr/>
          <p:nvPr>
            <p:custDataLst>
              <p:tags r:id="rId5"/>
            </p:custDataLst>
          </p:nvPr>
        </p:nvGrpSpPr>
        <p:grpSpPr>
          <a:xfrm>
            <a:off x="2647964" y="2687192"/>
            <a:ext cx="229870" cy="229870"/>
            <a:chOff x="3891294" y="2582417"/>
            <a:chExt cx="229870" cy="229870"/>
          </a:xfrm>
        </p:grpSpPr>
        <p:pic>
          <p:nvPicPr>
            <p:cNvPr id="16" name="object 16"/>
            <p:cNvPicPr/>
            <p:nvPr>
              <p:custDataLst>
                <p:tags r:id="rId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3891294" y="2582417"/>
              <a:ext cx="229258" cy="2292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>
              <p:custDataLst>
                <p:tags r:id="rId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3965651" y="2656761"/>
              <a:ext cx="86748" cy="7434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>
            <p:custDataLst>
              <p:tags r:id="rId8"/>
            </p:custDataLst>
          </p:nvPr>
        </p:nvSpPr>
        <p:spPr>
          <a:xfrm>
            <a:off x="2696686" y="286284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3</a:t>
            </a:r>
            <a:endParaRPr sz="2450" spc="-25" dirty="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19" name="object 19"/>
          <p:cNvGrpSpPr/>
          <p:nvPr>
            <p:custDataLst>
              <p:tags r:id="rId9"/>
            </p:custDataLst>
          </p:nvPr>
        </p:nvGrpSpPr>
        <p:grpSpPr>
          <a:xfrm>
            <a:off x="3608610" y="2431884"/>
            <a:ext cx="229870" cy="229870"/>
            <a:chOff x="4919885" y="2353144"/>
            <a:chExt cx="229870" cy="229870"/>
          </a:xfrm>
        </p:grpSpPr>
        <p:pic>
          <p:nvPicPr>
            <p:cNvPr id="20" name="object 20"/>
            <p:cNvPicPr/>
            <p:nvPr>
              <p:custDataLst>
                <p:tags r:id="rId10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4919885" y="2353144"/>
              <a:ext cx="229253" cy="2292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>
              <p:custDataLst>
                <p:tags r:id="rId11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4994241" y="2427503"/>
              <a:ext cx="86748" cy="74345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>
            <p:custDataLst>
              <p:tags r:id="rId12"/>
            </p:custDataLst>
          </p:nvPr>
        </p:nvSpPr>
        <p:spPr>
          <a:xfrm>
            <a:off x="3473450" y="3124835"/>
            <a:ext cx="671830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宴会服务</a:t>
            </a:r>
            <a:endParaRPr kumimoji="0" lang="zh-CN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3" name="object 23"/>
          <p:cNvSpPr txBox="1"/>
          <p:nvPr>
            <p:custDataLst>
              <p:tags r:id="rId13"/>
            </p:custDataLst>
          </p:nvPr>
        </p:nvSpPr>
        <p:spPr>
          <a:xfrm>
            <a:off x="2559050" y="3331210"/>
            <a:ext cx="1049655" cy="196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西餐服务</a:t>
            </a:r>
            <a:endParaRPr kumimoji="0" lang="zh-CN" altLang="en-US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4" name="object 24"/>
          <p:cNvSpPr txBox="1"/>
          <p:nvPr>
            <p:custDataLst>
              <p:tags r:id="rId14"/>
            </p:custDataLst>
          </p:nvPr>
        </p:nvSpPr>
        <p:spPr>
          <a:xfrm>
            <a:off x="3581284" y="264310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4</a:t>
            </a:r>
            <a:endParaRPr sz="2450"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25" name="object 25"/>
          <p:cNvGrpSpPr/>
          <p:nvPr>
            <p:custDataLst>
              <p:tags r:id="rId15"/>
            </p:custDataLst>
          </p:nvPr>
        </p:nvGrpSpPr>
        <p:grpSpPr>
          <a:xfrm>
            <a:off x="4541862" y="2177002"/>
            <a:ext cx="229870" cy="229870"/>
            <a:chOff x="6029032" y="2055717"/>
            <a:chExt cx="229870" cy="229870"/>
          </a:xfrm>
        </p:grpSpPr>
        <p:pic>
          <p:nvPicPr>
            <p:cNvPr id="26" name="object 26"/>
            <p:cNvPicPr/>
            <p:nvPr>
              <p:custDataLst>
                <p:tags r:id="rId1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>
              <p:custDataLst>
                <p:tags r:id="rId1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>
            <p:custDataLst>
              <p:tags r:id="rId18"/>
            </p:custDataLst>
          </p:nvPr>
        </p:nvSpPr>
        <p:spPr>
          <a:xfrm>
            <a:off x="4532630" y="2432050"/>
            <a:ext cx="448945" cy="587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5</a:t>
            </a: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111760" marR="5080">
              <a:lnSpc>
                <a:spcPct val="102000"/>
              </a:lnSpc>
              <a:spcBef>
                <a:spcPts val="45"/>
              </a:spcBef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cxnSp>
        <p:nvCxnSpPr>
          <p:cNvPr id="39" name="直接箭头连接符 38"/>
          <p:cNvCxnSpPr/>
          <p:nvPr/>
        </p:nvCxnSpPr>
        <p:spPr>
          <a:xfrm flipV="1">
            <a:off x="654050" y="1746250"/>
            <a:ext cx="5715000" cy="137160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5951" y="871911"/>
            <a:ext cx="2571750" cy="5384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350" b="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C O N T E N T </a:t>
            </a:r>
            <a:r>
              <a:rPr sz="3350" b="0" spc="-5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S</a:t>
            </a:r>
            <a:endParaRPr sz="335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5" name="文本框 4"/>
          <p:cNvSpPr txBox="1"/>
          <p:nvPr>
            <p:custDataLst>
              <p:tags r:id="rId19"/>
            </p:custDataLst>
          </p:nvPr>
        </p:nvSpPr>
        <p:spPr>
          <a:xfrm>
            <a:off x="4006850" y="2813050"/>
            <a:ext cx="1454150" cy="278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1176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酒水与酒吧服务</a:t>
            </a:r>
            <a:endParaRPr lang="zh-CN" altLang="en-US" sz="1200" b="0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29" name="object 25"/>
          <p:cNvGrpSpPr/>
          <p:nvPr/>
        </p:nvGrpSpPr>
        <p:grpSpPr>
          <a:xfrm>
            <a:off x="5521032" y="1902682"/>
            <a:ext cx="229870" cy="229870"/>
            <a:chOff x="6029032" y="2055717"/>
            <a:chExt cx="229870" cy="229870"/>
          </a:xfrm>
        </p:grpSpPr>
        <p:pic>
          <p:nvPicPr>
            <p:cNvPr id="30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31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32" name="object 24"/>
          <p:cNvSpPr txBox="1"/>
          <p:nvPr>
            <p:custDataLst>
              <p:tags r:id="rId20"/>
            </p:custDataLst>
          </p:nvPr>
        </p:nvSpPr>
        <p:spPr>
          <a:xfrm>
            <a:off x="5530734" y="2195434"/>
            <a:ext cx="295275" cy="3937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lang="en-US" altLang="en-US" sz="2450" spc="-25" dirty="0">
                <a:latin typeface="Times New Roman" panose="02020603050405020304"/>
                <a:cs typeface="Times New Roman" panose="02020603050405020304"/>
              </a:rPr>
              <a:t>6</a:t>
            </a:r>
            <a:endParaRPr lang="en-US" altLang="en-US" sz="2450" spc="-25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3" name="object 22"/>
          <p:cNvSpPr txBox="1"/>
          <p:nvPr>
            <p:custDataLst>
              <p:tags r:id="rId21"/>
            </p:custDataLst>
          </p:nvPr>
        </p:nvSpPr>
        <p:spPr>
          <a:xfrm>
            <a:off x="5320665" y="2580640"/>
            <a:ext cx="1048385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餐饮经营管理</a:t>
            </a:r>
            <a:endParaRPr kumimoji="0" lang="zh-CN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7850" y="510540"/>
            <a:ext cx="205994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5 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斟酒技能：徒手斟酒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644650" y="1131570"/>
            <a:ext cx="4485640" cy="228790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797050" y="1212850"/>
            <a:ext cx="4187825" cy="12782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fontAlgn="auto" latinLnBrk="0" hangingPunct="1">
              <a:lnSpc>
                <a:spcPct val="100000"/>
              </a:lnSpc>
            </a:pPr>
            <a:r>
              <a:rPr lang="zh-CN" altLang="en-US" sz="1200" b="1">
                <a:latin typeface="宋体" panose="02010600030101010101" pitchFamily="2" charset="-122"/>
                <a:ea typeface="宋体" panose="02010600030101010101" pitchFamily="2" charset="-122"/>
              </a:rPr>
              <a:t>小组竞赛：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00000"/>
              </a:lnSpc>
            </a:pP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1.根据训练条件，合理分组，每组确定一名组长，每组分客人若干名、值台服务员1名，学生轮流转换角色逐项练习徒手斟倒红葡萄酒。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2.教师巡视观看学生斟酒过程，提出指导和建议。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随机选择小组进行徒手斟酒服务的模拟展示，与学生一起进行点评。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718810" y="328295"/>
            <a:ext cx="2519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7850" y="510540"/>
            <a:ext cx="206184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5 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斟酒技能：徒手斟酒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644650" y="1055370"/>
            <a:ext cx="4485640" cy="193929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797050" y="1136650"/>
            <a:ext cx="4187825" cy="12782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fontAlgn="auto" latinLnBrk="0" hangingPunct="1">
              <a:lnSpc>
                <a:spcPct val="100000"/>
              </a:lnSpc>
            </a:pPr>
            <a:r>
              <a:rPr lang="zh-CN" altLang="en-US" sz="1200" b="1">
                <a:latin typeface="宋体" panose="02010600030101010101" pitchFamily="2" charset="-122"/>
                <a:ea typeface="宋体" panose="02010600030101010101" pitchFamily="2" charset="-122"/>
              </a:rPr>
              <a:t>评价：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00000"/>
              </a:lnSpc>
            </a:pP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1.师生共同观看每个小组的斟酒过程，斟完后对每杯酒的酒量进行记录，评选出小能手。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2.教师对训练情况进行总结，总结学生在练习过程容易出现的一系列问题，提出改进方法和指导建议。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4233" y="1076389"/>
            <a:ext cx="955040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dirty="0">
                <a:solidFill>
                  <a:srgbClr val="252525"/>
                </a:solidFill>
              </a:rPr>
              <a:t>【</a:t>
            </a:r>
            <a:r>
              <a:rPr lang="zh-CN" sz="1200" dirty="0">
                <a:solidFill>
                  <a:srgbClr val="252525"/>
                </a:solidFill>
              </a:rPr>
              <a:t>布置</a:t>
            </a:r>
            <a:r>
              <a:rPr sz="1200" dirty="0">
                <a:solidFill>
                  <a:srgbClr val="252525"/>
                </a:solidFill>
              </a:rPr>
              <a:t>作</a:t>
            </a:r>
            <a:r>
              <a:rPr sz="1200" dirty="0">
                <a:solidFill>
                  <a:srgbClr val="252525"/>
                </a:solidFill>
              </a:rPr>
              <a:t>业</a:t>
            </a:r>
            <a:r>
              <a:rPr sz="1200" spc="-50" dirty="0">
                <a:solidFill>
                  <a:srgbClr val="252525"/>
                </a:solidFill>
              </a:rPr>
              <a:t>】</a:t>
            </a:r>
            <a:endParaRPr sz="1200"/>
          </a:p>
        </p:txBody>
      </p:sp>
      <p:sp>
        <p:nvSpPr>
          <p:cNvPr id="4" name="object 4"/>
          <p:cNvSpPr txBox="1"/>
          <p:nvPr/>
        </p:nvSpPr>
        <p:spPr>
          <a:xfrm>
            <a:off x="774233" y="1418415"/>
            <a:ext cx="5607050" cy="260985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76530" indent="-15875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sz="1100" b="0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每位同学课后进行徒手斟倒红葡萄酒和白酒的练习，并拍摄操作视频。</a:t>
            </a:r>
            <a:endParaRPr sz="1100">
              <a:latin typeface="微软雅黑 Light" panose="020B0502040204020203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8" name="标题 7"/>
          <p:cNvSpPr/>
          <p:nvPr>
            <p:ph type="title"/>
          </p:nvPr>
        </p:nvSpPr>
        <p:spPr>
          <a:xfrm>
            <a:off x="2787650" y="2122805"/>
            <a:ext cx="1994535" cy="368935"/>
          </a:xfrm>
        </p:spPr>
        <p:txBody>
          <a:bodyPr wrap="square"/>
          <a:p>
            <a:pPr algn="ctr"/>
            <a:r>
              <a:rPr lang="zh-CN" altLang="en-US" sz="240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感谢观看</a:t>
            </a:r>
            <a:endParaRPr lang="zh-CN" altLang="en-US" sz="240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663"/>
            <a:chOff x="0" y="4737"/>
            <a:chExt cx="7553325" cy="4244663"/>
          </a:xfrm>
        </p:grpSpPr>
        <p:pic>
          <p:nvPicPr>
            <p:cNvPr id="3" name="object 3" descr="C:/Users/ysn92/Desktop/新建文件夹/微信图片_20240422093551.jpg微信图片_20240422093551"/>
            <p:cNvPicPr/>
            <p:nvPr/>
          </p:nvPicPr>
          <p:blipFill>
            <a:blip r:embed="rId1"/>
            <a:srcRect t="2367" b="2367"/>
            <a:stretch>
              <a:fillRect/>
            </a:stretch>
          </p:blipFill>
          <p:spPr>
            <a:xfrm>
              <a:off x="0" y="4737"/>
              <a:ext cx="7553325" cy="42446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7675" y="1008545"/>
              <a:ext cx="2373190" cy="237318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949185" y="1606083"/>
            <a:ext cx="1587500" cy="1179195"/>
          </a:xfrm>
          <a:prstGeom prst="rect">
            <a:avLst/>
          </a:prstGeom>
        </p:spPr>
        <p:txBody>
          <a:bodyPr vert="horz" wrap="square" lIns="0" tIns="258445" rIns="0" bIns="0" rtlCol="0">
            <a:spAutoFit/>
          </a:bodyPr>
          <a:lstStyle/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3200" b="1" spc="15" dirty="0">
                <a:solidFill>
                  <a:srgbClr val="D7D7D7"/>
                </a:solidFill>
                <a:latin typeface="Impact" panose="020B0806030902050204"/>
                <a:ea typeface="宋体" panose="02010600030101010101" pitchFamily="2" charset="-122"/>
                <a:cs typeface="Impact" panose="020B0806030902050204"/>
              </a:rPr>
              <a:t>主题一</a:t>
            </a:r>
            <a:endParaRPr lang="zh-CN" altLang="en-US" sz="3200" b="1" spc="15" dirty="0">
              <a:solidFill>
                <a:srgbClr val="D7D7D7"/>
              </a:solidFill>
              <a:latin typeface="Impact" panose="020B0806030902050204"/>
              <a:ea typeface="宋体" panose="02010600030101010101" pitchFamily="2" charset="-122"/>
              <a:cs typeface="Impact" panose="020B0806030902050204"/>
            </a:endParaRPr>
          </a:p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1750" b="1" spc="-10" dirty="0">
                <a:solidFill>
                  <a:srgbClr val="FF9933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餐饮服务基础</a:t>
            </a:r>
            <a:endParaRPr lang="zh-CN" altLang="en-US" sz="1750" b="1" spc="-10" dirty="0">
              <a:solidFill>
                <a:srgbClr val="FF9933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1750" b="1" spc="-10" dirty="0">
                <a:solidFill>
                  <a:srgbClr val="FF9933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知识与技能</a:t>
            </a:r>
            <a:endParaRPr lang="zh-CN" altLang="en-US" sz="1750"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25850" y="1365250"/>
            <a:ext cx="2422525" cy="192214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778250" y="1463675"/>
            <a:ext cx="1948180" cy="1701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l">
              <a:lnSpc>
                <a:spcPct val="153000"/>
              </a:lnSpc>
              <a:spcBef>
                <a:spcPts val="9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1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餐饮服务岗位认知</a:t>
            </a:r>
            <a:endParaRPr sz="1200" b="1" spc="-50" dirty="0">
              <a:solidFill>
                <a:srgbClr val="3E3E3E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2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端托技能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3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餐巾折花技能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4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摆台技能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kumimoji="0" lang="en-US" altLang="zh-CN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5 </a:t>
            </a: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斟酒技能</a:t>
            </a:r>
            <a:endParaRPr kumimoji="0" lang="zh-CN" altLang="en-US" sz="1200" b="1" i="0" u="none" strike="noStrike" kern="0" cap="none" spc="25" normalizeH="0" baseline="0" noProof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kumimoji="0" lang="en-US" altLang="zh-CN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6 </a:t>
            </a: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分菜技能</a:t>
            </a:r>
            <a:endParaRPr kumimoji="0" lang="zh-CN" altLang="en-US" sz="1200" b="1" i="0" u="none" strike="noStrike" kern="0" cap="none" spc="25" normalizeH="0" baseline="0" noProof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494242"/>
            <a:ext cx="7553325" cy="3755390"/>
            <a:chOff x="0" y="494242"/>
            <a:chExt cx="7553325" cy="375539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555229"/>
              <a:ext cx="7553325" cy="69417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0986" y="494242"/>
              <a:ext cx="5502338" cy="2788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圆角矩形 88"/>
          <p:cNvSpPr/>
          <p:nvPr>
            <p:custDataLst>
              <p:tags r:id="rId2"/>
            </p:custDataLst>
          </p:nvPr>
        </p:nvSpPr>
        <p:spPr>
          <a:xfrm>
            <a:off x="3306756" y="3346476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素质目标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83" name="圆角矩形 82"/>
          <p:cNvSpPr/>
          <p:nvPr>
            <p:custDataLst>
              <p:tags r:id="rId3"/>
            </p:custDataLst>
          </p:nvPr>
        </p:nvSpPr>
        <p:spPr>
          <a:xfrm>
            <a:off x="3306756" y="2346074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 dirty="0">
                <a:effectLst/>
                <a:latin typeface="+mn-ea"/>
              </a:rPr>
              <a:t>能力目标</a:t>
            </a:r>
            <a:endParaRPr lang="zh-CN" altLang="zh-CN" sz="990" dirty="0">
              <a:effectLst/>
              <a:latin typeface="+mn-ea"/>
            </a:endParaRPr>
          </a:p>
        </p:txBody>
      </p:sp>
      <p:sp>
        <p:nvSpPr>
          <p:cNvPr id="74" name="圆角矩形 73"/>
          <p:cNvSpPr/>
          <p:nvPr>
            <p:custDataLst>
              <p:tags r:id="rId4"/>
            </p:custDataLst>
          </p:nvPr>
        </p:nvSpPr>
        <p:spPr>
          <a:xfrm>
            <a:off x="3306756" y="1362181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知识目标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76" name="右箭头 75"/>
          <p:cNvSpPr/>
          <p:nvPr>
            <p:custDataLst>
              <p:tags r:id="rId5"/>
            </p:custDataLst>
          </p:nvPr>
        </p:nvSpPr>
        <p:spPr>
          <a:xfrm>
            <a:off x="4452431" y="1396421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78" name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845050" y="831850"/>
            <a:ext cx="2519680" cy="120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1.了解餐饮服务岗位设置及职责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2.掌握轻托和重托的操作要领及方法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3.掌握餐巾折花的基本技法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4.掌握中、西餐零点和宴会摆台的操作流程与标准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5.掌握斟倒酒水的服务流程和标准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6.掌握分菜的基本方法 </a:t>
            </a:r>
            <a:endParaRPr lang="zh-CN" altLang="en-US" sz="87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85" name="右箭头 84"/>
          <p:cNvSpPr/>
          <p:nvPr>
            <p:custDataLst>
              <p:tags r:id="rId7"/>
            </p:custDataLst>
          </p:nvPr>
        </p:nvSpPr>
        <p:spPr>
          <a:xfrm>
            <a:off x="4452431" y="2380314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86" name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845050" y="2127250"/>
            <a:ext cx="247967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1.能够运用基本技法熟练折叠杯花和盘花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2.能够规范完成中、西餐零点和宴会摆台操作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3.能够根据不同酒水的存放和饮用特点为客人提供相应的酒水服务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4.能够正确为客人提供分菜服务</a:t>
            </a:r>
            <a:endParaRPr lang="en-US" altLang="zh-CN" sz="87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91" name="右箭头 90"/>
          <p:cNvSpPr/>
          <p:nvPr>
            <p:custDataLst>
              <p:tags r:id="rId9"/>
            </p:custDataLst>
          </p:nvPr>
        </p:nvSpPr>
        <p:spPr>
          <a:xfrm>
            <a:off x="4463861" y="3364842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92" name="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53940" y="3270250"/>
            <a:ext cx="2482850" cy="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1.提高个人礼仪修养，塑造良好的个人形象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2.具备良好的服务意识和吃苦耐劳的精神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3.养成良好的职业素养，热爱餐饮服务行业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2" name="椭圆 1"/>
          <p:cNvSpPr/>
          <p:nvPr>
            <p:custDataLst>
              <p:tags r:id="rId11"/>
            </p:custDataLst>
          </p:nvPr>
        </p:nvSpPr>
        <p:spPr>
          <a:xfrm>
            <a:off x="1016979" y="1479044"/>
            <a:ext cx="2032384" cy="2032384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7000">
                  <a:schemeClr val="accent1">
                    <a:alpha val="0"/>
                  </a:schemeClr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990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6" name="椭圆 15"/>
          <p:cNvSpPr/>
          <p:nvPr>
            <p:custDataLst>
              <p:tags r:id="rId12"/>
            </p:custDataLst>
          </p:nvPr>
        </p:nvSpPr>
        <p:spPr>
          <a:xfrm>
            <a:off x="2873831" y="3003332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13"/>
            </p:custDataLst>
          </p:nvPr>
        </p:nvSpPr>
        <p:spPr>
          <a:xfrm>
            <a:off x="2873831" y="1943060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4" name="椭圆 3"/>
          <p:cNvSpPr/>
          <p:nvPr>
            <p:custDataLst>
              <p:tags r:id="rId14"/>
            </p:custDataLst>
          </p:nvPr>
        </p:nvSpPr>
        <p:spPr>
          <a:xfrm>
            <a:off x="1109467" y="1571532"/>
            <a:ext cx="1847407" cy="1847407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2" name="椭圆 21"/>
          <p:cNvSpPr/>
          <p:nvPr>
            <p:custDataLst>
              <p:tags r:id="rId15"/>
            </p:custDataLst>
          </p:nvPr>
        </p:nvSpPr>
        <p:spPr>
          <a:xfrm>
            <a:off x="1198414" y="1660479"/>
            <a:ext cx="1669121" cy="1669121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3" name="椭圆 22"/>
          <p:cNvSpPr/>
          <p:nvPr>
            <p:custDataLst>
              <p:tags r:id="rId16"/>
            </p:custDataLst>
          </p:nvPr>
        </p:nvSpPr>
        <p:spPr>
          <a:xfrm>
            <a:off x="1299561" y="1761626"/>
            <a:ext cx="1467220" cy="1467220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17"/>
            </p:custDataLst>
          </p:nvPr>
        </p:nvSpPr>
        <p:spPr>
          <a:xfrm>
            <a:off x="1398346" y="1860411"/>
            <a:ext cx="1269256" cy="1269256"/>
          </a:xfrm>
          <a:prstGeom prst="ellipse">
            <a:avLst/>
          </a:prstGeom>
          <a:gradFill>
            <a:gsLst>
              <a:gs pos="98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18"/>
            </p:custDataLst>
          </p:nvPr>
        </p:nvSpPr>
        <p:spPr>
          <a:xfrm>
            <a:off x="3026142" y="2470047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latin typeface="+mn-ea"/>
              <a:cs typeface="江城圆体 400W" panose="020B05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9"/>
            </p:custDataLst>
          </p:nvPr>
        </p:nvSpPr>
        <p:spPr>
          <a:xfrm>
            <a:off x="1467220" y="2346057"/>
            <a:ext cx="1122849" cy="2853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490" b="1" dirty="0">
                <a:solidFill>
                  <a:schemeClr val="lt1">
                    <a:lumMod val="100000"/>
                  </a:schemeClr>
                </a:solidFill>
                <a:latin typeface="+mn-ea"/>
                <a:cs typeface="微软雅黑" panose="020B0503020204020204" charset="-122"/>
              </a:rPr>
              <a:t>教学目标</a:t>
            </a:r>
            <a:endParaRPr lang="zh-CN" altLang="en-US" sz="1490" b="1" dirty="0">
              <a:solidFill>
                <a:schemeClr val="lt1">
                  <a:lumMod val="100000"/>
                </a:schemeClr>
              </a:solidFill>
              <a:latin typeface="+mn-ea"/>
              <a:cs typeface="微软雅黑" panose="020B0503020204020204" charset="-122"/>
            </a:endParaRPr>
          </a:p>
        </p:txBody>
      </p:sp>
      <p:grpSp>
        <p:nvGrpSpPr>
          <p:cNvPr id="6" name="object 3"/>
          <p:cNvGrpSpPr/>
          <p:nvPr/>
        </p:nvGrpSpPr>
        <p:grpSpPr>
          <a:xfrm>
            <a:off x="799326" y="574794"/>
            <a:ext cx="1239520" cy="855344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/>
        </p:nvSpPr>
        <p:spPr>
          <a:xfrm>
            <a:off x="654050" y="747395"/>
            <a:ext cx="819785" cy="318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2000" b="1" spc="-25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主题一</a:t>
            </a:r>
            <a:endParaRPr lang="zh-CN" altLang="en-US" sz="2000" b="1" spc="-25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  <p:custDataLst>
      <p:tags r:id="rId2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ysn92/Desktop/新建文件夹/微信图片_20240422093542.jpg微信图片_20240422093542"/>
          <p:cNvPicPr/>
          <p:nvPr/>
        </p:nvPicPr>
        <p:blipFill>
          <a:blip r:embed="rId1"/>
          <a:srcRect l="14104" r="14104"/>
          <a:stretch>
            <a:fillRect/>
          </a:stretch>
        </p:blipFill>
        <p:spPr>
          <a:xfrm>
            <a:off x="1257858" y="4737"/>
            <a:ext cx="4572876" cy="4244663"/>
          </a:xfrm>
          <a:prstGeom prst="parallelogram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78050" y="1212850"/>
            <a:ext cx="2854325" cy="129222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3350" b="1" dirty="0">
                <a:solidFill>
                  <a:schemeClr val="tx1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任务</a:t>
            </a:r>
            <a:r>
              <a:rPr lang="en-US" altLang="zh-CN" sz="3350" b="1" dirty="0">
                <a:solidFill>
                  <a:schemeClr val="tx1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5</a:t>
            </a:r>
            <a:endParaRPr lang="zh-CN" altLang="en-US" sz="3350" b="1" dirty="0">
              <a:solidFill>
                <a:srgbClr val="FFFFFF"/>
              </a:solidFill>
              <a:latin typeface="Microsoft YaHei UI" panose="020B0503020204020204" charset="-122"/>
              <a:ea typeface="宋体" panose="02010600030101010101" pitchFamily="2" charset="-122"/>
              <a:cs typeface="Microsoft YaHei UI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155"/>
              </a:spcBef>
            </a:pPr>
            <a:endParaRPr lang="zh-CN" altLang="en-US" sz="2250">
              <a:solidFill>
                <a:schemeClr val="bg1"/>
              </a:solidFill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2250">
                <a:solidFill>
                  <a:schemeClr val="bg1"/>
                </a:solidFill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斟酒技能</a:t>
            </a:r>
            <a:endParaRPr lang="zh-CN" altLang="en-US" sz="1400">
              <a:solidFill>
                <a:schemeClr val="bg1"/>
              </a:solidFill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10440" y="4737"/>
              <a:ext cx="613435" cy="5204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0440" y="512838"/>
              <a:ext cx="793127" cy="1239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9764" y="636765"/>
              <a:ext cx="1003803" cy="136937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9764" y="1876024"/>
              <a:ext cx="824111" cy="12392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620777" y="1876024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17679" y="2254008"/>
              <a:ext cx="935632" cy="10843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21114" y="1250200"/>
              <a:ext cx="136315" cy="1363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49519" y="2216823"/>
              <a:ext cx="136318" cy="1363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95655" y="2892221"/>
              <a:ext cx="136319" cy="136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753" y="1008545"/>
              <a:ext cx="613431" cy="52668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753" y="1522833"/>
              <a:ext cx="793125" cy="1239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1646770"/>
              <a:ext cx="879878" cy="136937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2886025"/>
              <a:ext cx="700185" cy="12392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97087" y="2886025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3988" y="3264001"/>
              <a:ext cx="1040970" cy="98539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7423" y="2260206"/>
              <a:ext cx="136319" cy="13630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5830" y="3226828"/>
              <a:ext cx="136317" cy="13631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1968" y="3902227"/>
              <a:ext cx="136315" cy="1363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3095" y="514985"/>
            <a:ext cx="192214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5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斟酒技能：徒手斟酒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395095" y="1670050"/>
            <a:ext cx="2848610" cy="52895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92250" y="1822450"/>
            <a:ext cx="37846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kumimoji="0" lang="zh-CN" altLang="en-US" sz="12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播放酒店中服务员徒手斟酒的视频</a:t>
            </a:r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8628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5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斟酒技能：徒手斟酒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16050" y="1136650"/>
            <a:ext cx="1332230" cy="3067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en-US" altLang="zh-CN" sz="1400">
                <a:ea typeface="宋体" panose="02010600030101010101" pitchFamily="2" charset="-122"/>
              </a:rPr>
              <a:t>1.</a:t>
            </a:r>
            <a:r>
              <a:rPr lang="zh-CN" altLang="en-US" sz="1400">
                <a:ea typeface="宋体" panose="02010600030101010101" pitchFamily="2" charset="-122"/>
              </a:rPr>
              <a:t>斟酒用品</a:t>
            </a:r>
            <a:endParaRPr lang="zh-CN" altLang="en-US" sz="1400">
              <a:ea typeface="宋体" panose="02010600030101010101" pitchFamily="2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882650" y="1650365"/>
            <a:ext cx="3763010" cy="85852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111250" y="1746250"/>
            <a:ext cx="35344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在实训室辨识斟酒常见用品，如红酒篮、醒酒器、酒刀、开瓶器、温酒壶、冰桶、冰桶架等。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</p:blipFill>
        <p:spPr>
          <a:xfrm>
            <a:off x="2330450" y="2813050"/>
            <a:ext cx="1287780" cy="1158875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2"/>
        </p:blipFill>
        <p:spPr>
          <a:xfrm>
            <a:off x="3758565" y="2813050"/>
            <a:ext cx="939800" cy="115951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3"/>
        </p:blipFill>
        <p:spPr>
          <a:xfrm>
            <a:off x="4845050" y="2813050"/>
            <a:ext cx="1116330" cy="1158875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4"/>
        </p:blipFill>
        <p:spPr>
          <a:xfrm>
            <a:off x="918210" y="2813050"/>
            <a:ext cx="1271905" cy="11588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8628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5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斟酒技能：徒手斟酒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16050" y="1136650"/>
            <a:ext cx="1993265" cy="3067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en-US" altLang="zh-CN" sz="1400">
                <a:ea typeface="宋体" panose="02010600030101010101" pitchFamily="2" charset="-122"/>
              </a:rPr>
              <a:t>2.</a:t>
            </a:r>
            <a:r>
              <a:rPr lang="zh-CN" altLang="en-US" sz="1400">
                <a:ea typeface="宋体" panose="02010600030101010101" pitchFamily="2" charset="-122"/>
              </a:rPr>
              <a:t>常见酒水的斟倒流程</a:t>
            </a:r>
            <a:endParaRPr lang="zh-CN" altLang="en-US" sz="1400">
              <a:ea typeface="宋体" panose="02010600030101010101" pitchFamily="2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882650" y="1650365"/>
            <a:ext cx="5120005" cy="247840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143000" y="1599565"/>
            <a:ext cx="459930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）白酒斟倒流程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开瓶→站位→顺序→斟酒→旋口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）葡萄酒斟倒流程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rPr>
              <a:t>①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红葡萄酒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示酒→开瓶→站位→斟酒→旋口→擦拭瓶口        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rPr>
              <a:t>②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香槟酒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示酒→冰镇→剥封纸→去保险丝→拔瓶塞→持瓶→斟酒→再冰镇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）啤酒斟倒流程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开瓶→站位→斟酒→旋口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1" name="图片 10"/>
          <p:cNvPicPr/>
          <p:nvPr/>
        </p:nvPicPr>
        <p:blipFill>
          <a:blip r:embed="rId1"/>
        </p:blipFill>
        <p:spPr>
          <a:xfrm>
            <a:off x="4692650" y="755650"/>
            <a:ext cx="1146810" cy="840105"/>
          </a:xfrm>
          <a:prstGeom prst="rect">
            <a:avLst/>
          </a:prstGeom>
        </p:spPr>
      </p:pic>
      <p:pic>
        <p:nvPicPr>
          <p:cNvPr id="15" name="图片 14"/>
          <p:cNvPicPr/>
          <p:nvPr/>
        </p:nvPicPr>
        <p:blipFill>
          <a:blip r:embed="rId2"/>
        </p:blipFill>
        <p:spPr>
          <a:xfrm>
            <a:off x="3630930" y="755650"/>
            <a:ext cx="923290" cy="844550"/>
          </a:xfrm>
          <a:prstGeom prst="rect">
            <a:avLst/>
          </a:prstGeom>
        </p:spPr>
      </p:pic>
      <p:pic>
        <p:nvPicPr>
          <p:cNvPr id="16" name="图片 15"/>
          <p:cNvPicPr/>
          <p:nvPr/>
        </p:nvPicPr>
        <p:blipFill>
          <a:blip r:embed="rId3"/>
          <a:srcRect b="6119"/>
        </p:blipFill>
        <p:spPr>
          <a:xfrm>
            <a:off x="5977890" y="755650"/>
            <a:ext cx="959485" cy="83756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7000875" y="2324100"/>
            <a:ext cx="2519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8628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5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斟酒技能：徒手斟酒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16050" y="1136650"/>
            <a:ext cx="1454150" cy="3067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en-US" altLang="zh-CN" sz="1400">
                <a:ea typeface="宋体" panose="02010600030101010101" pitchFamily="2" charset="-122"/>
              </a:rPr>
              <a:t>3.</a:t>
            </a:r>
            <a:r>
              <a:rPr lang="zh-CN" altLang="en-US" sz="1400">
                <a:ea typeface="宋体" panose="02010600030101010101" pitchFamily="2" charset="-122"/>
              </a:rPr>
              <a:t>斟酒服务流程</a:t>
            </a:r>
            <a:endParaRPr lang="zh-CN" altLang="en-US" sz="1400">
              <a:ea typeface="宋体" panose="02010600030101010101" pitchFamily="2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416050" y="1650365"/>
            <a:ext cx="2378710" cy="177292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600200" y="1675765"/>
            <a:ext cx="459930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）准备服务用品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）准备酒水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）准备杯具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）展示酒水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）酒水开瓶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）斟倒酒水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7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8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9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7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3_1"/>
  <p:tag name="KSO_WM_UNIT_ID" val="diagram20231496_3*n_h_h_a*1_2_3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28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2_1"/>
  <p:tag name="KSO_WM_UNIT_ID" val="diagram20231496_3*n_h_h_a*1_2_2_1"/>
  <p:tag name="KSO_WM_TEMPLATE_CATEGORY" val="diagram"/>
  <p:tag name="KSO_WM_UNIT_LAYERLEVEL" val="1_1_1_1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VALUE" val="5"/>
  <p:tag name="KSO_WM_UNIT_FILL_TYPE" val="3"/>
  <p:tag name="KSO_WM_UNIT_PRESET_TEXT" val="添加标题"/>
</p:tagLst>
</file>

<file path=ppt/tags/tag29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1_1"/>
  <p:tag name="KSO_WM_UNIT_ID" val="diagram20231496_3*n_h_h_a*1_2_1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496_3*n_h_h_i*1_2_1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1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1496_3*n_h_h_f*1_2_1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1496_3*n_h_h_i*1_2_2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3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1496_3*n_h_h_f*1_2_2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496_3*n_h_h_i*1_2_3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5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31496_3*n_h_h_f*1_2_3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1496_3*n_h_i*1_1_1"/>
  <p:tag name="KSO_WM_TEMPLATE_CATEGORY" val="diagram"/>
  <p:tag name="KSO_WM_TEMPLATE_INDEX" val="20231496"/>
  <p:tag name="KSO_WM_UNIT_LAYERLEVEL" val="1_1_1"/>
  <p:tag name="KSO_WM_TAG_VERSION" val="3.0"/>
  <p:tag name="KSO_WM_UNIT_LINE_FORE_SCHEMECOLOR_INDEX_1_BRIGHTNESS" val="0.4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17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0,&quot;transparency&quot;:0},{&quot;brightness&quot;:0,&quot;colorType&quot;:1,&quot;foreColorIndex&quot;:5,&quot;pos&quot;:0.1700000017881393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7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31496_3*n_h_h_i*1_2_3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8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1496_3*n_h_h_i*1_2_1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1496_3*n_h_i*1_1_2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9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9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999999761581421},{&quot;brightness&quot;:0,&quot;colorType&quot;:1,&quot;foreColorIndex&quot;:5,&quot;pos&quot;:1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31496_3*n_h_i*1_1_3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5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5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500000238418579},{&quot;brightness&quot;:0,&quot;colorType&quot;:1,&quot;foreColorIndex&quot;:5,&quot;pos&quot;:1,&quot;transparency&quot;:0.85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1496_3*n_h_i*1_1_4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00000011920929},{&quot;brightness&quot;:0,&quot;colorType&quot;:1,&quot;foreColorIndex&quot;:5,&quot;pos&quot;:1,&quot;transparency&quot;:0.80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5"/>
  <p:tag name="KSO_WM_UNIT_ID" val="diagram20231496_3*n_h_i*1_1_5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8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,&quot;colorType&quot;:1,&quot;foreColorIndex&quot;:5,&quot;pos&quot;:0.980000019073486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3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496_3*n_h_h_i*1_2_2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496_3*n_h_a*1_1_1"/>
  <p:tag name="KSO_WM_TEMPLATE_CATEGORY" val="diagram"/>
  <p:tag name="KSO_WM_TEMPLATE_INDEX" val="20231496"/>
  <p:tag name="KSO_WM_UNIT_LAYERLEVEL" val="1_1_1"/>
  <p:tag name="KSO_WM_TAG_VERSION" val="3.0"/>
  <p:tag name="KSO_WM_UNIT_TEX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</p:tagLst>
</file>

<file path=ppt/tags/tag45.xml><?xml version="1.0" encoding="utf-8"?>
<p:tagLst xmlns:p="http://schemas.openxmlformats.org/presentationml/2006/main">
  <p:tag name="KSO_WM_SPECIAL_SOURCE" val="bdnull"/>
  <p:tag name="KSO_WM_SLIDE_ID" val="diagram20231496_3"/>
  <p:tag name="KSO_WM_TEMPLATE_SUBCATEGORY" val="0"/>
  <p:tag name="KSO_WM_TEMPLATE_MASTER_TYPE" val="0"/>
  <p:tag name="KSO_WM_TEMPLATE_COLOR_TYPE" val="0"/>
  <p:tag name="KSO_WM_SLIDE_ITEM_CNT" val="3"/>
  <p:tag name="KSO_WM_SLIDE_INDEX" val="3"/>
  <p:tag name="KSO_WM_TAG_VERSION" val="3.0"/>
  <p:tag name="KSO_WM_BEAUTIFY_FLAG" val="#wm#"/>
  <p:tag name="KSO_WM_TEMPLATE_CATEGORY" val="diagram"/>
  <p:tag name="KSO_WM_TEMPLATE_INDEX" val="20231496"/>
  <p:tag name="KSO_WM_SLIDE_TYPE" val="text"/>
  <p:tag name="KSO_WM_SLIDE_SUBTYPE" val="diag"/>
  <p:tag name="KSO_WM_SLIDE_SIZE" val="721.05*258.2"/>
  <p:tag name="KSO_WM_SLIDE_POSITION" val="129.2*187.65"/>
  <p:tag name="KSO_WM_DIAGRAM_GROUP_CODE" val="n1-1"/>
  <p:tag name="KSO_WM_SLIDE_DIAGTYPE" val="n"/>
  <p:tag name="KSO_WM_SLIDE_LAYOUT" val="a_n"/>
  <p:tag name="KSO_WM_SLIDE_LAYOUT_CNT" val="1_1"/>
</p:tagLst>
</file>

<file path=ppt/tags/tag46.xml><?xml version="1.0" encoding="utf-8"?>
<p:tagLst xmlns:p="http://schemas.openxmlformats.org/presentationml/2006/main">
  <p:tag name="TABLE_ENDDRAG_ORIGIN_RECT" val="384*232"/>
  <p:tag name="TABLE_ENDDRAG_RECT" val="129*82*384*232"/>
</p:tagLst>
</file>

<file path=ppt/tags/tag47.xml><?xml version="1.0" encoding="utf-8"?>
<p:tagLst xmlns:p="http://schemas.openxmlformats.org/presentationml/2006/main">
  <p:tag name="commondata" val="eyJoZGlkIjoiODE3ZDIzZTA2MjhhMTdlNjZkY2IyYmJmMTgyMjBkZjMifQ=="/>
  <p:tag name="resource_record_key" val="{&quot;13&quot;:[4670873,4663482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3022</Words>
  <Application>WPS 演示</Application>
  <PresentationFormat>On-screen Show (4:3)</PresentationFormat>
  <Paragraphs>300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微软雅黑 Light</vt:lpstr>
      <vt:lpstr>黑体</vt:lpstr>
      <vt:lpstr>Times New Roman</vt:lpstr>
      <vt:lpstr>Calibri Light</vt:lpstr>
      <vt:lpstr>Impact</vt:lpstr>
      <vt:lpstr>江城圆体 400W</vt:lpstr>
      <vt:lpstr>Microsoft YaHei UI</vt:lpstr>
      <vt:lpstr>Calibri</vt:lpstr>
      <vt:lpstr>Arial Unicode MS</vt:lpstr>
      <vt:lpstr>仿宋_GB2312</vt:lpstr>
      <vt:lpstr>Office Theme</vt:lpstr>
      <vt:lpstr>PowerPoint 演示文稿</vt:lpstr>
      <vt:lpstr>C O N T E N T 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【布置作业】</vt:lpstr>
      <vt:lpstr>感谢观看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酸</cp:lastModifiedBy>
  <cp:revision>428</cp:revision>
  <dcterms:created xsi:type="dcterms:W3CDTF">2024-02-27T01:37:00Z</dcterms:created>
  <dcterms:modified xsi:type="dcterms:W3CDTF">2024-08-22T08:40:00Z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2024-03-08T16:00:00Z</vt:filetime>
  </property>
  <property fmtid="{D5CDD505-2E9C-101B-9397-08002B2CF9AE}" pid="3" name="Creator">
    <vt:lpwstr>Adobe Acrobat 22.0</vt:lpwstr>
  </property>
  <property fmtid="{D5CDD505-2E9C-101B-9397-08002B2CF9AE}" pid="4" name="LastSaved">
    <vt:filetime>2024-03-08T16:00:00Z</vt:filetime>
  </property>
  <property fmtid="{D5CDD505-2E9C-101B-9397-08002B2CF9AE}" pid="5" name="ICV">
    <vt:lpwstr>9A1E159F8A6D483A9E523C81083DDADA_13</vt:lpwstr>
  </property>
  <property fmtid="{D5CDD505-2E9C-101B-9397-08002B2CF9AE}" pid="6" name="KSOProductBuildVer">
    <vt:lpwstr>2052-12.1.0.17827</vt:lpwstr>
  </property>
</Properties>
</file>