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4006" r:id="rId9"/>
    <p:sldId id="4038" r:id="rId10"/>
    <p:sldId id="3932" r:id="rId11"/>
    <p:sldId id="4039" r:id="rId12"/>
    <p:sldId id="3998" r:id="rId13"/>
    <p:sldId id="3976" r:id="rId14"/>
    <p:sldId id="3936" r:id="rId15"/>
    <p:sldId id="3983" r:id="rId16"/>
    <p:sldId id="3975" r:id="rId17"/>
    <p:sldId id="3913" r:id="rId18"/>
    <p:sldId id="499" r:id="rId19"/>
  </p:sldIdLst>
  <p:sldSz cx="7556500" cy="4254500"/>
  <p:notesSz cx="7556500" cy="4254500"/>
  <p:embeddedFontLst>
    <p:embeddedFont>
      <p:font typeface="微软雅黑" panose="020B0503020204020204" charset="-122"/>
      <p:regular r:id="rId26"/>
    </p:embeddedFont>
    <p:embeddedFont>
      <p:font typeface="微软雅黑 Light" panose="020B0502040204020203" charset="-122"/>
      <p:regular r:id="rId27"/>
    </p:embeddedFont>
    <p:embeddedFont>
      <p:font typeface="黑体" panose="02010609060101010101" charset="-122"/>
      <p:regular r:id="rId28"/>
    </p:embeddedFont>
    <p:embeddedFont>
      <p:font typeface="Calibri Light" panose="020F0302020204030204"/>
      <p:regular r:id="rId29"/>
      <p:italic r:id="rId30"/>
    </p:embeddedFont>
    <p:embeddedFont>
      <p:font typeface="Impact" panose="020B0806030902050204"/>
      <p:regular r:id="rId31"/>
    </p:embeddedFont>
    <p:embeddedFont>
      <p:font typeface="Microsoft YaHei UI" panose="020B0503020204020204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  <p:embeddedFont>
      <p:font typeface="仿宋_GB2312" panose="02010609030101010101" charset="-122"/>
      <p:regular r:id="rId37"/>
    </p:embeddedFont>
  </p:embeddedFontLst>
  <p:custDataLst>
    <p:tags r:id="rId38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47.xml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05676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斟酒技能：托盘斟酒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108712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sz="1400">
                <a:ea typeface="宋体" panose="02010600030101010101" pitchFamily="2" charset="-122"/>
              </a:rPr>
              <a:t>巩固提升</a:t>
            </a:r>
            <a:endParaRPr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492250" y="1817370"/>
            <a:ext cx="4204335" cy="177228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68450" y="1818005"/>
            <a:ext cx="4187825" cy="817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强调托盘斟酒操作技巧</a:t>
            </a: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（1）站位准确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（2）持瓶方法正确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（3）托盘重心平稳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（4）酒标朝向客人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（5）瓶口与杯口距离合适</a:t>
            </a: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</a:rPr>
              <a:t>：瓶口距杯口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</a:rPr>
              <a:t>2-3cm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（6）酒量：红酒1/2，白酒2/3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（7）斟酒过程不滴不洒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3095" y="514985"/>
            <a:ext cx="192024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技能：</a:t>
            </a:r>
            <a:r>
              <a:rPr lang="zh-CN" altLang="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托盘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339850" y="1060450"/>
            <a:ext cx="5861050" cy="25971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63040" y="1060450"/>
            <a:ext cx="5665470" cy="2445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ctr" eaLnBrk="1" fontAlgn="auto" latinLnBrk="0" hangingPunct="1">
              <a:lnSpc>
                <a:spcPct val="15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宴会斟酒常识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餐宴席的重要主宾入席之后，通常主人就要举杯祝酒。与此相应，餐厅员工应在开席前5分钟将客人所需酒斟好。但在一般情况下，要结合餐席客人饮酒的习惯，征得客人同意后再在适当的时机给客人斟适当的酒水饮料种类。如客人不同意，要及时给客人予以调换。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中餐宴席斟酒的顺序一般是从主宾开始，主宾在先，主人在后，女士在前，男士在后。两名服务员一同为客人斟酒时，一个从主宾开始，另一个可以从副主宾倒起，然后依座次按逆时针为客人斟上酒水或饮料。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当主宾发表讲话时，餐厅员工的一切活动都应当停止，站在离客人适当的距离，以免对客人的正常活动造成不必要的干扰。当主人发言快要结束时，服务员应当将主人的酒杯递上，以供主人敬酒之用。当主人离席给来宾们敬酒时，服务员要用托盘酒跟随主人，见机给主宾续酒。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198945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摆台技能：托盘斟酒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649730" y="1129665"/>
          <a:ext cx="4876800" cy="1524000"/>
        </p:xfrm>
        <a:graphic>
          <a:graphicData uri="http://schemas.openxmlformats.org/drawingml/2006/table">
            <a:tbl>
              <a:tblPr/>
              <a:tblGrid>
                <a:gridCol w="1219200"/>
                <a:gridCol w="836930"/>
                <a:gridCol w="1964690"/>
                <a:gridCol w="855980"/>
              </a:tblGrid>
              <a:tr h="254000">
                <a:tc gridSpan="4"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物品准备表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 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名称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数量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名称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数量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托盘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服务巾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2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条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红葡萄酒瓶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葡萄汁</a:t>
                      </a:r>
                      <a:r>
                        <a:rPr lang="zh-CN" sz="1100">
                          <a:latin typeface="仿宋_GB2312" panose="02010609030101010101" charset="-122"/>
                          <a:ea typeface="仿宋_GB2312" panose="02010609030101010101" charset="-122"/>
                        </a:rPr>
                        <a:t>（代替葡萄酒）</a:t>
                      </a:r>
                      <a:endParaRPr lang="zh-CN" sz="11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瓶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葡萄酒杯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5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白酒瓶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白酒杯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5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秒表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00088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斟酒技能：托盘斟酒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131570"/>
            <a:ext cx="4714875" cy="25920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212850"/>
            <a:ext cx="4404360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布置任务：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1.布置任务：用托盘斟酒的方式完成完成10人中餐台5个餐位的红葡萄酒和白酒斟倒。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2.任务要求：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（1）从第一主宾位开始，连续五个餐位，每个餐位换瓶斟酒。顺时针方向前行，在客人右侧斟酒。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（2）练习控制好酒量，做到斟酒过程中不滴不洒。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（3）服务操作时托盘展开，姿势正确、保持平衡、位置合理。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18810" y="3282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05994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斟酒技能：托盘斟酒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131570"/>
            <a:ext cx="4485640" cy="228790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2128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小组竞赛：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1.根据训练条件，合理分组，每组确定一名组长，每组分客人若干名、值台服务员1名，学生轮流转换角色逐项练习托盘斟倒红葡萄酒和白酒。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2.教师巡视观看学生斟酒过程，提出指导和建议。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" sz="120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随机选择小组进行托盘斟酒服务的模拟展示，与学生一起进行点评。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18810" y="3282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06184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斟酒技能：托盘斟酒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055370"/>
            <a:ext cx="4485640" cy="193929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1366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评价：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1.师生共同观看每个小组的</a:t>
            </a: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</a:rPr>
              <a:t>托盘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斟酒过程，斟完后对每杯酒的酒量进行记录，评选出小能手。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2.教师对训练情况进行总结，总结学生在练习过程容易出现的一系列问题，提出改进方法和指导建议。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lang="zh-CN" sz="1200" dirty="0">
                <a:solidFill>
                  <a:srgbClr val="252525"/>
                </a:solidFill>
              </a:rPr>
              <a:t>布置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418415"/>
            <a:ext cx="5607050" cy="26098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每位同学课后进行</a:t>
            </a:r>
            <a:r>
              <a:rPr lang="zh-CN" altLang="" sz="1100" b="0" dirty="0">
                <a:solidFill>
                  <a:srgbClr val="252525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托盘</a:t>
            </a: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斟倒红葡萄酒和白酒的练习，并拍摄操作视频。</a:t>
            </a:r>
            <a:endParaRPr sz="110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8" name="标题 7"/>
          <p:cNvSpPr/>
          <p:nvPr>
            <p:ph type="title"/>
          </p:nvPr>
        </p:nvSpPr>
        <p:spPr>
          <a:xfrm>
            <a:off x="2787650" y="2122805"/>
            <a:ext cx="1994535" cy="368935"/>
          </a:xfrm>
        </p:spPr>
        <p:txBody>
          <a:bodyPr wrap="square"/>
          <a:p>
            <a:pPr algn="ctr"/>
            <a:r>
              <a:rPr lang="zh-CN" altLang="en-US" sz="24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感谢观看</a:t>
            </a:r>
            <a:endParaRPr lang="zh-CN" altLang="en-US" sz="240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1179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主题一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餐饮服务基础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知识与技能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0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餐饮服务岗位认知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端托技能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餐巾折花技能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摆台技能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斟酒技能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6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分菜技能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1.了解餐饮服务岗位设置及职责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2.掌握轻托和重托的操作要领及方法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3.掌握餐巾折花的基本技法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4.掌握中、西餐零点和宴会摆台的操作流程与标准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5.掌握斟倒酒水的服务流程和标准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6.掌握分菜的基本方法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1.能够运用基本技法熟练折叠杯花和盘花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2.能够规范完成中、西餐零点和宴会摆台操作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3.能够根据不同酒水的存放和饮用特点为客人提供相应的酒水服务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4.能够正确为客人提供分菜服务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1.提高个人礼仪修养，塑造良好的个人形象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2.具备良好的服务意识和吃苦耐劳的精神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3.养成良好的职业素养，热爱餐饮服务行业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212850"/>
            <a:ext cx="2854325" cy="129222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chemeClr val="tx1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chemeClr val="tx1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5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endParaRPr lang="zh-CN" altLang="en-US" sz="2250">
              <a:solidFill>
                <a:schemeClr val="bg1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>
                <a:solidFill>
                  <a:schemeClr val="bg1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斟酒技能</a:t>
            </a:r>
            <a:endParaRPr lang="zh-CN" altLang="en-US" sz="1400">
              <a:solidFill>
                <a:schemeClr val="bg1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92214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斟酒技能：托盘斟酒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395095" y="1670050"/>
            <a:ext cx="3821430" cy="52895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92250" y="1822450"/>
            <a:ext cx="37846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复习回顾斟酒顺序、斟酒标准和徒手斟酒的服务流程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862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斟酒技能：托盘斟酒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8097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ea typeface="宋体" panose="02010600030101010101" pitchFamily="2" charset="-122"/>
              </a:rPr>
              <a:t>1.</a:t>
            </a:r>
            <a:r>
              <a:rPr lang="zh-CN" altLang="en-US" sz="1400">
                <a:ea typeface="宋体" panose="02010600030101010101" pitchFamily="2" charset="-122"/>
              </a:rPr>
              <a:t>托盘斟酒服务要领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37795" y="1650365"/>
            <a:ext cx="7139305" cy="224790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74625" y="1746250"/>
            <a:ext cx="70707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）服务员先将酒瓶摆放于托盘内，如有两瓶酒时，高的酒瓶要放在托盘内侧靠近服务员身体的位置。 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）再将服务巾折叠成长条状后搭在左手小臂后侧，左手托盘，右手握瓶下半部，商标朝向客人，同时保持托盘平稳。 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）斟酒时服务员站立在客人右后侧，右腿在前，左腿在后，稍稍踮起，身体略微前倾侧向客人。 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）斟倒时，将商标朝向客人，左手小臂呈 45°。 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）斟完酒后左脚掌落地，右脚收回与左脚并齐；同时，右手将酒瓶口在左手的服务巾上进行擦拭。 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）再将酒瓶放回托盘，如有两瓶酒，进行换瓶斟酒。注意，在斟酒时，托盘不可从客人头顶越过。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862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斟酒技能：托盘斟酒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8097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ea typeface="宋体" panose="02010600030101010101" pitchFamily="2" charset="-122"/>
              </a:rPr>
              <a:t>1.</a:t>
            </a:r>
            <a:r>
              <a:rPr lang="zh-CN" altLang="en-US" sz="1400">
                <a:ea typeface="宋体" panose="02010600030101010101" pitchFamily="2" charset="-122"/>
              </a:rPr>
              <a:t>托盘斟酒服务要领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0" y="1670050"/>
            <a:ext cx="1158875" cy="1543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1673225"/>
            <a:ext cx="1134110" cy="15436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485" y="1673860"/>
            <a:ext cx="1170940" cy="1543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450" y="1673860"/>
            <a:ext cx="1140460" cy="15468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650" y="1677670"/>
            <a:ext cx="1129665" cy="15430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200" y="1677670"/>
            <a:ext cx="1114425" cy="15430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6850" y="3220720"/>
            <a:ext cx="115887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000">
                <a:solidFill>
                  <a:srgbClr val="231F2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酒瓶放入托盘，服务巾搭于小臂</a:t>
            </a:r>
            <a:endParaRPr lang="zh-CN" altLang="en-US" sz="1000">
              <a:solidFill>
                <a:srgbClr val="231F2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03985" y="3194050"/>
            <a:ext cx="115887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000">
                <a:solidFill>
                  <a:srgbClr val="231F2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起托站立行走至主宾处</a:t>
            </a:r>
            <a:endParaRPr lang="zh-CN" altLang="en-US" sz="1000">
              <a:solidFill>
                <a:srgbClr val="231F2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97150" y="3220720"/>
            <a:ext cx="1222375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000">
                <a:solidFill>
                  <a:srgbClr val="231F2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在客人右后方斟倒</a:t>
            </a:r>
            <a:endParaRPr lang="zh-CN" altLang="en-US" sz="1000">
              <a:solidFill>
                <a:srgbClr val="231F2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51275" y="3220720"/>
            <a:ext cx="1158875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000">
                <a:solidFill>
                  <a:srgbClr val="231F2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斟倒完擦拭瓶口</a:t>
            </a:r>
            <a:endParaRPr lang="zh-CN" altLang="en-US" sz="1000">
              <a:solidFill>
                <a:srgbClr val="231F2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73650" y="3220720"/>
            <a:ext cx="115887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000">
                <a:solidFill>
                  <a:srgbClr val="231F2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如有两瓶酒需换瓶斟酒</a:t>
            </a:r>
            <a:endParaRPr lang="zh-CN" altLang="en-US" sz="1000">
              <a:solidFill>
                <a:srgbClr val="231F2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66815" y="3213100"/>
            <a:ext cx="1158875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000">
                <a:solidFill>
                  <a:srgbClr val="231F2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检查酒量</a:t>
            </a:r>
            <a:endParaRPr lang="zh-CN" altLang="en-US" sz="1000">
              <a:solidFill>
                <a:srgbClr val="231F2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862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斟酒技能：托盘斟酒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201231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2.</a:t>
            </a:r>
            <a:r>
              <a:rPr lang="zh-CN" altLang="en-US" sz="1400">
                <a:ea typeface="宋体" panose="02010600030101010101" pitchFamily="2" charset="-122"/>
              </a:rPr>
              <a:t>托盘斟酒顺序及要求</a:t>
            </a:r>
            <a:endParaRPr lang="en-US" altLang="zh-CN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82650" y="1650365"/>
            <a:ext cx="5120005" cy="173990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143000" y="1650365"/>
            <a:ext cx="45993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将斟倒酒水装盘，从第一主宾位开始</a:t>
            </a: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左手托盘，右手持瓶斟酒，酒标朝向客人，斟酒时瓶口不碰杯口</a:t>
            </a: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斟酒量均匀，葡萄酒二分之一杯、白酒三分之二杯，斟倒时做到不滴不洒。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服务操作时托盘展开，姿势正确、保持平衡、位置合理。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00875" y="2324100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TABLE_ENDDRAG_ORIGIN_RECT" val="384*232"/>
  <p:tag name="TABLE_ENDDRAG_RECT" val="129*82*384*232"/>
</p:tagLst>
</file>

<file path=ppt/tags/tag47.xml><?xml version="1.0" encoding="utf-8"?>
<p:tagLst xmlns:p="http://schemas.openxmlformats.org/presentationml/2006/main">
  <p:tag name="commondata" val="eyJoZGlkIjoiODE3ZDIzZTA2MjhhMTdlNjZkY2IyYmJmMTgyMjBkZjMifQ=="/>
  <p:tag name="resource_record_key" val="{&quot;13&quot;:[4670873,46634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2227</Words>
  <Application>WPS 演示</Application>
  <PresentationFormat>On-screen Show (4:3)</PresentationFormat>
  <Paragraphs>242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Arial Unicode MS</vt:lpstr>
      <vt:lpstr>仿宋_GB2312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【布置作业】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酸</cp:lastModifiedBy>
  <cp:revision>429</cp:revision>
  <dcterms:created xsi:type="dcterms:W3CDTF">2024-02-27T01:37:00Z</dcterms:created>
  <dcterms:modified xsi:type="dcterms:W3CDTF">2024-08-22T09:09:10Z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2024-03-08T16:00:00Z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2052-12.1.0.17827</vt:lpwstr>
  </property>
</Properties>
</file>