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894" r:id="rId3"/>
    <p:sldId id="890" r:id="rId4"/>
    <p:sldId id="429" r:id="rId5"/>
    <p:sldId id="3901" r:id="rId6"/>
    <p:sldId id="480" r:id="rId7"/>
    <p:sldId id="3937" r:id="rId8"/>
    <p:sldId id="3932" r:id="rId9"/>
    <p:sldId id="3984" r:id="rId10"/>
    <p:sldId id="3985" r:id="rId11"/>
    <p:sldId id="3968" r:id="rId12"/>
    <p:sldId id="3986" r:id="rId13"/>
    <p:sldId id="3987" r:id="rId14"/>
    <p:sldId id="3988" r:id="rId15"/>
    <p:sldId id="3989" r:id="rId16"/>
    <p:sldId id="3933" r:id="rId17"/>
    <p:sldId id="3936" r:id="rId18"/>
    <p:sldId id="3980" r:id="rId19"/>
    <p:sldId id="3913" r:id="rId20"/>
  </p:sldIdLst>
  <p:sldSz cx="7556500" cy="4254500"/>
  <p:notesSz cx="7556500" cy="4254500"/>
  <p:embeddedFontLst>
    <p:embeddedFont>
      <p:font typeface="微软雅黑" panose="020B0503020204020204" charset="-122"/>
      <p:regular r:id="rId27"/>
    </p:embeddedFont>
    <p:embeddedFont>
      <p:font typeface="微软雅黑 Light" panose="020B0502040204020203" charset="-122"/>
      <p:regular r:id="rId28"/>
    </p:embeddedFont>
    <p:embeddedFont>
      <p:font typeface="黑体" panose="02010609060101010101" charset="-122"/>
      <p:regular r:id="rId29"/>
    </p:embeddedFont>
    <p:embeddedFont>
      <p:font typeface="Calibri Light" panose="020F0302020204030204"/>
      <p:regular r:id="rId30"/>
      <p:italic r:id="rId31"/>
    </p:embeddedFont>
    <p:embeddedFont>
      <p:font typeface="Impact" panose="020B0806030902050204"/>
      <p:regular r:id="rId32"/>
    </p:embeddedFont>
    <p:embeddedFont>
      <p:font typeface="Microsoft YaHei UI" panose="020B0503020204020204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</p:embeddedFontLst>
  <p:custDataLst>
    <p:tags r:id="rId38"/>
  </p:custData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09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farid nurjamil" initials="f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AD8D"/>
    <a:srgbClr val="BC825C"/>
    <a:srgbClr val="B5865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78" d="100"/>
          <a:sy n="78" d="100"/>
        </p:scale>
        <p:origin x="-1536" y="-84"/>
      </p:cViewPr>
      <p:guideLst>
        <p:guide orient="horz" pos="2880"/>
        <p:guide pos="209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gs" Target="tags/tag46.xml"/><Relationship Id="rId37" Type="http://schemas.openxmlformats.org/officeDocument/2006/relationships/font" Target="fonts/font11.fntdata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26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26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6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716221" y="0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569214" y="247441"/>
            <a:ext cx="1187715" cy="66808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832614" y="952646"/>
            <a:ext cx="6660915" cy="7794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716221" y="1880205"/>
            <a:ext cx="3607996" cy="99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86626" y="915285"/>
            <a:ext cx="5983246" cy="5092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2382520"/>
            <a:ext cx="5289550" cy="10636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巩固旧知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实训实操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情境导入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755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新知讲解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3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拓展延伸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案例分析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巩固旧知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过渡页1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实训实操</a:t>
            </a:r>
            <a:endParaRPr lang="zh-CN" altLang="en-US" sz="9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0D732696-082D-4079-9EE7-B50D2751570D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B586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124700" y="3888105"/>
            <a:ext cx="427355" cy="270510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none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B892AB6C-70A6-49EF-A4F5-02149C865011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A921A-0FB5-461F-8098-03FC0056C8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558FD-E5B3-4440-9135-3B6EE543F9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098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3226AE28-ABE2-43C5-B855-5BEC63CEC049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80256" y="603331"/>
            <a:ext cx="6798619" cy="437325"/>
          </a:xfrm>
        </p:spPr>
        <p:txBody>
          <a:bodyPr wrap="square">
            <a:normAutofit/>
          </a:bodyPr>
          <a:lstStyle>
            <a:lvl1pPr algn="ctr">
              <a:defRPr sz="1985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wrap="square">
            <a:normAutofit/>
          </a:bodyPr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wrap="square">
            <a:normAutofit/>
          </a:bodyPr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两栏内容">
    <p:bg>
      <p:bgPr>
        <a:blipFill dpi="0" rotWithShape="1">
          <a:blip r:embed="rId2" cstate="print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 userDrawn="1"/>
        </p:nvSpPr>
        <p:spPr bwMode="auto">
          <a:xfrm>
            <a:off x="0" y="0"/>
            <a:ext cx="7556500" cy="42545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DDDDDD"/>
              </a:gs>
            </a:gsLst>
            <a:lin ang="2700000" scaled="1"/>
          </a:gradFill>
          <a:ln w="9525" algn="ctr">
            <a:noFill/>
            <a:miter lim="800000"/>
          </a:ln>
          <a:effectLst/>
        </p:spPr>
        <p:txBody>
          <a:bodyPr wrap="none" anchor="ctr"/>
          <a:lstStyle/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62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五边形 18"/>
          <p:cNvSpPr/>
          <p:nvPr userDrawn="1"/>
        </p:nvSpPr>
        <p:spPr>
          <a:xfrm rot="5400000">
            <a:off x="759880" y="311701"/>
            <a:ext cx="459370" cy="669690"/>
          </a:xfrm>
          <a:prstGeom prst="homePlat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4" name="矩形 19"/>
          <p:cNvSpPr/>
          <p:nvPr userDrawn="1"/>
        </p:nvSpPr>
        <p:spPr>
          <a:xfrm>
            <a:off x="655120" y="0"/>
            <a:ext cx="668891" cy="4165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cxnSp>
        <p:nvCxnSpPr>
          <p:cNvPr id="5" name="直接连接符 21"/>
          <p:cNvCxnSpPr/>
          <p:nvPr userDrawn="1"/>
        </p:nvCxnSpPr>
        <p:spPr>
          <a:xfrm>
            <a:off x="1403688" y="429389"/>
            <a:ext cx="0" cy="223559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26"/>
          <p:cNvSpPr/>
          <p:nvPr userDrawn="1"/>
        </p:nvSpPr>
        <p:spPr>
          <a:xfrm>
            <a:off x="0" y="3887156"/>
            <a:ext cx="6321019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8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9" name="TextBox 15"/>
          <p:cNvSpPr txBox="1"/>
          <p:nvPr userDrawn="1"/>
        </p:nvSpPr>
        <p:spPr>
          <a:xfrm>
            <a:off x="7218120" y="3915716"/>
            <a:ext cx="373380" cy="2432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1C8CFD0E-4695-4D61-AF4F-97BA427AFA08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标题和副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7081" y="379066"/>
            <a:ext cx="6798619" cy="437325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377038" y="887905"/>
            <a:ext cx="6798095" cy="236534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24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83845" indent="0">
              <a:buNone/>
              <a:defRPr sz="1240" b="1"/>
            </a:lvl2pPr>
            <a:lvl3pPr marL="567055" indent="0">
              <a:buNone/>
              <a:defRPr sz="1115" b="1"/>
            </a:lvl3pPr>
            <a:lvl4pPr marL="850900" indent="0">
              <a:buNone/>
              <a:defRPr sz="995" b="1"/>
            </a:lvl4pPr>
            <a:lvl5pPr marL="1134745" indent="0">
              <a:buNone/>
              <a:defRPr sz="995" b="1"/>
            </a:lvl5pPr>
            <a:lvl6pPr marL="1417955" indent="0">
              <a:buNone/>
              <a:defRPr sz="995" b="1"/>
            </a:lvl6pPr>
            <a:lvl7pPr marL="1701800" indent="0">
              <a:buNone/>
              <a:defRPr sz="995" b="1"/>
            </a:lvl7pPr>
            <a:lvl8pPr marL="1985645" indent="0">
              <a:buNone/>
              <a:defRPr sz="995" b="1"/>
            </a:lvl8pPr>
            <a:lvl9pPr marL="2268855" indent="0">
              <a:buNone/>
              <a:defRPr sz="995" b="1"/>
            </a:lvl9pPr>
          </a:lstStyle>
          <a:p>
            <a:pPr lvl="0"/>
            <a:r>
              <a:rPr lang="zh-CN" altLang="en-US" dirty="0"/>
              <a:t>单击此处编辑副标题</a:t>
            </a:r>
            <a:endParaRPr lang="en-US" altLang="zh-CN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978535"/>
            <a:ext cx="3287077" cy="2807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529147" y="995838"/>
            <a:ext cx="1825625" cy="28422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393838"/>
                </a:solidFill>
                <a:latin typeface="微软雅黑 Light" panose="020B0502040204020203" charset="-122"/>
                <a:cs typeface="微软雅黑 Light" panose="020B0502040204020203" charset="-122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ttps://photo-static-api.fotomore.com/creative/vcg/400/new/VCG41491380135.jpg" descr="团结"/>
          <p:cNvPicPr/>
          <p:nvPr/>
        </p:nvPicPr>
        <p:blipFill>
          <a:blip r:embed="rId2"/>
          <a:srcRect t="7915" b="7915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30193" y="655347"/>
            <a:ext cx="86740" cy="151809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98839" y="655347"/>
            <a:ext cx="2955645" cy="295564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7797" y="2068110"/>
            <a:ext cx="123926" cy="123926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711600" y="593383"/>
            <a:ext cx="123926" cy="1239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情境导入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新知讲解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拓展延伸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grpSp>
        <p:nvGrpSpPr>
          <p:cNvPr id="6" name="object 3"/>
          <p:cNvGrpSpPr/>
          <p:nvPr userDrawn="1"/>
        </p:nvGrpSpPr>
        <p:grpSpPr>
          <a:xfrm>
            <a:off x="730250" y="968375"/>
            <a:ext cx="780415" cy="541020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 userDrawn="1"/>
        </p:nvSpPr>
        <p:spPr>
          <a:xfrm>
            <a:off x="574675" y="1156335"/>
            <a:ext cx="545465" cy="100330"/>
          </a:xfrm>
          <a:prstGeom prst="rect">
            <a:avLst/>
          </a:prstGeom>
        </p:spPr>
        <p:txBody>
          <a:bodyPr vert="horz" wrap="square" lIns="0" tIns="11430" rIns="0" bIns="0" rtlCol="0">
            <a:no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1000" b="1" spc="-25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案例分析</a:t>
            </a:r>
            <a:endParaRPr lang="zh-CN" altLang="en-US" sz="1000" b="1" spc="-25" dirty="0">
              <a:solidFill>
                <a:schemeClr val="accent6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7" Type="http://schemas.openxmlformats.org/officeDocument/2006/relationships/theme" Target="../theme/theme1.xml"/><Relationship Id="rId26" Type="http://schemas.openxmlformats.org/officeDocument/2006/relationships/image" Target="../media/image12.png"/><Relationship Id="rId25" Type="http://schemas.openxmlformats.org/officeDocument/2006/relationships/image" Target="../media/image11.png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 userDrawn="1"/>
        </p:nvPicPr>
        <p:blipFill>
          <a:blip r:embed="rId25" cstate="print"/>
          <a:stretch>
            <a:fillRect/>
          </a:stretch>
        </p:blipFill>
        <p:spPr>
          <a:xfrm>
            <a:off x="86753" y="209211"/>
            <a:ext cx="247848" cy="235453"/>
          </a:xfrm>
          <a:prstGeom prst="rect">
            <a:avLst/>
          </a:prstGeom>
        </p:spPr>
      </p:pic>
      <p:pic>
        <p:nvPicPr>
          <p:cNvPr id="17" name="bg object 17"/>
          <p:cNvPicPr/>
          <p:nvPr userDrawn="1"/>
        </p:nvPicPr>
        <p:blipFill>
          <a:blip r:embed="rId26" cstate="print"/>
          <a:stretch>
            <a:fillRect/>
          </a:stretch>
        </p:blipFill>
        <p:spPr>
          <a:xfrm>
            <a:off x="204482" y="333138"/>
            <a:ext cx="179689" cy="17349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36078" y="370008"/>
            <a:ext cx="893445" cy="233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350" b="1" i="0">
                <a:solidFill>
                  <a:srgbClr val="FF9933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17" y="723198"/>
            <a:ext cx="6502064" cy="19589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3E3E3E"/>
                </a:solidFill>
                <a:latin typeface="微软雅黑" panose="020B0503020204020204" charset="-122"/>
                <a:cs typeface="微软雅黑" panose="020B0503020204020204" charset="-122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3956685"/>
            <a:ext cx="2418080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3956685"/>
            <a:ext cx="1737995" cy="212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  <p:sp>
        <p:nvSpPr>
          <p:cNvPr id="10" name="矩形 27"/>
          <p:cNvSpPr/>
          <p:nvPr userDrawn="1"/>
        </p:nvSpPr>
        <p:spPr>
          <a:xfrm>
            <a:off x="7139427" y="3887156"/>
            <a:ext cx="417073" cy="267876"/>
          </a:xfrm>
          <a:prstGeom prst="rect">
            <a:avLst/>
          </a:prstGeom>
          <a:gradFill>
            <a:gsLst>
              <a:gs pos="50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/>
          </a:p>
        </p:txBody>
      </p:sp>
      <p:sp>
        <p:nvSpPr>
          <p:cNvPr id="11" name="TextBox 15"/>
          <p:cNvSpPr txBox="1"/>
          <p:nvPr userDrawn="1"/>
        </p:nvSpPr>
        <p:spPr>
          <a:xfrm>
            <a:off x="7218120" y="3915716"/>
            <a:ext cx="246380" cy="243205"/>
          </a:xfrm>
          <a:prstGeom prst="rect">
            <a:avLst/>
          </a:prstGeom>
          <a:noFill/>
        </p:spPr>
        <p:txBody>
          <a:bodyPr wrap="none">
            <a:spAutoFit/>
          </a:bodyPr>
          <a:p>
            <a:pPr>
              <a:spcBef>
                <a:spcPts val="0"/>
              </a:spcBef>
              <a:spcAft>
                <a:spcPts val="0"/>
              </a:spcAft>
              <a:defRPr/>
            </a:pPr>
            <a:fld id="{721309E8-8651-4F13-93BF-F683D25BA3C7}" type="slidenum">
              <a:rPr lang="zh-CN" altLang="en-US" sz="990">
                <a:solidFill>
                  <a:schemeClr val="bg1"/>
                </a:solidFill>
                <a:latin typeface="+mn-lt"/>
                <a:ea typeface="+mn-ea"/>
              </a:rPr>
            </a:fld>
            <a:endParaRPr lang="zh-CN" altLang="en-US" sz="99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openxmlformats.org/officeDocument/2006/relationships/image" Target="../media/image17.png"/><Relationship Id="rId7" Type="http://schemas.openxmlformats.org/officeDocument/2006/relationships/image" Target="../media/image16.png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2" Type="http://schemas.openxmlformats.org/officeDocument/2006/relationships/slideLayout" Target="../slideLayouts/slideLayout5.xml"/><Relationship Id="rId11" Type="http://schemas.openxmlformats.org/officeDocument/2006/relationships/image" Target="../media/image20.png"/><Relationship Id="rId10" Type="http://schemas.openxmlformats.org/officeDocument/2006/relationships/image" Target="../media/image19.png"/><Relationship Id="rId1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tags" Target="../tags/tag13.xml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26.xml"/><Relationship Id="rId20" Type="http://schemas.openxmlformats.org/officeDocument/2006/relationships/tags" Target="../tags/tag25.xml"/><Relationship Id="rId2" Type="http://schemas.openxmlformats.org/officeDocument/2006/relationships/image" Target="../media/image22.jpeg"/><Relationship Id="rId19" Type="http://schemas.openxmlformats.org/officeDocument/2006/relationships/tags" Target="../tags/tag24.xml"/><Relationship Id="rId18" Type="http://schemas.openxmlformats.org/officeDocument/2006/relationships/tags" Target="../tags/tag23.xml"/><Relationship Id="rId17" Type="http://schemas.openxmlformats.org/officeDocument/2006/relationships/tags" Target="../tags/tag22.xml"/><Relationship Id="rId16" Type="http://schemas.openxmlformats.org/officeDocument/2006/relationships/tags" Target="../tags/tag2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5" Type="http://schemas.openxmlformats.org/officeDocument/2006/relationships/slideLayout" Target="../slideLayouts/slideLayout5.xml"/><Relationship Id="rId24" Type="http://schemas.openxmlformats.org/officeDocument/2006/relationships/tags" Target="../tags/tag45.xml"/><Relationship Id="rId23" Type="http://schemas.openxmlformats.org/officeDocument/2006/relationships/image" Target="../media/image9.png"/><Relationship Id="rId22" Type="http://schemas.openxmlformats.org/officeDocument/2006/relationships/image" Target="../media/image8.png"/><Relationship Id="rId21" Type="http://schemas.openxmlformats.org/officeDocument/2006/relationships/image" Target="../media/image7.png"/><Relationship Id="rId20" Type="http://schemas.openxmlformats.org/officeDocument/2006/relationships/image" Target="../media/image6.png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37.png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39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49"/>
            <a:ext cx="7553325" cy="4244468"/>
            <a:chOff x="0" y="4749"/>
            <a:chExt cx="7553325" cy="4244468"/>
          </a:xfrm>
        </p:grpSpPr>
        <p:pic>
          <p:nvPicPr>
            <p:cNvPr id="3" name="object 3" descr="C:/Users/ysn92/Desktop/新建文件夹/微信图片_20240422093542.jpg微信图片_20240422093542"/>
            <p:cNvPicPr/>
            <p:nvPr/>
          </p:nvPicPr>
          <p:blipFill>
            <a:blip r:embed="rId2"/>
            <a:srcRect t="7839" b="7839"/>
            <a:stretch>
              <a:fillRect/>
            </a:stretch>
          </p:blipFill>
          <p:spPr>
            <a:xfrm>
              <a:off x="0" y="4749"/>
              <a:ext cx="7553325" cy="42444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0193" y="655347"/>
              <a:ext cx="86740" cy="151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98839" y="655347"/>
              <a:ext cx="2955645" cy="295564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7797" y="2068110"/>
              <a:ext cx="123926" cy="12392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11600" y="593383"/>
              <a:ext cx="123926" cy="12392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30193" y="897013"/>
              <a:ext cx="86740" cy="127642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723995" y="872223"/>
              <a:ext cx="111531" cy="11152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71476" y="921791"/>
              <a:ext cx="2410365" cy="241036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081966" y="457073"/>
              <a:ext cx="3370803" cy="3370794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634940" y="1822408"/>
            <a:ext cx="2293620" cy="5289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  <a:tabLst>
                <a:tab pos="848360" algn="l"/>
              </a:tabLst>
            </a:pPr>
            <a:r>
              <a:rPr lang="zh-CN" altLang="en-US" sz="3350" b="1" spc="-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餐饮服务</a:t>
            </a:r>
            <a:endParaRPr lang="zh-CN" altLang="en-US" sz="3350" b="1" spc="-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42582" y="469457"/>
            <a:ext cx="74351" cy="2887488"/>
            <a:chOff x="3742582" y="469457"/>
            <a:chExt cx="74351" cy="2887488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742582" y="469457"/>
              <a:ext cx="61956" cy="16915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42582" y="3288786"/>
              <a:ext cx="74351" cy="68159"/>
            </a:xfrm>
            <a:prstGeom prst="rect">
              <a:avLst/>
            </a:prstGeom>
          </p:spPr>
        </p:pic>
      </p:grpSp>
      <p:sp>
        <p:nvSpPr>
          <p:cNvPr id="19" name="圆角矩形 18"/>
          <p:cNvSpPr/>
          <p:nvPr/>
        </p:nvSpPr>
        <p:spPr>
          <a:xfrm>
            <a:off x="2880995" y="2578735"/>
            <a:ext cx="1864360" cy="304800"/>
          </a:xfrm>
          <a:prstGeom prst="roundRect">
            <a:avLst/>
          </a:prstGeom>
          <a:gradFill>
            <a:gsLst>
              <a:gs pos="31000">
                <a:srgbClr val="BC825C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/>
              <a:t>学期、班级、授课教师</a:t>
            </a:r>
            <a:endParaRPr lang="zh-CN" sz="1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2600" y="510540"/>
            <a:ext cx="200850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分菜技能-分菜的基本方法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212850"/>
            <a:ext cx="371538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常用的分菜方法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1.转盘式分菜服务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（1）提前将与客人人数相等的餐碟有秩序地摆放在转台上，并将分菜用具放在相应位置；核对菜名，双手将菜奉上，示菜并报菜名。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（2）用长柄勺、筷子或服务叉、勺分派；全部分完后，将分菜用具放在空菜盘里。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（3）迅速撤身，取托盘，从主宾右侧开始，按顺时针方向绕台进行，撤下前一道菜的餐碟后，从转盘上取菜端给客人。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（4）分派完成后，将空盘和分菜用具一同撤下。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9771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分菜技能-分菜的基本方法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212850"/>
            <a:ext cx="371538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常用的分菜方法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2.旁桌式分菜服务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（1）在客人餐桌旁放一辆服务车或服务桌，准备好干净的餐盘和分菜用具。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（2）核对菜名，双手将菜端到餐桌，示菜、报菜名并做介绍；将菜取下放在服务车或服务桌上分菜。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（3）菜分好后，用托盘，从主宾右侧开始，按顺时针方向将餐盘送上。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（4）在旁桌上分菜时应面对客人，以便客人欣赏。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8950" y="510540"/>
            <a:ext cx="207835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分菜技能-分菜的基本方法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212850"/>
            <a:ext cx="371538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常用的分菜方法</a:t>
            </a:r>
            <a:endParaRPr kumimoji="0" lang="zh-CN" altLang="en-US" sz="12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3.服务叉、勺派菜法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（1）核对菜品，双手将菜肴端至转盘上，示菜并报菜名；然后将菜取下，左手用餐巾托垫菜盘，右手拿服务叉、勺。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（2）从主宾右侧开始，按顺时针方向绕台进行，动作姿态为右腿在前，上身微前倾，呼吸均匀。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（3）分菜时做到一勺准、数量均匀，可以一次性将菜肴全部分完，但有些地区要求分完后盘子略有剩余，并放置在转盘上。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650" y="510540"/>
            <a:ext cx="2042160" cy="26733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分菜技能-分菜的基本方法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212850"/>
            <a:ext cx="371538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4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分菜注意事项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1.分菜顺序：先给主宾分让，然后按顺时针方向作业。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2.分菜服务时，餐厅服务员站在宾客右侧，站立要稳，身体不可斜靠于宾客身上，腰部稍向前弯。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3.分菜服务时，呼吸要均匀，可以边分边向宾客介绍菜点的名称、特色、风味、营养、典故等方面的内容，但要注意，讲话时头部不要距离宾客太近，鼻口部位要避开菜点。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4.分菜服务时，要掌握好数量，做到分让均等。特别是主菜，相邻宾客必须分得基本一样，最先分得的和最后分得的基本一样。并注意，菜肴的优质部位应分配给主宾和主人，但不要有太大的明显差异。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650" y="510540"/>
            <a:ext cx="199580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分菜技能-分菜的基本方法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482215" y="1212850"/>
            <a:ext cx="371538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4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分菜注意事项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5.分菜服务时要做到一勺准或一叉准，决不可将一勺（叉）菜同时分给两位客人，更不可当着客人的面从分得多的盘碗中匀给分得少的，这样是很不礼貌的。同时要注意菜的色彩要搭配均匀。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6.分每一道菜时，第一次分完后，盘中宜余下1/10-1/5的菜肴（可换放于一小盘中），以示菜肴的宽裕及方便想再添用的客人，并为第二次分让做好准备。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90817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基本技法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965960" y="984250"/>
            <a:ext cx="4019550" cy="230759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2230120" y="1092200"/>
            <a:ext cx="3518535" cy="20916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  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中餐上菜的具体要求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None/>
            </a:pPr>
            <a:r>
              <a:rPr kumimoji="0" lang="en-US" altLang="zh-CN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  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上主冷菜、主热菜时应摆在餐桌中央，并选择最佳观赏面对准主位。中国的传统习俗是鸡不献头、鸭不献掌、鱼不献脊。若台面有转台，则将菜肴摆在转台边缘，顺时针旋转一圈以让宾客观赏，最后在主宾面前停下来。若没有转台，则把菜肴放在餐桌中心稍靠主人位的一侧。每上一道菜，服务员需将前一道菜移向副主人一边，将新菜放到主宾前。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49450" y="1060450"/>
            <a:ext cx="2741295" cy="127762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25650" y="1109345"/>
            <a:ext cx="2529205" cy="6997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实训目标：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     1.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识别分菜工具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      2.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练习分菜工具的用法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778250" y="2584450"/>
            <a:ext cx="2353945" cy="106680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855720" y="2704465"/>
            <a:ext cx="2199005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实训条件：</a:t>
            </a:r>
            <a:endParaRPr lang="zh-CN" altLang="en-US" sz="1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在中餐实训室完成实训 （工作台、圆形餐桌。）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2.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每组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一套分菜工具。</a:t>
            </a:r>
            <a:endParaRPr lang="zh-CN" altLang="en-US" sz="1000" dirty="0">
              <a:solidFill>
                <a:srgbClr val="7F7F7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rgbClr val="7F7F7F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  <p:grpSp>
        <p:nvGrpSpPr>
          <p:cNvPr id="1073744300" name="组合 124"/>
          <p:cNvGrpSpPr/>
          <p:nvPr/>
        </p:nvGrpSpPr>
        <p:grpSpPr>
          <a:xfrm>
            <a:off x="334645" y="2778125"/>
            <a:ext cx="2882265" cy="873125"/>
            <a:chOff x="3646" y="918220"/>
            <a:chExt cx="8957" cy="2154"/>
          </a:xfrm>
        </p:grpSpPr>
        <p:pic>
          <p:nvPicPr>
            <p:cNvPr id="1073744301" name="图片 164" descr="DSC00009"/>
            <p:cNvPicPr>
              <a:picLocks noChangeAspect="1"/>
            </p:cNvPicPr>
            <p:nvPr/>
          </p:nvPicPr>
          <p:blipFill>
            <a:blip r:embed="rId1">
              <a:lum bright="6000"/>
            </a:blip>
            <a:srcRect l="15331" t="4147"/>
            <a:stretch>
              <a:fillRect/>
            </a:stretch>
          </p:blipFill>
          <p:spPr>
            <a:xfrm>
              <a:off x="3646" y="918220"/>
              <a:ext cx="3076" cy="215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3744302" name="图片 166" descr="DSC00015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6828" y="918220"/>
              <a:ext cx="2835" cy="2154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73744303" name="图片 167" descr="DSC00012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9769" y="918220"/>
              <a:ext cx="2835" cy="2154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77850" y="510540"/>
            <a:ext cx="163195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3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餐饮折花技能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949450" y="1060450"/>
            <a:ext cx="4201795" cy="1678940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025650" y="1109345"/>
            <a:ext cx="4125595" cy="20815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indent="0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实训步骤：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1.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成立中餐技能小组，下午第三节课进行技能训练，课上担任小组长。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2.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教师讲解分菜的基础知识。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3.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教师示范服务叉勺，公用</a:t>
            </a:r>
            <a:r>
              <a:rPr kumimoji="0" sz="1000" b="0" i="0" u="none" strike="noStrike" kern="0" cap="none" spc="0" normalizeH="0" baseline="0" noProof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勺、筷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，长柄汤勺的用法讲解操作要领 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4.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学生以小组为单位，在组长的指导下进行练习，教师巡视和指导 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50000"/>
              </a:lnSpc>
            </a:pPr>
            <a:r>
              <a:rPr lang="en-US" altLang="zh-CN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5.</a:t>
            </a:r>
            <a:r>
              <a:rPr lang="zh-CN" altLang="en-US" sz="10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微软雅黑" panose="020B0503020204020204" charset="-122"/>
              </a:rPr>
              <a:t>对学生的技能掌握情况进行测试 。</a:t>
            </a: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  <a:p>
            <a:pPr marL="0" indent="0" eaLnBrk="1" hangingPunct="1">
              <a:lnSpc>
                <a:spcPct val="120000"/>
              </a:lnSpc>
            </a:pPr>
            <a:endParaRPr lang="zh-CN" altLang="en-US" sz="10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0" y="4737"/>
            <a:ext cx="7553325" cy="424466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4233" y="1076389"/>
            <a:ext cx="955040" cy="21145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200" dirty="0">
                <a:solidFill>
                  <a:srgbClr val="252525"/>
                </a:solidFill>
              </a:rPr>
              <a:t>【</a:t>
            </a:r>
            <a:r>
              <a:rPr sz="1200" dirty="0">
                <a:solidFill>
                  <a:srgbClr val="252525"/>
                </a:solidFill>
              </a:rPr>
              <a:t>作</a:t>
            </a:r>
            <a:r>
              <a:rPr sz="1200" dirty="0">
                <a:solidFill>
                  <a:srgbClr val="252525"/>
                </a:solidFill>
              </a:rPr>
              <a:t>业</a:t>
            </a:r>
            <a:r>
              <a:rPr sz="1200" dirty="0">
                <a:solidFill>
                  <a:srgbClr val="252525"/>
                </a:solidFill>
              </a:rPr>
              <a:t>目</a:t>
            </a:r>
            <a:r>
              <a:rPr sz="1200" dirty="0">
                <a:solidFill>
                  <a:srgbClr val="252525"/>
                </a:solidFill>
              </a:rPr>
              <a:t>标</a:t>
            </a:r>
            <a:r>
              <a:rPr sz="1200" spc="-50" dirty="0">
                <a:solidFill>
                  <a:srgbClr val="252525"/>
                </a:solidFill>
              </a:rPr>
              <a:t>】</a:t>
            </a:r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774233" y="1266015"/>
            <a:ext cx="5607050" cy="1864360"/>
          </a:xfrm>
          <a:prstGeom prst="rect">
            <a:avLst/>
          </a:prstGeom>
        </p:spPr>
        <p:txBody>
          <a:bodyPr vert="horz" wrap="square" lIns="0" tIns="92075" rIns="0" bIns="0" rtlCol="0">
            <a:spAutoFit/>
          </a:bodyPr>
          <a:lstStyle/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能够熟练使用分菜的工具</a:t>
            </a:r>
            <a:endParaRPr lang="zh-CN" altLang=""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能够掌握</a:t>
            </a:r>
            <a:r>
              <a:rPr lang="zh-CN" altLang="en-US" sz="1100" b="0" spc="12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分菜的基本方法</a:t>
            </a:r>
            <a:endParaRPr sz="1100" b="0" spc="12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endParaRPr sz="1200" b="1" dirty="0">
              <a:solidFill>
                <a:srgbClr val="252525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marL="17780" indent="0">
              <a:lnSpc>
                <a:spcPct val="100000"/>
              </a:lnSpc>
              <a:spcBef>
                <a:spcPts val="725"/>
              </a:spcBef>
              <a:buFont typeface="Calibri Light" panose="020F0302020204030204"/>
              <a:buNone/>
              <a:tabLst>
                <a:tab pos="177165" algn="l"/>
              </a:tabLst>
            </a:pP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【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作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业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内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容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与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要</a:t>
            </a:r>
            <a:r>
              <a:rPr sz="1200" b="1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求</a:t>
            </a:r>
            <a:r>
              <a:rPr sz="1200" b="1" spc="-50" dirty="0">
                <a:solidFill>
                  <a:srgbClr val="252525"/>
                </a:solidFill>
                <a:latin typeface="微软雅黑" panose="020B0503020204020204" charset="-122"/>
                <a:cs typeface="微软雅黑" panose="020B0503020204020204" charset="-122"/>
              </a:rPr>
              <a:t>】</a:t>
            </a:r>
            <a:endParaRPr sz="1200">
              <a:latin typeface="微软雅黑" panose="020B0503020204020204" charset="-122"/>
              <a:cs typeface="微软雅黑" panose="020B0503020204020204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sz="1100" b="0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1.</a:t>
            </a:r>
            <a:r>
              <a:rPr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 </a:t>
            </a:r>
            <a:r>
              <a:rPr lang="zh-CN" altLang="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反复练习分菜工具的</a:t>
            </a:r>
            <a:r>
              <a:rPr lang="zh-CN" altLang="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操作手法。</a:t>
            </a:r>
            <a:endParaRPr lang="zh-CN" altLang="" sz="1100" b="0" spc="-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  <a:p>
            <a:pPr marL="176530" indent="-158750">
              <a:lnSpc>
                <a:spcPct val="100000"/>
              </a:lnSpc>
              <a:spcBef>
                <a:spcPts val="660"/>
              </a:spcBef>
              <a:buFont typeface="Calibri Light" panose="020F0302020204030204"/>
              <a:buChar char="•"/>
              <a:tabLst>
                <a:tab pos="177165" algn="l"/>
              </a:tabLst>
            </a:pPr>
            <a:r>
              <a:rPr lang="en-US" altLang="zh-CN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2.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重点练习旁桌式分菜和转盘式分菜，熟练掌握</a:t>
            </a:r>
            <a:r>
              <a:rPr lang="zh-CN" altLang="en-US" sz="1100" b="0" spc="-5" dirty="0">
                <a:solidFill>
                  <a:srgbClr val="252525"/>
                </a:solidFill>
                <a:latin typeface="微软雅黑 Light" panose="020B0502040204020203" charset="-122"/>
                <a:cs typeface="微软雅黑 Light" panose="020B0502040204020203" charset="-122"/>
              </a:rPr>
              <a:t>每一个步骤。</a:t>
            </a:r>
            <a:endParaRPr lang="zh-CN" altLang="en-US" sz="1100" b="0" spc="-5" dirty="0">
              <a:solidFill>
                <a:srgbClr val="252525"/>
              </a:solidFill>
              <a:latin typeface="微软雅黑 Light" panose="020B0502040204020203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2781" y="41910"/>
            <a:ext cx="7437048" cy="2230674"/>
            <a:chOff x="55766" y="4737"/>
            <a:chExt cx="7497558" cy="2602453"/>
          </a:xfrm>
        </p:grpSpPr>
        <p:pic>
          <p:nvPicPr>
            <p:cNvPr id="3" name="object 3"/>
            <p:cNvPicPr/>
            <p:nvPr/>
          </p:nvPicPr>
          <p:blipFill>
            <a:blip r:embed="rId1" cstate="print"/>
            <a:stretch>
              <a:fillRect/>
            </a:stretch>
          </p:blipFill>
          <p:spPr>
            <a:xfrm>
              <a:off x="179693" y="4749"/>
              <a:ext cx="7373631" cy="2602441"/>
            </a:xfrm>
            <a:prstGeom prst="rect">
              <a:avLst/>
            </a:prstGeom>
          </p:spPr>
        </p:pic>
        <p:pic>
          <p:nvPicPr>
            <p:cNvPr id="4" name="object 4" descr="C:/Users/ysn92/Desktop/新建文件夹/微信图片_20240422093608.jpg微信图片_20240422093608"/>
            <p:cNvPicPr/>
            <p:nvPr/>
          </p:nvPicPr>
          <p:blipFill>
            <a:blip r:embed="rId2"/>
            <a:srcRect t="23557" b="23557"/>
            <a:stretch>
              <a:fillRect/>
            </a:stretch>
          </p:blipFill>
          <p:spPr>
            <a:xfrm>
              <a:off x="55766" y="4737"/>
              <a:ext cx="7497558" cy="257766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80106" y="3101505"/>
            <a:ext cx="229870" cy="229870"/>
            <a:chOff x="1753561" y="3133890"/>
            <a:chExt cx="229870" cy="2298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3561" y="3133890"/>
              <a:ext cx="229264" cy="229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27923" y="3208235"/>
              <a:ext cx="86741" cy="74345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425471" y="3267985"/>
            <a:ext cx="1109980" cy="781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36576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accent2"/>
                </a:solidFill>
                <a:latin typeface="Times New Roman" panose="02020603050405020304"/>
                <a:cs typeface="Times New Roman" panose="02020603050405020304"/>
              </a:rPr>
              <a:t>1</a:t>
            </a:r>
            <a:endParaRPr sz="2450">
              <a:solidFill>
                <a:schemeClr val="accent2"/>
              </a:solidFill>
              <a:latin typeface="Times New Roman" panose="02020603050405020304"/>
              <a:cs typeface="Times New Roman" panose="02020603050405020304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餐饮服务基础</a:t>
            </a:r>
            <a:endParaRPr lang="zh-CN" altLang="en-US" sz="1200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  <a:p>
            <a:pPr marL="1270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知识与技能</a:t>
            </a:r>
            <a:endParaRPr lang="zh-CN" altLang="en-US" sz="1200" b="0" spc="-5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14627" y="2899498"/>
            <a:ext cx="229870" cy="229870"/>
            <a:chOff x="2862707" y="2855048"/>
            <a:chExt cx="229870" cy="229870"/>
          </a:xfrm>
        </p:grpSpPr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62707" y="2855048"/>
              <a:ext cx="229260" cy="2292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37065" y="2929407"/>
              <a:ext cx="86741" cy="7434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492498" y="2965135"/>
            <a:ext cx="800100" cy="729615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229235">
              <a:lnSpc>
                <a:spcPct val="100000"/>
              </a:lnSpc>
              <a:spcBef>
                <a:spcPts val="91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2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2700">
              <a:lnSpc>
                <a:spcPct val="100000"/>
              </a:lnSpc>
              <a:spcBef>
                <a:spcPts val="40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中餐服务</a:t>
            </a:r>
            <a:endParaRPr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15" name="object 15"/>
          <p:cNvGrpSpPr/>
          <p:nvPr>
            <p:custDataLst>
              <p:tags r:id="rId5"/>
            </p:custDataLst>
          </p:nvPr>
        </p:nvGrpSpPr>
        <p:grpSpPr>
          <a:xfrm>
            <a:off x="2647964" y="2687192"/>
            <a:ext cx="229870" cy="229870"/>
            <a:chOff x="3891294" y="2582417"/>
            <a:chExt cx="229870" cy="229870"/>
          </a:xfrm>
        </p:grpSpPr>
        <p:pic>
          <p:nvPicPr>
            <p:cNvPr id="16" name="object 16"/>
            <p:cNvPicPr/>
            <p:nvPr>
              <p:custDataLst>
                <p:tags r:id="rId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3891294" y="2582417"/>
              <a:ext cx="229258" cy="22925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>
              <p:custDataLst>
                <p:tags r:id="rId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3965651" y="2656761"/>
              <a:ext cx="86748" cy="74348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>
            <p:custDataLst>
              <p:tags r:id="rId8"/>
            </p:custDataLst>
          </p:nvPr>
        </p:nvSpPr>
        <p:spPr>
          <a:xfrm>
            <a:off x="2696686" y="286284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solidFill>
                  <a:schemeClr val="tx1"/>
                </a:solidFill>
                <a:latin typeface="Times New Roman" panose="02020603050405020304"/>
                <a:cs typeface="Times New Roman" panose="02020603050405020304"/>
              </a:rPr>
              <a:t>3</a:t>
            </a:r>
            <a:endParaRPr sz="2450" spc="-25" dirty="0">
              <a:solidFill>
                <a:schemeClr val="tx1"/>
              </a:solidFill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19" name="object 19"/>
          <p:cNvGrpSpPr/>
          <p:nvPr>
            <p:custDataLst>
              <p:tags r:id="rId9"/>
            </p:custDataLst>
          </p:nvPr>
        </p:nvGrpSpPr>
        <p:grpSpPr>
          <a:xfrm>
            <a:off x="3608610" y="2431884"/>
            <a:ext cx="229870" cy="229870"/>
            <a:chOff x="4919885" y="2353144"/>
            <a:chExt cx="229870" cy="229870"/>
          </a:xfrm>
        </p:grpSpPr>
        <p:pic>
          <p:nvPicPr>
            <p:cNvPr id="20" name="object 20"/>
            <p:cNvPicPr/>
            <p:nvPr>
              <p:custDataLst>
                <p:tags r:id="rId10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4919885" y="2353144"/>
              <a:ext cx="229253" cy="2292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>
              <p:custDataLst>
                <p:tags r:id="rId11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4994241" y="2427503"/>
              <a:ext cx="86748" cy="74345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>
            <p:custDataLst>
              <p:tags r:id="rId12"/>
            </p:custDataLst>
          </p:nvPr>
        </p:nvSpPr>
        <p:spPr>
          <a:xfrm>
            <a:off x="3473450" y="3124835"/>
            <a:ext cx="671830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宴会服务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3" name="object 23"/>
          <p:cNvSpPr txBox="1"/>
          <p:nvPr>
            <p:custDataLst>
              <p:tags r:id="rId13"/>
            </p:custDataLst>
          </p:nvPr>
        </p:nvSpPr>
        <p:spPr>
          <a:xfrm>
            <a:off x="2559050" y="3331210"/>
            <a:ext cx="1049655" cy="196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西餐服务</a:t>
            </a:r>
            <a:endParaRPr kumimoji="0" lang="zh-CN" altLang="en-US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sp>
        <p:nvSpPr>
          <p:cNvPr id="24" name="object 24"/>
          <p:cNvSpPr txBox="1"/>
          <p:nvPr>
            <p:custDataLst>
              <p:tags r:id="rId14"/>
            </p:custDataLst>
          </p:nvPr>
        </p:nvSpPr>
        <p:spPr>
          <a:xfrm>
            <a:off x="3581284" y="2643109"/>
            <a:ext cx="295275" cy="4051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4</a:t>
            </a:r>
            <a:endParaRPr sz="2450">
              <a:latin typeface="Times New Roman" panose="02020603050405020304"/>
              <a:cs typeface="Times New Roman" panose="02020603050405020304"/>
            </a:endParaRPr>
          </a:p>
        </p:txBody>
      </p:sp>
      <p:grpSp>
        <p:nvGrpSpPr>
          <p:cNvPr id="25" name="object 25"/>
          <p:cNvGrpSpPr/>
          <p:nvPr>
            <p:custDataLst>
              <p:tags r:id="rId15"/>
            </p:custDataLst>
          </p:nvPr>
        </p:nvGrpSpPr>
        <p:grpSpPr>
          <a:xfrm>
            <a:off x="4541862" y="2177002"/>
            <a:ext cx="229870" cy="229870"/>
            <a:chOff x="6029032" y="2055717"/>
            <a:chExt cx="229870" cy="229870"/>
          </a:xfrm>
        </p:grpSpPr>
        <p:pic>
          <p:nvPicPr>
            <p:cNvPr id="26" name="object 26"/>
            <p:cNvPicPr/>
            <p:nvPr>
              <p:custDataLst>
                <p:tags r:id="rId16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>
              <p:custDataLst>
                <p:tags r:id="rId17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>
            <p:custDataLst>
              <p:tags r:id="rId18"/>
            </p:custDataLst>
          </p:nvPr>
        </p:nvSpPr>
        <p:spPr>
          <a:xfrm>
            <a:off x="4532630" y="2432050"/>
            <a:ext cx="448945" cy="587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sz="2450" spc="-25" dirty="0">
                <a:latin typeface="Times New Roman" panose="02020603050405020304"/>
                <a:cs typeface="Times New Roman" panose="02020603050405020304"/>
              </a:rPr>
              <a:t>5</a:t>
            </a:r>
            <a:endParaRPr sz="2450">
              <a:latin typeface="Times New Roman" panose="02020603050405020304"/>
              <a:cs typeface="Times New Roman" panose="02020603050405020304"/>
            </a:endParaRPr>
          </a:p>
          <a:p>
            <a:pPr marL="111760" marR="5080">
              <a:lnSpc>
                <a:spcPct val="102000"/>
              </a:lnSpc>
              <a:spcBef>
                <a:spcPts val="45"/>
              </a:spcBef>
            </a:pPr>
            <a:endParaRPr lang="zh-CN" altLang="en-US" sz="120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cxnSp>
        <p:nvCxnSpPr>
          <p:cNvPr id="39" name="直接箭头连接符 38"/>
          <p:cNvCxnSpPr/>
          <p:nvPr/>
        </p:nvCxnSpPr>
        <p:spPr>
          <a:xfrm flipV="1">
            <a:off x="654050" y="1746250"/>
            <a:ext cx="5715000" cy="137160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75951" y="871911"/>
            <a:ext cx="2571750" cy="5384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3350" b="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C O N T E N T </a:t>
            </a:r>
            <a:r>
              <a:rPr sz="3350" b="0" spc="-50" dirty="0">
                <a:solidFill>
                  <a:srgbClr val="FFFFFF"/>
                </a:solidFill>
                <a:latin typeface="Calibri Light" panose="020F0302020204030204"/>
                <a:cs typeface="Calibri Light" panose="020F0302020204030204"/>
              </a:rPr>
              <a:t>S</a:t>
            </a:r>
            <a:endParaRPr sz="3350">
              <a:latin typeface="Calibri Light" panose="020F0302020204030204"/>
              <a:cs typeface="Calibri Light" panose="020F0302020204030204"/>
            </a:endParaRPr>
          </a:p>
        </p:txBody>
      </p:sp>
      <p:sp>
        <p:nvSpPr>
          <p:cNvPr id="5" name="文本框 4"/>
          <p:cNvSpPr txBox="1"/>
          <p:nvPr>
            <p:custDataLst>
              <p:tags r:id="rId19"/>
            </p:custDataLst>
          </p:nvPr>
        </p:nvSpPr>
        <p:spPr>
          <a:xfrm>
            <a:off x="4006850" y="2813050"/>
            <a:ext cx="1454150" cy="278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11760" marR="5080">
              <a:lnSpc>
                <a:spcPct val="102000"/>
              </a:lnSpc>
              <a:spcBef>
                <a:spcPts val="45"/>
              </a:spcBef>
            </a:pPr>
            <a:r>
              <a:rPr lang="zh-CN" altLang="en-US" sz="1200" b="0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  <a:sym typeface="+mn-ea"/>
              </a:rPr>
              <a:t>酒水与酒吧服务</a:t>
            </a:r>
            <a:endParaRPr lang="zh-CN" altLang="en-US" sz="1200" b="0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  <p:grpSp>
        <p:nvGrpSpPr>
          <p:cNvPr id="29" name="object 25"/>
          <p:cNvGrpSpPr/>
          <p:nvPr/>
        </p:nvGrpSpPr>
        <p:grpSpPr>
          <a:xfrm>
            <a:off x="5521032" y="1902682"/>
            <a:ext cx="229870" cy="229870"/>
            <a:chOff x="6029032" y="2055717"/>
            <a:chExt cx="229870" cy="229870"/>
          </a:xfrm>
        </p:grpSpPr>
        <p:pic>
          <p:nvPicPr>
            <p:cNvPr id="30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29032" y="2055717"/>
              <a:ext cx="229259" cy="229253"/>
            </a:xfrm>
            <a:prstGeom prst="rect">
              <a:avLst/>
            </a:prstGeom>
          </p:spPr>
        </p:pic>
        <p:pic>
          <p:nvPicPr>
            <p:cNvPr id="31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03384" y="2130082"/>
              <a:ext cx="86748" cy="74345"/>
            </a:xfrm>
            <a:prstGeom prst="rect">
              <a:avLst/>
            </a:prstGeom>
          </p:spPr>
        </p:pic>
      </p:grpSp>
      <p:sp>
        <p:nvSpPr>
          <p:cNvPr id="32" name="object 24"/>
          <p:cNvSpPr txBox="1"/>
          <p:nvPr>
            <p:custDataLst>
              <p:tags r:id="rId20"/>
            </p:custDataLst>
          </p:nvPr>
        </p:nvSpPr>
        <p:spPr>
          <a:xfrm>
            <a:off x="5530734" y="2195434"/>
            <a:ext cx="295275" cy="39370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750" spc="-25" dirty="0">
                <a:latin typeface="Times New Roman" panose="02020603050405020304"/>
                <a:cs typeface="Times New Roman" panose="02020603050405020304"/>
              </a:rPr>
              <a:t>0</a:t>
            </a:r>
            <a:r>
              <a:rPr lang="en-US" altLang="en-US" sz="2450" spc="-25" dirty="0">
                <a:latin typeface="Times New Roman" panose="02020603050405020304"/>
                <a:cs typeface="Times New Roman" panose="02020603050405020304"/>
              </a:rPr>
              <a:t>6</a:t>
            </a:r>
            <a:endParaRPr lang="en-US" altLang="en-US" sz="2450" spc="-25" dirty="0"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3" name="object 22"/>
          <p:cNvSpPr txBox="1"/>
          <p:nvPr>
            <p:custDataLst>
              <p:tags r:id="rId21"/>
            </p:custDataLst>
          </p:nvPr>
        </p:nvSpPr>
        <p:spPr>
          <a:xfrm>
            <a:off x="5320665" y="2580640"/>
            <a:ext cx="1048385" cy="1993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p>
            <a:pPr marL="12700" marR="0" algn="l" rtl="0" eaLnBrk="1" fontAlgn="auto" latinLnBrk="0" hangingPunct="1">
              <a:lnSpc>
                <a:spcPct val="100000"/>
              </a:lnSpc>
              <a:spcBef>
                <a:spcPts val="405"/>
              </a:spcBef>
              <a:buClrTx/>
              <a:buSzTx/>
              <a:buFontTx/>
              <a:buNone/>
            </a:pPr>
            <a:r>
              <a:rPr kumimoji="0" lang="zh-CN" sz="1200" b="0" i="0" u="none" strike="noStrike" kern="0" cap="none" spc="0" normalizeH="0" baseline="0" noProof="1" dirty="0">
                <a:latin typeface="微软雅黑" panose="020B0503020204020204" charset="-122"/>
                <a:ea typeface="微软雅黑" panose="020B0503020204020204" charset="-122"/>
                <a:cs typeface="微软雅黑 Light" panose="020B0502040204020203" charset="-122"/>
              </a:rPr>
              <a:t>餐饮经营管理</a:t>
            </a:r>
            <a:endParaRPr kumimoji="0" lang="zh-CN" sz="1200" b="0" i="0" u="none" strike="noStrike" kern="0" cap="none" spc="0" normalizeH="0" baseline="0" noProof="1" dirty="0">
              <a:latin typeface="微软雅黑" panose="020B0503020204020204" charset="-122"/>
              <a:ea typeface="微软雅黑" panose="020B0503020204020204" charset="-122"/>
              <a:cs typeface="微软雅黑 Light" panose="020B0502040204020203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737"/>
            <a:ext cx="7553325" cy="4244663"/>
            <a:chOff x="0" y="4737"/>
            <a:chExt cx="7553325" cy="4244663"/>
          </a:xfrm>
        </p:grpSpPr>
        <p:pic>
          <p:nvPicPr>
            <p:cNvPr id="3" name="object 3" descr="C:/Users/ysn92/Desktop/新建文件夹/微信图片_20240422093551.jpg微信图片_20240422093551"/>
            <p:cNvPicPr/>
            <p:nvPr/>
          </p:nvPicPr>
          <p:blipFill>
            <a:blip r:embed="rId1"/>
            <a:srcRect t="2367" b="2367"/>
            <a:stretch>
              <a:fillRect/>
            </a:stretch>
          </p:blipFill>
          <p:spPr>
            <a:xfrm>
              <a:off x="0" y="4737"/>
              <a:ext cx="7553325" cy="4244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67675" y="1008545"/>
              <a:ext cx="2373190" cy="2373185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949185" y="1606083"/>
            <a:ext cx="1587500" cy="1179195"/>
          </a:xfrm>
          <a:prstGeom prst="rect">
            <a:avLst/>
          </a:prstGeom>
        </p:spPr>
        <p:txBody>
          <a:bodyPr vert="horz" wrap="square" lIns="0" tIns="258445" rIns="0" bIns="0" rtlCol="0">
            <a:spAutoFit/>
          </a:bodyPr>
          <a:lstStyle/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3200" b="1" spc="15" dirty="0">
                <a:solidFill>
                  <a:srgbClr val="D7D7D7"/>
                </a:solidFill>
                <a:latin typeface="Impact" panose="020B0806030902050204"/>
                <a:ea typeface="宋体" panose="02010600030101010101" pitchFamily="2" charset="-122"/>
                <a:cs typeface="Impact" panose="020B0806030902050204"/>
              </a:rPr>
              <a:t>主题一</a:t>
            </a:r>
            <a:endParaRPr lang="zh-CN" altLang="en-US" sz="3200" b="1" spc="15" dirty="0">
              <a:solidFill>
                <a:srgbClr val="D7D7D7"/>
              </a:solidFill>
              <a:latin typeface="Impact" panose="020B0806030902050204"/>
              <a:ea typeface="宋体" panose="02010600030101010101" pitchFamily="2" charset="-122"/>
              <a:cs typeface="Impact" panose="020B0806030902050204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餐饮服务基础</a:t>
            </a:r>
            <a:endParaRPr lang="zh-CN" altLang="en-US" sz="1750" b="1" spc="-10" dirty="0">
              <a:solidFill>
                <a:srgbClr val="FF9933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marL="12700" marR="5080" algn="ctr">
              <a:lnSpc>
                <a:spcPts val="2050"/>
              </a:lnSpc>
              <a:spcBef>
                <a:spcPts val="515"/>
              </a:spcBef>
            </a:pPr>
            <a:r>
              <a:rPr lang="zh-CN" altLang="en-US" sz="1750" b="1" spc="-10" dirty="0">
                <a:solidFill>
                  <a:srgbClr val="FF9933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知识与技能</a:t>
            </a:r>
            <a:endParaRPr lang="zh-CN" altLang="en-US" sz="1750"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25850" y="1365250"/>
            <a:ext cx="2422525" cy="192214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78250" y="1463675"/>
            <a:ext cx="1948180" cy="170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l">
              <a:lnSpc>
                <a:spcPct val="153000"/>
              </a:lnSpc>
              <a:spcBef>
                <a:spcPts val="9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1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餐饮服务岗位认知</a:t>
            </a:r>
            <a:endParaRPr sz="1200" b="1" spc="-50" dirty="0">
              <a:solidFill>
                <a:srgbClr val="3E3E3E"/>
              </a:solidFill>
              <a:latin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2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端托技能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3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餐巾折花技能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lang="en-US" altLang="zh-CN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4 </a:t>
            </a:r>
            <a:r>
              <a:rPr lang="zh-CN" altLang="en-US" sz="1200" b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摆台技能</a:t>
            </a:r>
            <a:endParaRPr lang="zh-CN" altLang="en-US" sz="1200" b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5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斟酒技能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  <a:p>
            <a:pPr algn="l">
              <a:lnSpc>
                <a:spcPct val="100000"/>
              </a:lnSpc>
              <a:spcBef>
                <a:spcPts val="755"/>
              </a:spcBef>
            </a:pP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任务</a:t>
            </a:r>
            <a:r>
              <a:rPr kumimoji="0" lang="en-US" altLang="zh-CN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6 </a:t>
            </a:r>
            <a:r>
              <a:rPr kumimoji="0" lang="zh-CN" altLang="en-US" sz="1200" b="1" i="0" u="none" strike="noStrike" kern="0" cap="none" spc="25" normalizeH="0" baseline="0" noProof="1" dirty="0">
                <a:solidFill>
                  <a:srgbClr val="3E3E3E"/>
                </a:solidFill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分菜技能</a:t>
            </a:r>
            <a:endParaRPr kumimoji="0" lang="zh-CN" altLang="en-US" sz="1200" b="1" i="0" u="none" strike="noStrike" kern="0" cap="none" spc="25" normalizeH="0" baseline="0" noProof="1" dirty="0">
              <a:solidFill>
                <a:srgbClr val="3E3E3E"/>
              </a:solidFill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494242"/>
            <a:ext cx="7553325" cy="3755390"/>
            <a:chOff x="0" y="494242"/>
            <a:chExt cx="7553325" cy="37553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3555229"/>
              <a:ext cx="7553325" cy="69417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050986" y="494242"/>
              <a:ext cx="5502338" cy="278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圆角矩形 88"/>
          <p:cNvSpPr/>
          <p:nvPr>
            <p:custDataLst>
              <p:tags r:id="rId2"/>
            </p:custDataLst>
          </p:nvPr>
        </p:nvSpPr>
        <p:spPr>
          <a:xfrm>
            <a:off x="3306756" y="3346476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素质目标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3306756" y="2346074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 dirty="0">
                <a:effectLst/>
                <a:latin typeface="+mn-ea"/>
              </a:rPr>
              <a:t>能力目标</a:t>
            </a:r>
            <a:endParaRPr lang="zh-CN" altLang="zh-CN" sz="990" dirty="0">
              <a:effectLst/>
              <a:latin typeface="+mn-ea"/>
            </a:endParaRPr>
          </a:p>
        </p:txBody>
      </p:sp>
      <p:sp>
        <p:nvSpPr>
          <p:cNvPr id="74" name="圆角矩形 73"/>
          <p:cNvSpPr/>
          <p:nvPr>
            <p:custDataLst>
              <p:tags r:id="rId4"/>
            </p:custDataLst>
          </p:nvPr>
        </p:nvSpPr>
        <p:spPr>
          <a:xfrm>
            <a:off x="3306756" y="1362181"/>
            <a:ext cx="1010682" cy="298324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64117" tIns="69267" rIns="163724" bIns="7674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zh-CN" sz="990">
                <a:effectLst/>
                <a:latin typeface="+mn-ea"/>
              </a:rPr>
              <a:t>知识目标</a:t>
            </a:r>
            <a:endParaRPr lang="zh-CN" altLang="zh-CN" sz="990">
              <a:effectLst/>
              <a:latin typeface="+mn-ea"/>
            </a:endParaRPr>
          </a:p>
        </p:txBody>
      </p:sp>
      <p:sp>
        <p:nvSpPr>
          <p:cNvPr id="76" name="右箭头 75"/>
          <p:cNvSpPr/>
          <p:nvPr>
            <p:custDataLst>
              <p:tags r:id="rId5"/>
            </p:custDataLst>
          </p:nvPr>
        </p:nvSpPr>
        <p:spPr>
          <a:xfrm>
            <a:off x="4452431" y="1396421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78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845050" y="831850"/>
            <a:ext cx="2519680" cy="120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1.了解餐饮服务岗位设置及职责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2.掌握轻托和重托的操作要领及方法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3.掌握餐巾折花的基本技法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4.掌握中、西餐零点和宴会摆台的操作流程与标准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5.掌握斟倒酒水的服务流程和标准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6.掌握分菜的基本方法 </a:t>
            </a:r>
            <a:endParaRPr lang="zh-CN" altLang="en-US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5" name="右箭头 84"/>
          <p:cNvSpPr/>
          <p:nvPr>
            <p:custDataLst>
              <p:tags r:id="rId7"/>
            </p:custDataLst>
          </p:nvPr>
        </p:nvSpPr>
        <p:spPr>
          <a:xfrm>
            <a:off x="4452431" y="2380314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6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845050" y="2127250"/>
            <a:ext cx="2479675" cy="105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1.能够运用基本技法熟练折叠杯花和盘花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2.能够规范完成中、西餐零点和宴会摆台操作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3.能够根据不同酒水的存放和饮用特点为客人提供相应的酒水服务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4.能够正确为客人提供分菜服务</a:t>
            </a:r>
            <a:endParaRPr lang="en-US" altLang="zh-CN" sz="87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1" name="右箭头 90"/>
          <p:cNvSpPr/>
          <p:nvPr>
            <p:custDataLst>
              <p:tags r:id="rId9"/>
            </p:custDataLst>
          </p:nvPr>
        </p:nvSpPr>
        <p:spPr>
          <a:xfrm>
            <a:off x="4463861" y="3364842"/>
            <a:ext cx="266445" cy="229450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2" name="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53940" y="3270250"/>
            <a:ext cx="2482850" cy="43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1.提高个人礼仪修养，塑造良好的个人形象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2.具备良好的服务意识和吃苦耐劳的精神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87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lt"/>
              </a:rPr>
              <a:t>3.养成良好的职业素养，热爱餐饮服务行业</a:t>
            </a:r>
            <a:endParaRPr lang="en-US" altLang="zh-CN" sz="87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lt"/>
            </a:endParaRPr>
          </a:p>
        </p:txBody>
      </p:sp>
      <p:sp>
        <p:nvSpPr>
          <p:cNvPr id="2" name="椭圆 1"/>
          <p:cNvSpPr/>
          <p:nvPr>
            <p:custDataLst>
              <p:tags r:id="rId11"/>
            </p:custDataLst>
          </p:nvPr>
        </p:nvSpPr>
        <p:spPr>
          <a:xfrm>
            <a:off x="1016979" y="1479044"/>
            <a:ext cx="2032384" cy="2032384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99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2"/>
            </p:custDataLst>
          </p:nvPr>
        </p:nvSpPr>
        <p:spPr>
          <a:xfrm>
            <a:off x="2873831" y="3003332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3"/>
            </p:custDataLst>
          </p:nvPr>
        </p:nvSpPr>
        <p:spPr>
          <a:xfrm>
            <a:off x="2873831" y="1943060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4" name="椭圆 3"/>
          <p:cNvSpPr/>
          <p:nvPr>
            <p:custDataLst>
              <p:tags r:id="rId14"/>
            </p:custDataLst>
          </p:nvPr>
        </p:nvSpPr>
        <p:spPr>
          <a:xfrm>
            <a:off x="1109467" y="1571532"/>
            <a:ext cx="1847407" cy="1847407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2" name="椭圆 21"/>
          <p:cNvSpPr/>
          <p:nvPr>
            <p:custDataLst>
              <p:tags r:id="rId15"/>
            </p:custDataLst>
          </p:nvPr>
        </p:nvSpPr>
        <p:spPr>
          <a:xfrm>
            <a:off x="1198414" y="1660479"/>
            <a:ext cx="1669121" cy="1669121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16"/>
            </p:custDataLst>
          </p:nvPr>
        </p:nvSpPr>
        <p:spPr>
          <a:xfrm>
            <a:off x="1299561" y="1761626"/>
            <a:ext cx="1467220" cy="146722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7"/>
            </p:custDataLst>
          </p:nvPr>
        </p:nvSpPr>
        <p:spPr>
          <a:xfrm>
            <a:off x="1398346" y="1860411"/>
            <a:ext cx="1269256" cy="1269256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8"/>
            </p:custDataLst>
          </p:nvPr>
        </p:nvSpPr>
        <p:spPr>
          <a:xfrm>
            <a:off x="3026142" y="2470047"/>
            <a:ext cx="50377" cy="50377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 sz="1115">
              <a:solidFill>
                <a:schemeClr val="lt1"/>
              </a:solidFill>
              <a:latin typeface="+mn-ea"/>
              <a:cs typeface="江城圆体 400W" panose="020B05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>
            <p:custDataLst>
              <p:tags r:id="rId19"/>
            </p:custDataLst>
          </p:nvPr>
        </p:nvSpPr>
        <p:spPr>
          <a:xfrm>
            <a:off x="1467220" y="2346057"/>
            <a:ext cx="1122849" cy="28533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490" b="1" dirty="0">
                <a:solidFill>
                  <a:schemeClr val="lt1">
                    <a:lumMod val="100000"/>
                  </a:schemeClr>
                </a:solidFill>
                <a:latin typeface="+mn-ea"/>
                <a:cs typeface="微软雅黑" panose="020B0503020204020204" charset="-122"/>
              </a:rPr>
              <a:t>教学目标</a:t>
            </a:r>
            <a:endParaRPr lang="zh-CN" altLang="en-US" sz="1490" b="1" dirty="0">
              <a:solidFill>
                <a:schemeClr val="lt1">
                  <a:lumMod val="100000"/>
                </a:schemeClr>
              </a:solidFill>
              <a:latin typeface="+mn-ea"/>
              <a:cs typeface="微软雅黑" panose="020B0503020204020204" charset="-122"/>
            </a:endParaRPr>
          </a:p>
        </p:txBody>
      </p:sp>
      <p:grpSp>
        <p:nvGrpSpPr>
          <p:cNvPr id="6" name="object 3"/>
          <p:cNvGrpSpPr/>
          <p:nvPr/>
        </p:nvGrpSpPr>
        <p:grpSpPr>
          <a:xfrm>
            <a:off x="799326" y="574794"/>
            <a:ext cx="1239520" cy="855344"/>
            <a:chOff x="799326" y="574794"/>
            <a:chExt cx="1239520" cy="855344"/>
          </a:xfrm>
        </p:grpSpPr>
        <p:pic>
          <p:nvPicPr>
            <p:cNvPr id="8" name="object 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61289" y="574794"/>
              <a:ext cx="830308" cy="830307"/>
            </a:xfrm>
            <a:prstGeom prst="rect">
              <a:avLst/>
            </a:prstGeom>
          </p:spPr>
        </p:pic>
        <p:pic>
          <p:nvPicPr>
            <p:cNvPr id="9" name="object 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99326" y="667740"/>
              <a:ext cx="1239265" cy="762147"/>
            </a:xfrm>
            <a:prstGeom prst="rect">
              <a:avLst/>
            </a:prstGeom>
          </p:spPr>
        </p:pic>
        <p:pic>
          <p:nvPicPr>
            <p:cNvPr id="10" name="object 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642027" y="872223"/>
              <a:ext cx="68159" cy="99136"/>
            </a:xfrm>
            <a:prstGeom prst="rect">
              <a:avLst/>
            </a:prstGeom>
          </p:spPr>
        </p:pic>
        <p:pic>
          <p:nvPicPr>
            <p:cNvPr id="11" name="object 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18959" y="1101483"/>
              <a:ext cx="285031" cy="285026"/>
            </a:xfrm>
            <a:prstGeom prst="rect">
              <a:avLst/>
            </a:prstGeom>
          </p:spPr>
        </p:pic>
      </p:grpSp>
      <p:sp>
        <p:nvSpPr>
          <p:cNvPr id="12" name="object 8"/>
          <p:cNvSpPr txBox="1"/>
          <p:nvPr/>
        </p:nvSpPr>
        <p:spPr>
          <a:xfrm>
            <a:off x="654050" y="747395"/>
            <a:ext cx="819785" cy="3187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zh-CN" altLang="en-US" sz="2000" b="1" spc="-25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</a:rPr>
              <a:t>主题一</a:t>
            </a:r>
            <a:endParaRPr lang="zh-CN" altLang="en-US" sz="2000" b="1" spc="-25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</a:endParaRPr>
          </a:p>
        </p:txBody>
      </p:sp>
    </p:spTree>
    <p:custDataLst>
      <p:tags r:id="rId2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C:/Users/ysn92/Desktop/新建文件夹/微信图片_20240422093542.jpg微信图片_20240422093542"/>
          <p:cNvPicPr/>
          <p:nvPr/>
        </p:nvPicPr>
        <p:blipFill>
          <a:blip r:embed="rId1"/>
          <a:srcRect l="14104" r="14104"/>
          <a:stretch>
            <a:fillRect/>
          </a:stretch>
        </p:blipFill>
        <p:spPr>
          <a:xfrm>
            <a:off x="1257858" y="4737"/>
            <a:ext cx="4572876" cy="4244663"/>
          </a:xfrm>
          <a:prstGeom prst="parallelogram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870710" y="1746250"/>
            <a:ext cx="3258185" cy="92583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任务</a:t>
            </a:r>
            <a:r>
              <a:rPr lang="en-US" altLang="zh-CN" sz="3350" b="1" dirty="0">
                <a:solidFill>
                  <a:srgbClr val="FFFFFF"/>
                </a:solidFill>
                <a:latin typeface="Microsoft YaHei UI" panose="020B0503020204020204" charset="-122"/>
                <a:ea typeface="宋体" panose="02010600030101010101" pitchFamily="2" charset="-122"/>
                <a:cs typeface="Microsoft YaHei UI" panose="020B0503020204020204" charset="-122"/>
              </a:rPr>
              <a:t>6</a:t>
            </a:r>
            <a:endParaRPr lang="zh-CN" altLang="en-US" sz="3350" b="1" dirty="0">
              <a:solidFill>
                <a:srgbClr val="FFFFFF"/>
              </a:solidFill>
              <a:latin typeface="Microsoft YaHei UI" panose="020B0503020204020204" charset="-122"/>
              <a:ea typeface="宋体" panose="02010600030101010101" pitchFamily="2" charset="-122"/>
              <a:cs typeface="Microsoft YaHei UI" panose="020B0503020204020204" charset="-122"/>
            </a:endParaRPr>
          </a:p>
          <a:p>
            <a:pPr algn="ctr">
              <a:lnSpc>
                <a:spcPct val="100000"/>
              </a:lnSpc>
              <a:spcBef>
                <a:spcPts val="155"/>
              </a:spcBef>
            </a:pP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分菜技能</a:t>
            </a:r>
            <a:r>
              <a:rPr lang="en-US" altLang="zh-CN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-</a:t>
            </a:r>
            <a:r>
              <a:rPr lang="zh-CN" altLang="en-US" sz="2250" spc="-30" dirty="0">
                <a:solidFill>
                  <a:srgbClr val="FFFFFF"/>
                </a:solidFill>
                <a:latin typeface="黑体" panose="02010609060101010101" charset="-122"/>
                <a:ea typeface="宋体" panose="02010600030101010101" pitchFamily="2" charset="-122"/>
                <a:cs typeface="黑体" panose="02010609060101010101" charset="-122"/>
              </a:rPr>
              <a:t>分菜的基本方法</a:t>
            </a:r>
            <a:endParaRPr lang="zh-CN" altLang="en-US" sz="2250" spc="-30" dirty="0">
              <a:solidFill>
                <a:srgbClr val="FFFFFF"/>
              </a:solidFill>
              <a:latin typeface="黑体" panose="02010609060101010101" charset="-122"/>
              <a:ea typeface="宋体" panose="02010600030101010101" pitchFamily="2" charset="-122"/>
              <a:cs typeface="黑体" panose="02010609060101010101" charset="-122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4737"/>
            <a:ext cx="7553325" cy="4244975"/>
            <a:chOff x="0" y="4737"/>
            <a:chExt cx="7553325" cy="424497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10440" y="4737"/>
              <a:ext cx="613435" cy="5204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10440" y="512838"/>
              <a:ext cx="793127" cy="12391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99764" y="636765"/>
              <a:ext cx="1003803" cy="136937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9764" y="1876024"/>
              <a:ext cx="824111" cy="12392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620777" y="1876024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17679" y="2254008"/>
              <a:ext cx="935632" cy="108434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21114" y="1250200"/>
              <a:ext cx="136315" cy="13630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49519" y="2216823"/>
              <a:ext cx="136318" cy="1363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5655" y="2892221"/>
              <a:ext cx="136319" cy="13631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53" y="1008545"/>
              <a:ext cx="613431" cy="52668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753" y="1522833"/>
              <a:ext cx="793125" cy="1239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646770"/>
              <a:ext cx="879878" cy="136937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2886025"/>
              <a:ext cx="700185" cy="1239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97087" y="2886025"/>
              <a:ext cx="0" cy="384175"/>
            </a:xfrm>
            <a:custGeom>
              <a:avLst/>
              <a:gdLst/>
              <a:ahLst/>
              <a:cxnLst/>
              <a:rect l="l" t="t" r="r" b="b"/>
              <a:pathLst>
                <a:path h="384175">
                  <a:moveTo>
                    <a:pt x="0" y="384172"/>
                  </a:moveTo>
                  <a:lnTo>
                    <a:pt x="0" y="0"/>
                  </a:lnTo>
                </a:path>
              </a:pathLst>
            </a:custGeom>
            <a:ln w="6196">
              <a:solidFill>
                <a:srgbClr val="FE9732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3988" y="3264001"/>
              <a:ext cx="1040970" cy="98539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7423" y="2260206"/>
              <a:ext cx="136319" cy="13630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5830" y="3226828"/>
              <a:ext cx="136317" cy="13631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71968" y="3902227"/>
              <a:ext cx="136315" cy="1363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650" y="527050"/>
            <a:ext cx="2008505" cy="257810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6   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分菜技能</a:t>
            </a:r>
            <a:r>
              <a:rPr lang="en-US" altLang="zh-CN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-</a:t>
            </a:r>
            <a:r>
              <a:rPr lang="zh-CN" altLang="en-US"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分菜的基本方法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82650" y="1702435"/>
            <a:ext cx="258826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fontAlgn="auto" latinLnBrk="0" hangingPunct="1">
              <a:lnSpc>
                <a:spcPct val="150000"/>
              </a:lnSpc>
            </a:pPr>
            <a:r>
              <a:rPr lang="en-US" altLang="en-US"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sz="100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服务员小陈正在服务的是一桌商务宴，半小时后桌上菜品都已上齐，扒鸡、糖醋鱼、海鲜疙瘩汤……一大桌子菜丰盛至极，这时，主人提出把糖醋鱼分一下，小陈一下子有点懵，怎么分鱼？这时领班过来解了围，熟练的剔除鱼骨后将鱼肉整理成形，恢复原样浇上原汁，重新上桌。小陈露出了佩服的眼神并暗暗下了决心……</a:t>
            </a:r>
            <a:endParaRPr sz="100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91210" y="1702435"/>
            <a:ext cx="2679700" cy="2258695"/>
          </a:xfrm>
          <a:prstGeom prst="roundRect">
            <a:avLst/>
          </a:prstGeom>
          <a:noFill/>
          <a:ln w="12700" cmpd="sng">
            <a:solidFill>
              <a:srgbClr val="B5865E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图片 175" descr="IMG_507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5450" y="1974850"/>
            <a:ext cx="2428240" cy="13677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82600" y="510540"/>
            <a:ext cx="205676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分菜技能-分菜的基本方法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559050" y="1212850"/>
            <a:ext cx="351091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分菜工具及使用方法</a:t>
            </a:r>
            <a:r>
              <a:rPr kumimoji="0" lang="zh-CN" altLang="en-US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</a:t>
            </a:r>
            <a:endParaRPr kumimoji="0" lang="zh-CN" altLang="en-US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1.服务叉、服务勺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方法：服务员右手握住叉和勺把的后部，勺心向上，叉的底部向勺心。在夹菜肴和点心时，主要依靠手指来控制。右食指插在叉把和勺把之间，与拇指配合捏住叉把；其余三指控制勺把，无名指和小指起稳定作用，中指支撑勺把中部。</a:t>
            </a: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endParaRPr kumimoji="0" sz="1000" b="0" i="0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9010" y="2736850"/>
            <a:ext cx="1496060" cy="10369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6415" y="510540"/>
            <a:ext cx="2032635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分菜技能-分菜的基本方法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559050" y="1289050"/>
            <a:ext cx="351091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分菜工具及使用方法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2.公用勺、公用筷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方法：服务员站在与主人位置90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°</a:t>
            </a: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角的位置上，右手握公筷，左手持公勺，相互配合将菜肴分到客人餐碟之中。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80740" y="2355850"/>
            <a:ext cx="1751330" cy="133159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object 2"/>
          <p:cNvSpPr txBox="1"/>
          <p:nvPr/>
        </p:nvSpPr>
        <p:spPr>
          <a:xfrm>
            <a:off x="425450" y="298450"/>
            <a:ext cx="3510280" cy="3956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zh-CN" altLang="en-US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主题一</a:t>
            </a:r>
            <a:r>
              <a:rPr lang="en-US" altLang="zh-CN" sz="1200" b="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</a:t>
            </a:r>
            <a:r>
              <a:rPr lang="zh-CN" altLang="en-US" sz="1200" b="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餐饮服务基础知识与技能</a:t>
            </a:r>
            <a:endParaRPr lang="zh-CN" altLang="en-US" sz="1200" b="0" spc="-50" dirty="0">
              <a:solidFill>
                <a:schemeClr val="tx1">
                  <a:lumMod val="85000"/>
                  <a:lumOff val="15000"/>
                </a:schemeClr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904875" algn="l"/>
              </a:tabLst>
            </a:pPr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</a:rPr>
              <a:t>       </a:t>
            </a:r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1650" y="510540"/>
            <a:ext cx="2011680" cy="262255"/>
          </a:xfrm>
          <a:prstGeom prst="rect">
            <a:avLst/>
          </a:prstGeom>
          <a:gradFill>
            <a:gsLst>
              <a:gs pos="56000">
                <a:srgbClr val="B5865E"/>
              </a:gs>
              <a:gs pos="0">
                <a:schemeClr val="accent6">
                  <a:lumMod val="25000"/>
                  <a:lumOff val="75000"/>
                </a:schemeClr>
              </a:gs>
              <a:gs pos="100000">
                <a:schemeClr val="accent6">
                  <a:lumMod val="85000"/>
                </a:schemeClr>
              </a:gs>
            </a:gsLst>
            <a:lin ang="5400000" scaled="1"/>
          </a:gradFill>
        </p:spPr>
        <p:txBody>
          <a:bodyPr wrap="square" rtlCol="0">
            <a:noAutofit/>
          </a:bodyPr>
          <a:p>
            <a:r>
              <a:rPr lang="en-US" altLang="zh-CN" sz="1200" b="0" spc="-50" dirty="0">
                <a:solidFill>
                  <a:srgbClr val="3E3E3E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 </a:t>
            </a:r>
            <a:r>
              <a:rPr sz="1000" b="0" spc="-50" dirty="0">
                <a:solidFill>
                  <a:schemeClr val="bg1"/>
                </a:solidFill>
                <a:latin typeface="微软雅黑 Light" panose="020B0502040204020203" charset="-122"/>
                <a:ea typeface="宋体" panose="02010600030101010101" pitchFamily="2" charset="-122"/>
                <a:cs typeface="微软雅黑 Light" panose="020B0502040204020203" charset="-122"/>
                <a:sym typeface="+mn-ea"/>
              </a:rPr>
              <a:t>任务6   分菜技能-分菜的基本方法</a:t>
            </a:r>
            <a:endParaRPr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  <a:sym typeface="+mn-ea"/>
            </a:endParaRPr>
          </a:p>
          <a:p>
            <a:endParaRPr lang="zh-CN" altLang="en-US" sz="1000" b="0" spc="-50" dirty="0">
              <a:solidFill>
                <a:schemeClr val="bg1"/>
              </a:solidFill>
              <a:latin typeface="微软雅黑 Light" panose="020B0502040204020203" charset="-122"/>
              <a:ea typeface="宋体" panose="02010600030101010101" pitchFamily="2" charset="-122"/>
              <a:cs typeface="微软雅黑 Light" panose="020B0502040204020203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2209800" y="1137920"/>
            <a:ext cx="4093845" cy="2756535"/>
          </a:xfrm>
          <a:prstGeom prst="roundRect">
            <a:avLst/>
          </a:prstGeom>
          <a:noFill/>
          <a:ln w="12700" cmpd="sng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559050" y="1289050"/>
            <a:ext cx="3510915" cy="1080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marL="0" marR="0" algn="ctr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lang="zh-CN" altLang="en-US" sz="12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分菜工具及使用方法</a:t>
            </a:r>
            <a:r>
              <a:rPr kumimoji="0" lang="zh-CN" altLang="en-US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 </a:t>
            </a:r>
            <a:endParaRPr kumimoji="0" lang="zh-CN" altLang="en-US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3.长柄汤勺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  <a:p>
            <a:pPr marL="0" marR="0" algn="l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</a:pPr>
            <a:r>
              <a:rPr kumimoji="0" sz="1000" b="0" i="0" u="none" strike="noStrike" kern="0" cap="none" spc="0" normalizeH="0" baseline="0" noProof="1">
                <a:latin typeface="宋体" panose="02010600030101010101" pitchFamily="2" charset="-122"/>
                <a:ea typeface="宋体" panose="02010600030101010101" pitchFamily="2" charset="-122"/>
                <a:cs typeface="+mn-ea"/>
              </a:rPr>
              <a:t>方法：右手持长柄汤勺。</a:t>
            </a:r>
            <a:endParaRPr kumimoji="0" sz="1000" b="0" i="0" u="none" strike="noStrike" kern="0" cap="none" spc="0" normalizeH="0" baseline="0" noProof="1">
              <a:latin typeface="宋体" panose="02010600030101010101" pitchFamily="2" charset="-122"/>
              <a:ea typeface="宋体" panose="02010600030101010101" pitchFamily="2" charset="-122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1050" y="2279650"/>
            <a:ext cx="1870075" cy="13989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7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8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19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1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2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3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4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5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6.xml><?xml version="1.0" encoding="utf-8"?>
<p:tagLst xmlns:p="http://schemas.openxmlformats.org/presentationml/2006/main">
  <p:tag name="KSO_WM_DIAGRAM_VIRTUALLY_FRAME" val="{&quot;height&quot;:106.33251968503937,&quot;left&quot;:201.5,&quot;top&quot;:171.41748031496064,&quot;width&quot;:300}"/>
</p:tagLst>
</file>

<file path=ppt/tags/tag27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3_1"/>
  <p:tag name="KSO_WM_UNIT_ID" val="diagram20231496_3*n_h_h_a*1_2_3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2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2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22.20526123046875,&quot;left&quot;:-56.997513581523755,&quot;top&quot;:35.3726449753168,&quot;width&quot;:721.0499877929688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1496_3*n_h_h_i*1_2_3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1496_3*n_h_h_f*1_2_3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37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8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3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1496_3*n_h_h_i*1_2_2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22.20526123046875,&quot;left&quot;:-56.997513581523755,&quot;top&quot;:35.3726449753168,&quot;width&quot;:721.04998779296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45.xml><?xml version="1.0" encoding="utf-8"?>
<p:tagLst xmlns:p="http://schemas.openxmlformats.org/presentationml/2006/main">
  <p:tag name="KSO_WM_SPECIAL_SOURCE" val="bdnull"/>
  <p:tag name="KSO_WM_SLIDE_ID" val="diagram20231496_3"/>
  <p:tag name="KSO_WM_TEMPLATE_SUBCATEGORY" val="0"/>
  <p:tag name="KSO_WM_TEMPLATE_MASTER_TYPE" val="0"/>
  <p:tag name="KSO_WM_TEMPLATE_COLOR_TYPE" val="0"/>
  <p:tag name="KSO_WM_SLIDE_ITEM_CNT" val="3"/>
  <p:tag name="KSO_WM_SLIDE_INDEX" val="3"/>
  <p:tag name="KSO_WM_TAG_VERSION" val="3.0"/>
  <p:tag name="KSO_WM_BEAUTIFY_FLAG" val="#wm#"/>
  <p:tag name="KSO_WM_TEMPLATE_CATEGORY" val="diagram"/>
  <p:tag name="KSO_WM_TEMPLATE_INDEX" val="20231496"/>
  <p:tag name="KSO_WM_SLIDE_TYPE" val="text"/>
  <p:tag name="KSO_WM_SLIDE_SUBTYPE" val="diag"/>
  <p:tag name="KSO_WM_SLIDE_SIZE" val="721.05*258.2"/>
  <p:tag name="KSO_WM_SLIDE_POSITION" val="129.2*187.65"/>
  <p:tag name="KSO_WM_DIAGRAM_GROUP_CODE" val="n1-1"/>
  <p:tag name="KSO_WM_SLIDE_DIAGTYPE" val="n"/>
  <p:tag name="KSO_WM_SLIDE_LAYOUT" val="a_n"/>
  <p:tag name="KSO_WM_SLIDE_LAYOUT_CNT" val="1_1"/>
</p:tagLst>
</file>

<file path=ppt/tags/tag46.xml><?xml version="1.0" encoding="utf-8"?>
<p:tagLst xmlns:p="http://schemas.openxmlformats.org/presentationml/2006/main">
  <p:tag name="commondata" val="eyJoZGlkIjoiMTliYmY3OGRlNDQ2Nzc3MTJmOGM0ZWUzNDE2YmFjNTMifQ=="/>
  <p:tag name="resource_record_key" val="{&quot;13&quot;:[4670873,4663482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2648</Words>
  <Application>WPS 演示</Application>
  <PresentationFormat>On-screen Show (4:3)</PresentationFormat>
  <Paragraphs>215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微软雅黑 Light</vt:lpstr>
      <vt:lpstr>黑体</vt:lpstr>
      <vt:lpstr>Times New Roman</vt:lpstr>
      <vt:lpstr>Calibri Light</vt:lpstr>
      <vt:lpstr>Impact</vt:lpstr>
      <vt:lpstr>江城圆体 400W</vt:lpstr>
      <vt:lpstr>Microsoft YaHei UI</vt:lpstr>
      <vt:lpstr>Calibri</vt:lpstr>
      <vt:lpstr>Arial Unicode MS</vt:lpstr>
      <vt:lpstr>Office Theme</vt:lpstr>
      <vt:lpstr>PowerPoint 演示文稿</vt:lpstr>
      <vt:lpstr>C O N T E N T 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【作业目标】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丫丫</cp:lastModifiedBy>
  <cp:revision>421</cp:revision>
  <dcterms:created xsi:type="dcterms:W3CDTF">2024-02-27T01:37:00Z</dcterms:created>
  <dcterms:modified xsi:type="dcterms:W3CDTF">2024-05-20T11:46:13Z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2024-03-07T00:00:00Z</vt:filetime>
  </property>
  <property fmtid="{D5CDD505-2E9C-101B-9397-08002B2CF9AE}" pid="3" name="Creator">
    <vt:lpwstr>Adobe Acrobat 22.0</vt:lpwstr>
  </property>
  <property fmtid="{D5CDD505-2E9C-101B-9397-08002B2CF9AE}" pid="4" name="LastSaved">
    <vt:filetime>2024-03-07T00:00:00Z</vt:filetime>
  </property>
  <property fmtid="{D5CDD505-2E9C-101B-9397-08002B2CF9AE}" pid="5" name="ICV">
    <vt:lpwstr>9A1E159F8A6D483A9E523C81083DDADA_13</vt:lpwstr>
  </property>
  <property fmtid="{D5CDD505-2E9C-101B-9397-08002B2CF9AE}" pid="6" name="KSOProductBuildVer">
    <vt:lpwstr>2052-12.1.0.16729</vt:lpwstr>
  </property>
</Properties>
</file>