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handoutMasterIdLst>
    <p:handoutMasterId r:id="rId15"/>
  </p:handoutMasterIdLst>
  <p:sldIdLst>
    <p:sldId id="3938" r:id="rId3"/>
    <p:sldId id="3907" r:id="rId4"/>
    <p:sldId id="3908" r:id="rId5"/>
    <p:sldId id="3909" r:id="rId6"/>
    <p:sldId id="4220" r:id="rId7"/>
    <p:sldId id="4133" r:id="rId8"/>
    <p:sldId id="4081" r:id="rId10"/>
    <p:sldId id="4177" r:id="rId11"/>
    <p:sldId id="4134" r:id="rId12"/>
    <p:sldId id="4138" r:id="rId13"/>
    <p:sldId id="4135" r:id="rId14"/>
  </p:sldIdLst>
  <p:sldSz cx="7556500" cy="4254500"/>
  <p:notesSz cx="7556500" cy="4254500"/>
  <p:embeddedFontLst>
    <p:embeddedFont>
      <p:font typeface="微软雅黑" panose="020B0503020204020204" charset="-122"/>
      <p:regular r:id="rId20"/>
    </p:embeddedFont>
    <p:embeddedFont>
      <p:font typeface="微软雅黑 Light" panose="020B0502040204020203" charset="-122"/>
      <p:regular r:id="rId21"/>
    </p:embeddedFont>
    <p:embeddedFont>
      <p:font typeface="黑体" panose="02010609060101010101" charset="-122"/>
      <p:regular r:id="rId22"/>
    </p:embeddedFont>
    <p:embeddedFont>
      <p:font typeface="Calibri Light" panose="020F0302020204030204"/>
      <p:regular r:id="rId23"/>
      <p:italic r:id="rId24"/>
    </p:embeddedFont>
    <p:embeddedFont>
      <p:font typeface="Impact" panose="020B0806030902050204"/>
      <p:regular r:id="rId25"/>
    </p:embeddedFont>
    <p:embeddedFont>
      <p:font typeface="Microsoft YaHei UI" panose="020B0503020204020204" charset="-122"/>
      <p:regular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95B3D7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4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101.xml"/><Relationship Id="rId34" Type="http://schemas.openxmlformats.org/officeDocument/2006/relationships/font" Target="fonts/font15.fntdata"/><Relationship Id="rId33" Type="http://schemas.openxmlformats.org/officeDocument/2006/relationships/font" Target="fonts/font14.fntdata"/><Relationship Id="rId32" Type="http://schemas.openxmlformats.org/officeDocument/2006/relationships/font" Target="fonts/font13.fntdata"/><Relationship Id="rId31" Type="http://schemas.openxmlformats.org/officeDocument/2006/relationships/font" Target="fonts/font12.fntdata"/><Relationship Id="rId30" Type="http://schemas.openxmlformats.org/officeDocument/2006/relationships/font" Target="fonts/font11.fntdata"/><Relationship Id="rId3" Type="http://schemas.openxmlformats.org/officeDocument/2006/relationships/slide" Target="slides/slide1.xml"/><Relationship Id="rId29" Type="http://schemas.openxmlformats.org/officeDocument/2006/relationships/font" Target="fonts/font10.fntdata"/><Relationship Id="rId28" Type="http://schemas.openxmlformats.org/officeDocument/2006/relationships/font" Target="fonts/font9.fntdata"/><Relationship Id="rId27" Type="http://schemas.openxmlformats.org/officeDocument/2006/relationships/font" Target="fonts/font8.fntdata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65570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19475" y="5829300"/>
            <a:ext cx="5775325" cy="485775"/>
          </a:xfrm>
        </p:spPr>
      </p:sp>
      <p:sp>
        <p:nvSpPr>
          <p:cNvPr id="365571" name="备注占位符 2"/>
          <p:cNvSpPr>
            <a:spLocks noGrp="1" noRot="1" noChangeAspect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使用方法：</a:t>
            </a:r>
            <a:br>
              <a:rPr lang="zh-CN" altLang="en-US" dirty="0"/>
            </a:br>
            <a:r>
              <a:rPr lang="en-US" altLang="zh-CN" dirty="0"/>
              <a:t>【</a:t>
            </a:r>
            <a:r>
              <a:rPr lang="zh-CN" altLang="en-US" dirty="0"/>
              <a:t>更改文字</a:t>
            </a:r>
            <a:r>
              <a:rPr lang="en-US" altLang="zh-CN" dirty="0"/>
              <a:t>】</a:t>
            </a:r>
            <a:r>
              <a:rPr lang="zh-CN" altLang="en-US" dirty="0"/>
              <a:t>：将标题框及正文框中的文字可直接改为您所需文字</a:t>
            </a:r>
            <a:br>
              <a:rPr lang="zh-CN" altLang="en-US" dirty="0"/>
            </a:br>
            <a:r>
              <a:rPr lang="en-US" altLang="zh-CN" dirty="0"/>
              <a:t>【</a:t>
            </a:r>
            <a:r>
              <a:rPr lang="zh-CN" altLang="en-US" dirty="0"/>
              <a:t>更改图片</a:t>
            </a:r>
            <a:r>
              <a:rPr lang="en-US" altLang="zh-CN" dirty="0"/>
              <a:t>】</a:t>
            </a:r>
            <a:r>
              <a:rPr lang="zh-CN" altLang="en-US" dirty="0"/>
              <a:t>：点中图片</a:t>
            </a:r>
            <a:r>
              <a:rPr lang="en-US" altLang="zh-CN" dirty="0"/>
              <a:t>》</a:t>
            </a:r>
            <a:r>
              <a:rPr lang="zh-CN" altLang="en-US" dirty="0"/>
              <a:t>绘图工具</a:t>
            </a:r>
            <a:r>
              <a:rPr lang="en-US" altLang="zh-CN" dirty="0"/>
              <a:t>》</a:t>
            </a:r>
            <a:r>
              <a:rPr lang="zh-CN" altLang="en-US" dirty="0"/>
              <a:t>格式</a:t>
            </a:r>
            <a:r>
              <a:rPr lang="en-US" altLang="zh-CN" dirty="0"/>
              <a:t>》</a:t>
            </a:r>
            <a:r>
              <a:rPr lang="zh-CN" altLang="en-US" dirty="0"/>
              <a:t>填充</a:t>
            </a:r>
            <a:r>
              <a:rPr lang="en-US" altLang="zh-CN" dirty="0"/>
              <a:t>》</a:t>
            </a:r>
            <a:r>
              <a:rPr lang="zh-CN" altLang="en-US" dirty="0"/>
              <a:t>图片</a:t>
            </a:r>
            <a:r>
              <a:rPr lang="en-US" altLang="zh-CN" dirty="0"/>
              <a:t>》</a:t>
            </a:r>
            <a:r>
              <a:rPr lang="zh-CN" altLang="en-US" dirty="0"/>
              <a:t>选择您需要展示的图片</a:t>
            </a:r>
            <a:br>
              <a:rPr lang="zh-CN" altLang="en-US" dirty="0"/>
            </a:br>
            <a:r>
              <a:rPr lang="en-US" altLang="zh-CN" dirty="0"/>
              <a:t>【</a:t>
            </a:r>
            <a:r>
              <a:rPr lang="zh-CN" altLang="en-US" dirty="0"/>
              <a:t>增加减少图片</a:t>
            </a:r>
            <a:r>
              <a:rPr lang="en-US" altLang="zh-CN" dirty="0"/>
              <a:t>】</a:t>
            </a:r>
            <a:r>
              <a:rPr lang="zh-CN" altLang="en-US" dirty="0"/>
              <a:t>：直接复制粘贴图片来增加图片数，复制后更改方法见</a:t>
            </a:r>
            <a:r>
              <a:rPr lang="en-US" altLang="zh-CN" dirty="0"/>
              <a:t>【</a:t>
            </a:r>
            <a:r>
              <a:rPr lang="zh-CN" altLang="en-US" dirty="0"/>
              <a:t>更改图片</a:t>
            </a:r>
            <a:r>
              <a:rPr lang="en-US" altLang="zh-CN" dirty="0"/>
              <a:t>】</a:t>
            </a:r>
            <a:br>
              <a:rPr lang="zh-CN" altLang="en-US" dirty="0"/>
            </a:br>
            <a:r>
              <a:rPr lang="en-US" altLang="zh-CN" dirty="0"/>
              <a:t>【</a:t>
            </a:r>
            <a:r>
              <a:rPr lang="zh-CN" altLang="en-US" dirty="0"/>
              <a:t>更改图片色彩</a:t>
            </a:r>
            <a:r>
              <a:rPr lang="en-US" altLang="zh-CN" dirty="0"/>
              <a:t>】</a:t>
            </a:r>
            <a:r>
              <a:rPr lang="zh-CN" altLang="en-US" dirty="0"/>
              <a:t>：点中图片</a:t>
            </a:r>
            <a:r>
              <a:rPr lang="en-US" altLang="zh-CN" dirty="0"/>
              <a:t>》</a:t>
            </a:r>
            <a:r>
              <a:rPr lang="zh-CN" altLang="en-US" dirty="0"/>
              <a:t>图片工具</a:t>
            </a:r>
            <a:r>
              <a:rPr lang="en-US" altLang="zh-CN" dirty="0"/>
              <a:t>》</a:t>
            </a:r>
            <a:r>
              <a:rPr lang="zh-CN" altLang="en-US" dirty="0"/>
              <a:t>格式</a:t>
            </a:r>
            <a:r>
              <a:rPr lang="en-US" altLang="zh-CN" dirty="0"/>
              <a:t>》</a:t>
            </a:r>
            <a:r>
              <a:rPr lang="zh-CN" altLang="en-US" dirty="0"/>
              <a:t>色彩（重新着色）</a:t>
            </a:r>
            <a:r>
              <a:rPr lang="en-US" altLang="zh-CN" dirty="0"/>
              <a:t>》</a:t>
            </a:r>
            <a:r>
              <a:rPr lang="zh-CN" altLang="en-US" dirty="0"/>
              <a:t>选择您喜欢的色彩</a:t>
            </a:r>
            <a:br>
              <a:rPr lang="zh-CN" altLang="en-US" dirty="0"/>
            </a:br>
            <a:r>
              <a:rPr lang="zh-CN" altLang="en-US" dirty="0"/>
              <a:t>下载更多模板、视频教程：</a:t>
            </a:r>
            <a:r>
              <a:rPr lang="en-US" altLang="zh-CN" dirty="0"/>
              <a:t>http://www.mysoeasy.com</a:t>
            </a:r>
            <a:endParaRPr lang="en-US" altLang="zh-C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6500" cy="4254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 bwMode="auto">
          <a:xfrm>
            <a:off x="5600546" y="175028"/>
            <a:ext cx="1692275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WWW.1PPT.COM</a:t>
            </a:r>
            <a:endParaRPr lang="zh-CN" altLang="en-US" sz="990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 userDrawn="1"/>
        </p:nvSpPr>
        <p:spPr bwMode="auto">
          <a:xfrm>
            <a:off x="316011" y="159395"/>
            <a:ext cx="349504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『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第一</a:t>
            </a: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en-US" altLang="zh-CN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』— </a:t>
            </a: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</a:t>
            </a:r>
            <a:r>
              <a:rPr lang="en-US" altLang="zh-CN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PPT</a:t>
            </a:r>
            <a:r>
              <a:rPr lang="zh-CN" altLang="en-US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素材免费下载</a:t>
            </a:r>
            <a:endParaRPr lang="zh-CN" altLang="en-US" sz="990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6500" cy="4254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 bwMode="auto">
          <a:xfrm>
            <a:off x="4864516" y="175028"/>
            <a:ext cx="242316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WWW.1PPT.COM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图表大全</a:t>
            </a:r>
            <a:endParaRPr lang="zh-CN" altLang="en-US" sz="990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 userDrawn="1"/>
        </p:nvSpPr>
        <p:spPr bwMode="auto">
          <a:xfrm>
            <a:off x="316011" y="159395"/>
            <a:ext cx="349504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『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第一</a:t>
            </a: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en-US" altLang="zh-CN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』— </a:t>
            </a: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</a:t>
            </a:r>
            <a:r>
              <a:rPr lang="en-US" altLang="zh-CN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PPT</a:t>
            </a:r>
            <a:r>
              <a:rPr lang="zh-CN" altLang="en-US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素材免费下载</a:t>
            </a:r>
            <a:endParaRPr lang="zh-CN" altLang="en-US" sz="990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4563" y="696281"/>
            <a:ext cx="5667375" cy="1481196"/>
          </a:xfrm>
        </p:spPr>
        <p:txBody>
          <a:bodyPr anchor="b"/>
          <a:lstStyle>
            <a:lvl1pPr algn="ctr">
              <a:defRPr sz="279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44563" y="2234598"/>
            <a:ext cx="5667375" cy="1027186"/>
          </a:xfrm>
        </p:spPr>
        <p:txBody>
          <a:bodyPr/>
          <a:lstStyle>
            <a:lvl1pPr marL="0" indent="0" algn="ctr">
              <a:buNone/>
              <a:defRPr sz="1115"/>
            </a:lvl1pPr>
            <a:lvl2pPr marL="212725" indent="0" algn="ctr">
              <a:buNone/>
              <a:defRPr sz="930"/>
            </a:lvl2pPr>
            <a:lvl3pPr marL="425450" indent="0" algn="ctr">
              <a:buNone/>
              <a:defRPr sz="840"/>
            </a:lvl3pPr>
            <a:lvl4pPr marL="638175" indent="0" algn="ctr">
              <a:buNone/>
              <a:defRPr sz="745"/>
            </a:lvl4pPr>
            <a:lvl5pPr marL="850900" indent="0" algn="ctr">
              <a:buNone/>
              <a:defRPr sz="745"/>
            </a:lvl5pPr>
            <a:lvl6pPr marL="1063625" indent="0" algn="ctr">
              <a:buNone/>
              <a:defRPr sz="745"/>
            </a:lvl6pPr>
            <a:lvl7pPr marL="1276350" indent="0" algn="ctr">
              <a:buNone/>
              <a:defRPr sz="745"/>
            </a:lvl7pPr>
            <a:lvl8pPr marL="1489075" indent="0" algn="ctr">
              <a:buNone/>
              <a:defRPr sz="745"/>
            </a:lvl8pPr>
            <a:lvl9pPr marL="1701800" indent="0" algn="ctr">
              <a:buNone/>
              <a:defRPr sz="745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BB962C8B-B14F-4D97-AF65-F5344CB8AC3E}" type="datetime1">
              <a:rPr lang="zh-CN" altLang="en-US" dirty="0">
                <a:sym typeface="微软雅黑" panose="020B0503020204020204" charset="-122"/>
              </a:rPr>
            </a:fld>
            <a:endParaRPr lang="zh-CN" altLang="en-US" dirty="0">
              <a:sym typeface="微软雅黑" panose="020B050302020402020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>
              <a:sym typeface="微软雅黑" panose="020B050302020402020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zh-CN" altLang="en-US" dirty="0">
                <a:sym typeface="微软雅黑" panose="020B0503020204020204" charset="-122"/>
              </a:rPr>
            </a:fld>
            <a:endParaRPr lang="zh-CN" altLang="en-US" dirty="0">
              <a:sym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052916" y="216665"/>
            <a:ext cx="338477" cy="2265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235" b="1">
                <a:solidFill>
                  <a:schemeClr val="tx1">
                    <a:tint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23938609-6F40-41D7-AE69-6FF7D2FFB665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1" Type="http://schemas.openxmlformats.org/officeDocument/2006/relationships/theme" Target="../theme/theme1.xml"/><Relationship Id="rId30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29" Type="http://schemas.openxmlformats.org/officeDocument/2006/relationships/image" Target="../media/image12.png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9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30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3.emf"/><Relationship Id="rId1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3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40.png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6" Type="http://schemas.openxmlformats.org/officeDocument/2006/relationships/notesSlide" Target="../notesSlides/notesSlide1.xml"/><Relationship Id="rId25" Type="http://schemas.openxmlformats.org/officeDocument/2006/relationships/slideLayout" Target="../slideLayouts/slideLayout10.xml"/><Relationship Id="rId24" Type="http://schemas.openxmlformats.org/officeDocument/2006/relationships/tags" Target="../tags/tag68.xml"/><Relationship Id="rId23" Type="http://schemas.openxmlformats.org/officeDocument/2006/relationships/tags" Target="../tags/tag67.xml"/><Relationship Id="rId22" Type="http://schemas.openxmlformats.org/officeDocument/2006/relationships/tags" Target="../tags/tag66.xml"/><Relationship Id="rId21" Type="http://schemas.openxmlformats.org/officeDocument/2006/relationships/tags" Target="../tags/tag65.xml"/><Relationship Id="rId20" Type="http://schemas.openxmlformats.org/officeDocument/2006/relationships/tags" Target="../tags/tag64.xml"/><Relationship Id="rId2" Type="http://schemas.openxmlformats.org/officeDocument/2006/relationships/image" Target="../media/image41.png"/><Relationship Id="rId19" Type="http://schemas.openxmlformats.org/officeDocument/2006/relationships/tags" Target="../tags/tag63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tags" Target="../tags/tag4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6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5" Type="http://schemas.openxmlformats.org/officeDocument/2006/relationships/notesSlide" Target="../notesSlides/notesSlide2.xml"/><Relationship Id="rId24" Type="http://schemas.openxmlformats.org/officeDocument/2006/relationships/slideLayout" Target="../slideLayouts/slideLayout22.xml"/><Relationship Id="rId23" Type="http://schemas.openxmlformats.org/officeDocument/2006/relationships/tags" Target="../tags/tag100.xml"/><Relationship Id="rId22" Type="http://schemas.openxmlformats.org/officeDocument/2006/relationships/tags" Target="../tags/tag99.xml"/><Relationship Id="rId21" Type="http://schemas.openxmlformats.org/officeDocument/2006/relationships/tags" Target="../tags/tag98.xml"/><Relationship Id="rId20" Type="http://schemas.openxmlformats.org/officeDocument/2006/relationships/tags" Target="../tags/tag97.xml"/><Relationship Id="rId2" Type="http://schemas.openxmlformats.org/officeDocument/2006/relationships/tags" Target="../tags/tag79.xml"/><Relationship Id="rId19" Type="http://schemas.openxmlformats.org/officeDocument/2006/relationships/tags" Target="../tags/tag96.xml"/><Relationship Id="rId18" Type="http://schemas.openxmlformats.org/officeDocument/2006/relationships/tags" Target="../tags/tag95.xml"/><Relationship Id="rId17" Type="http://schemas.openxmlformats.org/officeDocument/2006/relationships/tags" Target="../tags/tag94.xml"/><Relationship Id="rId16" Type="http://schemas.openxmlformats.org/officeDocument/2006/relationships/tags" Target="../tags/tag93.xml"/><Relationship Id="rId15" Type="http://schemas.openxmlformats.org/officeDocument/2006/relationships/tags" Target="../tags/tag92.xml"/><Relationship Id="rId14" Type="http://schemas.openxmlformats.org/officeDocument/2006/relationships/tags" Target="../tags/tag91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tags" Target="../tags/tag7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42.emf"/><Relationship Id="rId1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主题二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</a:t>
            </a: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中餐服务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中餐服务流程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477010" y="1570990"/>
            <a:ext cx="4506595" cy="192976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44650" y="1974850"/>
            <a:ext cx="4144010" cy="17291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     点菜的时候，客人中有女士还有小朋友，请</a:t>
            </a:r>
            <a:r>
              <a:rPr lang="zh-CN" altLang="en-US">
                <a:ea typeface="宋体" panose="02010600030101010101" pitchFamily="2" charset="-122"/>
              </a:rPr>
              <a:t>你</a:t>
            </a:r>
            <a:r>
              <a:rPr lang="en-US" altLang="zh-CN"/>
              <a:t>根据客人的需求推荐合适的菜品</a:t>
            </a:r>
            <a:r>
              <a:rPr lang="zh-CN" altLang="en-US"/>
              <a:t>。</a:t>
            </a:r>
            <a:endParaRPr lang="zh-CN" altLang="en-US"/>
          </a:p>
        </p:txBody>
      </p:sp>
      <p:graphicFrame>
        <p:nvGraphicFramePr>
          <p:cNvPr id="254981" name="Object 4"/>
          <p:cNvGraphicFramePr>
            <a:graphicFrameLocks noChangeAspect="1"/>
          </p:cNvGraphicFramePr>
          <p:nvPr/>
        </p:nvGraphicFramePr>
        <p:xfrm>
          <a:off x="5638800" y="2732405"/>
          <a:ext cx="1524000" cy="143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" name="" r:id="rId1" imgW="2552065" imgH="2411730" progId="CorelDRAW.Graphic.9">
                  <p:embed/>
                </p:oleObj>
              </mc:Choice>
              <mc:Fallback>
                <p:oleObj name="" r:id="rId1" imgW="2552065" imgH="2411730" progId="CorelDRAW.Graphic.9">
                  <p:embed/>
                  <p:pic>
                    <p:nvPicPr>
                      <p:cNvPr id="0" name="图片 318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638800" y="2732405"/>
                        <a:ext cx="1524000" cy="14366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527050"/>
            <a:ext cx="2834640" cy="5676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每一次接触客人都是今天的第一次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Every call is the first call of the day. </a:t>
            </a:r>
            <a:endParaRPr sz="1200" b="0" spc="-15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solidFill>
                <a:schemeClr val="accent2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lang="zh-CN" altLang="en-US" sz="1200" b="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4</a:t>
            </a:r>
            <a:endParaRPr sz="245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768643"/>
            <a:ext cx="1587500" cy="85026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主题二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中餐服务</a:t>
            </a:r>
            <a:endParaRPr lang="zh-CN" altLang="en-US" sz="1750"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670050"/>
            <a:ext cx="2422525" cy="11430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768475"/>
            <a:ext cx="1948180" cy="1138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认识中国菜系</a:t>
            </a:r>
            <a:endParaRPr sz="1200" b="1" spc="-50" dirty="0">
              <a:solidFill>
                <a:srgbClr val="3E3E3E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中餐服务流程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团队用餐服务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5050" y="831850"/>
            <a:ext cx="2519680" cy="12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 </a:t>
            </a:r>
            <a:endParaRPr lang="zh-CN" altLang="en-US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5050" y="2127250"/>
            <a:ext cx="24796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</a:t>
            </a:r>
            <a:endParaRPr lang="en-US" altLang="zh-CN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270250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panose="020B0503020204020204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主题一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78050" y="1746250"/>
            <a:ext cx="2854325" cy="9258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2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中餐服务流程</a:t>
            </a:r>
            <a:endParaRPr lang="zh-CN" altLang="en-US" sz="2250"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00681" y="820653"/>
            <a:ext cx="535752" cy="5357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/>
          <p:nvPr>
            <p:ph type="sldNum" sz="quarter" idx="7"/>
          </p:nvPr>
        </p:nvSpPr>
        <p:spPr>
          <a:xfrm>
            <a:off x="5440680" y="3956685"/>
            <a:ext cx="1737995" cy="15240"/>
          </a:xfrm>
        </p:spPr>
        <p:txBody>
          <a:bodyPr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zh-CN" altLang="en-US" sz="100" dirty="0">
                <a:sym typeface="微软雅黑" panose="020B0503020204020204" charset="-122"/>
              </a:rPr>
            </a:fld>
            <a:endParaRPr lang="zh-CN" altLang="en-US" sz="100" dirty="0">
              <a:sym typeface="微软雅黑" panose="020B0503020204020204" charset="-122"/>
            </a:endParaRPr>
          </a:p>
        </p:txBody>
      </p:sp>
      <p:sp>
        <p:nvSpPr>
          <p:cNvPr id="364546" name="椭圆 19"/>
          <p:cNvSpPr/>
          <p:nvPr>
            <p:custDataLst>
              <p:tags r:id="rId3"/>
            </p:custDataLst>
          </p:nvPr>
        </p:nvSpPr>
        <p:spPr>
          <a:xfrm>
            <a:off x="3016085" y="146141"/>
            <a:ext cx="583024" cy="583024"/>
          </a:xfrm>
          <a:prstGeom prst="ellipse">
            <a:avLst/>
          </a:prstGeom>
          <a:noFill/>
          <a:ln w="25400" cap="flat" cmpd="sng">
            <a:solidFill>
              <a:srgbClr val="FFC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p>
            <a:pPr marL="0" indent="0" algn="ctr" eaLnBrk="1" latinLnBrk="0" hangingPunct="1">
              <a:buNone/>
            </a:pPr>
            <a:endParaRPr sz="100" b="1" i="1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364547" name="圆角矩形 4"/>
          <p:cNvSpPr/>
          <p:nvPr/>
        </p:nvSpPr>
        <p:spPr>
          <a:xfrm rot="-5400000" flipV="1">
            <a:off x="1842770" y="-1347470"/>
            <a:ext cx="4036060" cy="6870700"/>
          </a:xfrm>
          <a:custGeom>
            <a:avLst/>
            <a:gdLst>
              <a:gd name="txL" fmla="*/ 0 w 6504250"/>
              <a:gd name="txT" fmla="*/ 0 h 9139568"/>
              <a:gd name="txR" fmla="*/ 6504250 w 6504250"/>
              <a:gd name="txB" fmla="*/ 9139568 h 9139568"/>
            </a:gdLst>
            <a:ahLst/>
            <a:cxnLst>
              <a:cxn ang="0">
                <a:pos x="0" y="0"/>
              </a:cxn>
            </a:cxnLst>
            <a:rect l="txL" t="txT" r="txR" b="txB"/>
            <a:pathLst>
              <a:path w="6504250" h="9139568">
                <a:moveTo>
                  <a:pt x="6504250" y="9086354"/>
                </a:moveTo>
                <a:lnTo>
                  <a:pt x="6504250" y="6417928"/>
                </a:lnTo>
                <a:lnTo>
                  <a:pt x="6504250" y="5475421"/>
                </a:lnTo>
                <a:cubicBezTo>
                  <a:pt x="6504250" y="5146335"/>
                  <a:pt x="6237474" y="4879559"/>
                  <a:pt x="5908388" y="4879559"/>
                </a:cubicBezTo>
                <a:cubicBezTo>
                  <a:pt x="5579302" y="4879559"/>
                  <a:pt x="5312526" y="5146335"/>
                  <a:pt x="5312526" y="5475420"/>
                </a:cubicBezTo>
                <a:lnTo>
                  <a:pt x="5312526" y="5527600"/>
                </a:lnTo>
                <a:lnTo>
                  <a:pt x="5311199" y="5527600"/>
                </a:lnTo>
                <a:lnTo>
                  <a:pt x="5311199" y="6116355"/>
                </a:lnTo>
                <a:cubicBezTo>
                  <a:pt x="5311199" y="6373900"/>
                  <a:pt x="5102417" y="6582682"/>
                  <a:pt x="4844872" y="6582682"/>
                </a:cubicBezTo>
                <a:cubicBezTo>
                  <a:pt x="4587327" y="6582682"/>
                  <a:pt x="4378546" y="6373900"/>
                  <a:pt x="4378546" y="6116355"/>
                </a:cubicBezTo>
                <a:lnTo>
                  <a:pt x="4378546" y="3455036"/>
                </a:lnTo>
                <a:lnTo>
                  <a:pt x="4376251" y="3455036"/>
                </a:lnTo>
                <a:lnTo>
                  <a:pt x="4376251" y="2859173"/>
                </a:lnTo>
                <a:cubicBezTo>
                  <a:pt x="4376251" y="2530088"/>
                  <a:pt x="4109475" y="2263311"/>
                  <a:pt x="3780390" y="2263311"/>
                </a:cubicBezTo>
                <a:cubicBezTo>
                  <a:pt x="3451304" y="2263311"/>
                  <a:pt x="3184528" y="2530088"/>
                  <a:pt x="3184528" y="2859173"/>
                </a:cubicBezTo>
                <a:lnTo>
                  <a:pt x="3184528" y="5527599"/>
                </a:lnTo>
                <a:lnTo>
                  <a:pt x="3184528" y="6997195"/>
                </a:lnTo>
                <a:cubicBezTo>
                  <a:pt x="3184528" y="7254740"/>
                  <a:pt x="2975746" y="7463522"/>
                  <a:pt x="2718202" y="7463522"/>
                </a:cubicBezTo>
                <a:cubicBezTo>
                  <a:pt x="2460657" y="7463522"/>
                  <a:pt x="2251874" y="7254740"/>
                  <a:pt x="2251874" y="6997195"/>
                </a:cubicBezTo>
                <a:lnTo>
                  <a:pt x="2251874" y="4335877"/>
                </a:lnTo>
                <a:lnTo>
                  <a:pt x="2249615" y="4335877"/>
                </a:lnTo>
                <a:lnTo>
                  <a:pt x="2249615" y="3843277"/>
                </a:lnTo>
                <a:cubicBezTo>
                  <a:pt x="2249615" y="3514191"/>
                  <a:pt x="1982839" y="3247415"/>
                  <a:pt x="1653753" y="3247415"/>
                </a:cubicBezTo>
                <a:cubicBezTo>
                  <a:pt x="1324668" y="3247415"/>
                  <a:pt x="1057892" y="3514191"/>
                  <a:pt x="1057892" y="3843277"/>
                </a:cubicBezTo>
                <a:lnTo>
                  <a:pt x="1057892" y="4063511"/>
                </a:lnTo>
                <a:lnTo>
                  <a:pt x="1057341" y="4063511"/>
                </a:lnTo>
                <a:lnTo>
                  <a:pt x="1057341" y="5279468"/>
                </a:lnTo>
                <a:cubicBezTo>
                  <a:pt x="1057341" y="5537013"/>
                  <a:pt x="848559" y="5745794"/>
                  <a:pt x="591014" y="5745794"/>
                </a:cubicBezTo>
                <a:cubicBezTo>
                  <a:pt x="333470" y="5745794"/>
                  <a:pt x="124688" y="5537013"/>
                  <a:pt x="124688" y="5279468"/>
                </a:cubicBezTo>
                <a:lnTo>
                  <a:pt x="124688" y="2632986"/>
                </a:lnTo>
                <a:lnTo>
                  <a:pt x="124688" y="2632986"/>
                </a:lnTo>
                <a:lnTo>
                  <a:pt x="124688" y="0"/>
                </a:lnTo>
                <a:lnTo>
                  <a:pt x="2260" y="0"/>
                </a:lnTo>
                <a:lnTo>
                  <a:pt x="2260" y="457161"/>
                </a:lnTo>
                <a:lnTo>
                  <a:pt x="1" y="457161"/>
                </a:lnTo>
                <a:lnTo>
                  <a:pt x="1" y="2551344"/>
                </a:lnTo>
                <a:lnTo>
                  <a:pt x="0" y="2551344"/>
                </a:lnTo>
                <a:lnTo>
                  <a:pt x="0" y="4793975"/>
                </a:lnTo>
                <a:lnTo>
                  <a:pt x="2260" y="4793975"/>
                </a:lnTo>
                <a:lnTo>
                  <a:pt x="2260" y="5286575"/>
                </a:lnTo>
                <a:cubicBezTo>
                  <a:pt x="2260" y="5615661"/>
                  <a:pt x="269036" y="5882437"/>
                  <a:pt x="598122" y="5882437"/>
                </a:cubicBezTo>
                <a:cubicBezTo>
                  <a:pt x="927207" y="5882437"/>
                  <a:pt x="1193983" y="5615661"/>
                  <a:pt x="1193983" y="5286575"/>
                </a:cubicBezTo>
                <a:lnTo>
                  <a:pt x="1193983" y="4783591"/>
                </a:lnTo>
                <a:lnTo>
                  <a:pt x="1194534" y="4783591"/>
                </a:lnTo>
                <a:lnTo>
                  <a:pt x="1194534" y="3850384"/>
                </a:lnTo>
                <a:cubicBezTo>
                  <a:pt x="1194534" y="3592839"/>
                  <a:pt x="1403316" y="3384058"/>
                  <a:pt x="1660861" y="3384058"/>
                </a:cubicBezTo>
                <a:cubicBezTo>
                  <a:pt x="1918405" y="3384058"/>
                  <a:pt x="2127187" y="3592839"/>
                  <a:pt x="2127187" y="3850384"/>
                </a:cubicBezTo>
                <a:lnTo>
                  <a:pt x="2127187" y="6511703"/>
                </a:lnTo>
                <a:lnTo>
                  <a:pt x="2129446" y="6511703"/>
                </a:lnTo>
                <a:lnTo>
                  <a:pt x="2129446" y="7004303"/>
                </a:lnTo>
                <a:cubicBezTo>
                  <a:pt x="2129446" y="7333389"/>
                  <a:pt x="2396223" y="7600165"/>
                  <a:pt x="2725309" y="7600165"/>
                </a:cubicBezTo>
                <a:cubicBezTo>
                  <a:pt x="3054395" y="7600165"/>
                  <a:pt x="3321171" y="7333389"/>
                  <a:pt x="3321171" y="7004303"/>
                </a:cubicBezTo>
                <a:lnTo>
                  <a:pt x="3321171" y="4335877"/>
                </a:lnTo>
                <a:lnTo>
                  <a:pt x="3321170" y="4335877"/>
                </a:lnTo>
                <a:lnTo>
                  <a:pt x="3321170" y="2866281"/>
                </a:lnTo>
                <a:cubicBezTo>
                  <a:pt x="3321170" y="2608736"/>
                  <a:pt x="3529952" y="2399954"/>
                  <a:pt x="3787496" y="2399954"/>
                </a:cubicBezTo>
                <a:cubicBezTo>
                  <a:pt x="4045041" y="2399954"/>
                  <a:pt x="4253823" y="2608736"/>
                  <a:pt x="4253823" y="2866281"/>
                </a:cubicBezTo>
                <a:lnTo>
                  <a:pt x="4253823" y="5527599"/>
                </a:lnTo>
                <a:lnTo>
                  <a:pt x="4256117" y="5527599"/>
                </a:lnTo>
                <a:lnTo>
                  <a:pt x="4256117" y="6123463"/>
                </a:lnTo>
                <a:cubicBezTo>
                  <a:pt x="4256117" y="6452549"/>
                  <a:pt x="4522894" y="6719325"/>
                  <a:pt x="4851979" y="6719325"/>
                </a:cubicBezTo>
                <a:cubicBezTo>
                  <a:pt x="5181065" y="6719325"/>
                  <a:pt x="5447841" y="6452549"/>
                  <a:pt x="5447841" y="6123463"/>
                </a:cubicBezTo>
                <a:lnTo>
                  <a:pt x="5447841" y="5890300"/>
                </a:lnTo>
                <a:lnTo>
                  <a:pt x="5449169" y="5890300"/>
                </a:lnTo>
                <a:lnTo>
                  <a:pt x="5449169" y="5482528"/>
                </a:lnTo>
                <a:cubicBezTo>
                  <a:pt x="5449169" y="5224984"/>
                  <a:pt x="5657950" y="5016201"/>
                  <a:pt x="5915495" y="5016201"/>
                </a:cubicBezTo>
                <a:cubicBezTo>
                  <a:pt x="6173040" y="5016201"/>
                  <a:pt x="6381822" y="5224984"/>
                  <a:pt x="6381822" y="5482528"/>
                </a:cubicBezTo>
                <a:lnTo>
                  <a:pt x="6381822" y="8143847"/>
                </a:lnTo>
                <a:lnTo>
                  <a:pt x="6381823" y="8143847"/>
                </a:lnTo>
                <a:lnTo>
                  <a:pt x="6381823" y="9079245"/>
                </a:lnTo>
                <a:cubicBezTo>
                  <a:pt x="6381822" y="9099698"/>
                  <a:pt x="6380506" y="9119842"/>
                  <a:pt x="6377738" y="9139568"/>
                </a:cubicBezTo>
                <a:lnTo>
                  <a:pt x="6500571" y="9139568"/>
                </a:lnTo>
                <a:close/>
              </a:path>
            </a:pathLst>
          </a:custGeom>
          <a:gradFill rotWithShape="1">
            <a:gsLst>
              <a:gs pos="0">
                <a:srgbClr val="E36C09">
                  <a:alpha val="100000"/>
                </a:srgbClr>
              </a:gs>
              <a:gs pos="50000">
                <a:srgbClr val="FFC000">
                  <a:alpha val="100000"/>
                </a:srgbClr>
              </a:gs>
              <a:gs pos="100000">
                <a:srgbClr val="A32AA6">
                  <a:alpha val="100000"/>
                </a:srgbClr>
              </a:gs>
            </a:gsLst>
            <a:lin ang="0" scaled="1"/>
            <a:tileRect/>
          </a:gradFill>
          <a:ln w="25400">
            <a:noFill/>
          </a:ln>
        </p:spPr>
        <p:txBody>
          <a:bodyPr anchor="ctr" anchorCtr="0"/>
          <a:p>
            <a:pPr marL="0" indent="0" algn="ctr" eaLnBrk="1" latinLnBrk="0" hangingPunct="1">
              <a:buNone/>
            </a:pPr>
            <a:endParaRPr sz="100" b="1" i="1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pic>
        <p:nvPicPr>
          <p:cNvPr id="364548" name="图片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63216" y="184383"/>
            <a:ext cx="535752" cy="5357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4549" name="椭圆 22"/>
          <p:cNvSpPr/>
          <p:nvPr>
            <p:custDataLst>
              <p:tags r:id="rId5"/>
            </p:custDataLst>
          </p:nvPr>
        </p:nvSpPr>
        <p:spPr>
          <a:xfrm>
            <a:off x="3100681" y="1492030"/>
            <a:ext cx="583024" cy="584009"/>
          </a:xfrm>
          <a:prstGeom prst="ellipse">
            <a:avLst/>
          </a:prstGeom>
          <a:noFill/>
          <a:ln w="25400" cap="flat" cmpd="sng">
            <a:solidFill>
              <a:srgbClr val="FFC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p>
            <a:pPr marL="0" indent="0" algn="ctr" eaLnBrk="1" latinLnBrk="0" hangingPunct="1">
              <a:buNone/>
            </a:pPr>
            <a:endParaRPr sz="100" b="1" i="1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pic>
        <p:nvPicPr>
          <p:cNvPr id="364550" name="图片 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24318" y="1515666"/>
            <a:ext cx="535752" cy="5367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4553" name="椭圆 26"/>
          <p:cNvSpPr/>
          <p:nvPr>
            <p:custDataLst>
              <p:tags r:id="rId7"/>
            </p:custDataLst>
          </p:nvPr>
        </p:nvSpPr>
        <p:spPr>
          <a:xfrm>
            <a:off x="3105606" y="2818606"/>
            <a:ext cx="583024" cy="583024"/>
          </a:xfrm>
          <a:prstGeom prst="ellipse">
            <a:avLst/>
          </a:prstGeom>
          <a:noFill/>
          <a:ln w="25400" cap="flat" cmpd="sng">
            <a:solidFill>
              <a:srgbClr val="FFC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p>
            <a:pPr marL="0" indent="0" algn="ctr" eaLnBrk="1" latinLnBrk="0" hangingPunct="1">
              <a:buNone/>
            </a:pPr>
            <a:endParaRPr sz="100" b="1" i="1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pic>
        <p:nvPicPr>
          <p:cNvPr id="364554" name="图片 2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29242" y="2842242"/>
            <a:ext cx="535752" cy="5357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4555" name="TextBox 28"/>
          <p:cNvSpPr/>
          <p:nvPr>
            <p:custDataLst>
              <p:tags r:id="rId9"/>
            </p:custDataLst>
          </p:nvPr>
        </p:nvSpPr>
        <p:spPr>
          <a:xfrm>
            <a:off x="3077186" y="264648"/>
            <a:ext cx="559388" cy="396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 eaLnBrk="1" latinLnBrk="0" hangingPunct="1">
              <a:lnSpc>
                <a:spcPct val="80000"/>
              </a:lnSpc>
              <a:buNone/>
            </a:pPr>
            <a:r>
              <a:rPr lang="en-US" altLang="zh-CN" sz="248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01</a:t>
            </a:r>
            <a:endParaRPr lang="zh-CN" altLang="en-US" sz="248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64556" name="TextBox 29"/>
          <p:cNvSpPr/>
          <p:nvPr>
            <p:custDataLst>
              <p:tags r:id="rId10"/>
            </p:custDataLst>
          </p:nvPr>
        </p:nvSpPr>
        <p:spPr>
          <a:xfrm>
            <a:off x="3119394" y="1573771"/>
            <a:ext cx="560372" cy="396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 eaLnBrk="1" latinLnBrk="0" hangingPunct="1">
              <a:lnSpc>
                <a:spcPct val="80000"/>
              </a:lnSpc>
              <a:buNone/>
            </a:pPr>
            <a:r>
              <a:rPr lang="en-US" altLang="zh-CN" sz="248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03</a:t>
            </a:r>
            <a:endParaRPr lang="zh-CN" altLang="en-US" sz="248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105785" y="2139315"/>
            <a:ext cx="592455" cy="582930"/>
            <a:chOff x="4891" y="3369"/>
            <a:chExt cx="933" cy="918"/>
          </a:xfrm>
        </p:grpSpPr>
        <p:sp>
          <p:nvSpPr>
            <p:cNvPr id="364551" name="椭圆 24"/>
            <p:cNvSpPr/>
            <p:nvPr>
              <p:custDataLst>
                <p:tags r:id="rId11"/>
              </p:custDataLst>
            </p:nvPr>
          </p:nvSpPr>
          <p:spPr>
            <a:xfrm>
              <a:off x="4891" y="3369"/>
              <a:ext cx="918" cy="918"/>
            </a:xfrm>
            <a:prstGeom prst="ellipse">
              <a:avLst/>
            </a:prstGeom>
            <a:noFill/>
            <a:ln w="25400" cap="flat" cmpd="sng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pic>
          <p:nvPicPr>
            <p:cNvPr id="364552" name="图片 25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4928" y="3406"/>
              <a:ext cx="844" cy="84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64557" name="TextBox 30"/>
            <p:cNvSpPr/>
            <p:nvPr>
              <p:custDataLst>
                <p:tags r:id="rId13"/>
              </p:custDataLst>
            </p:nvPr>
          </p:nvSpPr>
          <p:spPr>
            <a:xfrm>
              <a:off x="4942" y="3483"/>
              <a:ext cx="882" cy="6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0" indent="0" algn="ctr" eaLnBrk="1" latinLnBrk="0" hangingPunct="1">
                <a:lnSpc>
                  <a:spcPct val="80000"/>
                </a:lnSpc>
                <a:buNone/>
              </a:pPr>
              <a:r>
                <a:rPr lang="en-US" altLang="zh-CN" sz="2480" b="1" i="1" baseline="0" dirty="0">
                  <a:solidFill>
                    <a:srgbClr val="967200"/>
                  </a:solidFill>
                  <a:latin typeface="Adidas Unity" pitchFamily="2" charset="0"/>
                  <a:ea typeface="微软雅黑" panose="020B0503020204020204" charset="-122"/>
                  <a:sym typeface="Times New Roman" panose="02020603050405020304" pitchFamily="2" charset="0"/>
                </a:rPr>
                <a:t>04</a:t>
              </a:r>
              <a:endParaRPr lang="zh-CN" altLang="en-US" sz="248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endParaRPr>
            </a:p>
          </p:txBody>
        </p:sp>
      </p:grpSp>
      <p:sp>
        <p:nvSpPr>
          <p:cNvPr id="364558" name="TextBox 31"/>
          <p:cNvSpPr/>
          <p:nvPr>
            <p:custDataLst>
              <p:tags r:id="rId14"/>
            </p:custDataLst>
          </p:nvPr>
        </p:nvSpPr>
        <p:spPr>
          <a:xfrm>
            <a:off x="3108287" y="2914318"/>
            <a:ext cx="559388" cy="396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 eaLnBrk="1" latinLnBrk="0" hangingPunct="1">
              <a:lnSpc>
                <a:spcPct val="80000"/>
              </a:lnSpc>
              <a:buNone/>
            </a:pPr>
            <a:r>
              <a:rPr lang="en-US" altLang="zh-CN" sz="248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05</a:t>
            </a:r>
            <a:endParaRPr lang="zh-CN" altLang="en-US" sz="248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64559" name="TextBox 32"/>
          <p:cNvSpPr/>
          <p:nvPr>
            <p:custDataLst>
              <p:tags r:id="rId15"/>
            </p:custDataLst>
          </p:nvPr>
        </p:nvSpPr>
        <p:spPr>
          <a:xfrm flipH="1">
            <a:off x="1645091" y="1573771"/>
            <a:ext cx="1463469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latinLnBrk="0" hangingPunct="1">
              <a:lnSpc>
                <a:spcPct val="80000"/>
              </a:lnSpc>
            </a:pPr>
            <a:r>
              <a:rPr lang="en-US" altLang="zh-CN" sz="200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点菜服务</a:t>
            </a:r>
            <a:endParaRPr lang="en-US" altLang="zh-CN" sz="200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64560" name="TextBox 33"/>
          <p:cNvSpPr/>
          <p:nvPr>
            <p:custDataLst>
              <p:tags r:id="rId16"/>
            </p:custDataLst>
          </p:nvPr>
        </p:nvSpPr>
        <p:spPr>
          <a:xfrm flipH="1">
            <a:off x="3688715" y="875665"/>
            <a:ext cx="244475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00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按位开茶</a:t>
            </a:r>
            <a:endParaRPr lang="en-US" altLang="zh-CN" sz="200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64561" name="TextBox 34"/>
          <p:cNvSpPr/>
          <p:nvPr>
            <p:custDataLst>
              <p:tags r:id="rId17"/>
            </p:custDataLst>
          </p:nvPr>
        </p:nvSpPr>
        <p:spPr>
          <a:xfrm flipH="1">
            <a:off x="3688630" y="2227703"/>
            <a:ext cx="1462484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00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菜肴服务</a:t>
            </a:r>
            <a:endParaRPr lang="en-US" altLang="zh-CN" sz="200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64562" name="TextBox 35"/>
          <p:cNvSpPr/>
          <p:nvPr>
            <p:custDataLst>
              <p:tags r:id="rId18"/>
            </p:custDataLst>
          </p:nvPr>
        </p:nvSpPr>
        <p:spPr>
          <a:xfrm flipH="1">
            <a:off x="1492250" y="2908935"/>
            <a:ext cx="1631950" cy="3124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latinLnBrk="0" hangingPunct="1">
              <a:lnSpc>
                <a:spcPct val="80000"/>
              </a:lnSpc>
            </a:pPr>
            <a:r>
              <a:rPr lang="en-US" altLang="zh-CN" sz="180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席间巡台服务</a:t>
            </a:r>
            <a:endParaRPr lang="en-US" altLang="zh-CN" sz="180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64563" name="TextBox 36"/>
          <p:cNvSpPr/>
          <p:nvPr/>
        </p:nvSpPr>
        <p:spPr>
          <a:xfrm>
            <a:off x="3916680" y="3616325"/>
            <a:ext cx="1727200" cy="335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 eaLnBrk="1" latinLnBrk="0" hangingPunct="1">
              <a:lnSpc>
                <a:spcPct val="80000"/>
              </a:lnSpc>
              <a:buNone/>
            </a:pPr>
            <a:r>
              <a:rPr lang="en-US" altLang="zh-CN" sz="1985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甜品水果服务</a:t>
            </a:r>
            <a:endParaRPr lang="en-US" altLang="zh-CN" sz="1985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" name="TextBox 30"/>
          <p:cNvSpPr/>
          <p:nvPr>
            <p:custDataLst>
              <p:tags r:id="rId19"/>
            </p:custDataLst>
          </p:nvPr>
        </p:nvSpPr>
        <p:spPr>
          <a:xfrm>
            <a:off x="3100005" y="908291"/>
            <a:ext cx="560373" cy="396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 eaLnBrk="1" latinLnBrk="0" hangingPunct="1">
              <a:lnSpc>
                <a:spcPct val="80000"/>
              </a:lnSpc>
              <a:buNone/>
            </a:pPr>
            <a:r>
              <a:rPr lang="en-US" altLang="zh-CN" sz="248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02</a:t>
            </a:r>
            <a:endParaRPr lang="zh-CN" altLang="en-US" sz="248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5" name="椭圆 19"/>
          <p:cNvSpPr/>
          <p:nvPr>
            <p:custDataLst>
              <p:tags r:id="rId20"/>
            </p:custDataLst>
          </p:nvPr>
        </p:nvSpPr>
        <p:spPr>
          <a:xfrm>
            <a:off x="3063075" y="797651"/>
            <a:ext cx="583024" cy="583024"/>
          </a:xfrm>
          <a:prstGeom prst="ellipse">
            <a:avLst/>
          </a:prstGeom>
          <a:noFill/>
          <a:ln w="25400" cap="flat" cmpd="sng">
            <a:solidFill>
              <a:srgbClr val="FFC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p>
            <a:pPr marL="0" indent="0" algn="ctr" eaLnBrk="1" latinLnBrk="0" hangingPunct="1">
              <a:buNone/>
            </a:pPr>
            <a:endParaRPr sz="100" b="1" i="1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7" name="椭圆 19"/>
          <p:cNvSpPr/>
          <p:nvPr>
            <p:custDataLst>
              <p:tags r:id="rId21"/>
            </p:custDataLst>
          </p:nvPr>
        </p:nvSpPr>
        <p:spPr>
          <a:xfrm>
            <a:off x="3138005" y="3439251"/>
            <a:ext cx="583024" cy="583024"/>
          </a:xfrm>
          <a:prstGeom prst="ellipse">
            <a:avLst/>
          </a:prstGeom>
          <a:noFill/>
          <a:ln w="25400" cap="flat" cmpd="sng">
            <a:solidFill>
              <a:srgbClr val="FFC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p>
            <a:pPr marL="0" indent="0" algn="ctr" eaLnBrk="1" latinLnBrk="0" hangingPunct="1">
              <a:buNone/>
            </a:pPr>
            <a:endParaRPr sz="100" b="1" i="1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136265" y="3463290"/>
            <a:ext cx="561975" cy="535940"/>
            <a:chOff x="9430" y="4910"/>
            <a:chExt cx="885" cy="844"/>
          </a:xfrm>
        </p:grpSpPr>
        <p:pic>
          <p:nvPicPr>
            <p:cNvPr id="9" name="图片 27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9471" y="4910"/>
              <a:ext cx="844" cy="84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TextBox 31"/>
            <p:cNvSpPr/>
            <p:nvPr>
              <p:custDataLst>
                <p:tags r:id="rId23"/>
              </p:custDataLst>
            </p:nvPr>
          </p:nvSpPr>
          <p:spPr>
            <a:xfrm>
              <a:off x="9430" y="5064"/>
              <a:ext cx="881" cy="6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0" indent="0" algn="ctr" eaLnBrk="1" latinLnBrk="0" hangingPunct="1">
                <a:lnSpc>
                  <a:spcPct val="80000"/>
                </a:lnSpc>
                <a:buNone/>
              </a:pPr>
              <a:r>
                <a:rPr lang="en-US" altLang="zh-CN" sz="2480" b="1" i="1" baseline="0" dirty="0">
                  <a:solidFill>
                    <a:srgbClr val="967200"/>
                  </a:solidFill>
                  <a:latin typeface="Adidas Unity" pitchFamily="2" charset="0"/>
                  <a:ea typeface="微软雅黑" panose="020B0503020204020204" charset="-122"/>
                  <a:sym typeface="Times New Roman" panose="02020603050405020304" pitchFamily="2" charset="0"/>
                </a:rPr>
                <a:t>06</a:t>
              </a:r>
              <a:endParaRPr lang="zh-CN" altLang="en-US" sz="248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endParaRPr>
            </a:p>
          </p:txBody>
        </p:sp>
      </p:grpSp>
      <p:sp>
        <p:nvSpPr>
          <p:cNvPr id="11" name="TextBox 33"/>
          <p:cNvSpPr/>
          <p:nvPr>
            <p:custDataLst>
              <p:tags r:id="rId24"/>
            </p:custDataLst>
          </p:nvPr>
        </p:nvSpPr>
        <p:spPr>
          <a:xfrm flipH="1">
            <a:off x="1492250" y="264795"/>
            <a:ext cx="130492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latinLnBrk="0" hangingPunct="1">
              <a:lnSpc>
                <a:spcPct val="80000"/>
              </a:lnSpc>
            </a:pPr>
            <a:r>
              <a:rPr lang="en-US" altLang="zh-CN" sz="200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迎宾引位</a:t>
            </a:r>
            <a:endParaRPr lang="en-US" altLang="zh-CN" sz="200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ine 29"/>
          <p:cNvSpPr>
            <a:spLocks noChangeShapeType="1"/>
          </p:cNvSpPr>
          <p:nvPr/>
        </p:nvSpPr>
        <p:spPr bwMode="gray">
          <a:xfrm flipH="1">
            <a:off x="1011193" y="3860778"/>
            <a:ext cx="1747441" cy="141684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00" kern="0">
              <a:solidFill>
                <a:sysClr val="windowText" lastClr="000000"/>
              </a:solidFill>
            </a:endParaRPr>
          </a:p>
        </p:txBody>
      </p:sp>
      <p:sp>
        <p:nvSpPr>
          <p:cNvPr id="120" name="Line 30"/>
          <p:cNvSpPr>
            <a:spLocks noChangeShapeType="1"/>
          </p:cNvSpPr>
          <p:nvPr/>
        </p:nvSpPr>
        <p:spPr bwMode="gray">
          <a:xfrm flipH="1">
            <a:off x="1011193" y="2349478"/>
            <a:ext cx="377825" cy="1652984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00" kern="0">
              <a:solidFill>
                <a:sysClr val="windowText" lastClr="000000"/>
              </a:solidFill>
            </a:endParaRPr>
          </a:p>
        </p:txBody>
      </p:sp>
      <p:sp>
        <p:nvSpPr>
          <p:cNvPr id="121" name="AutoShape 31"/>
          <p:cNvSpPr>
            <a:spLocks noChangeArrowheads="1"/>
          </p:cNvSpPr>
          <p:nvPr/>
        </p:nvSpPr>
        <p:spPr bwMode="gray">
          <a:xfrm>
            <a:off x="2011839" y="2089723"/>
            <a:ext cx="141684" cy="141684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rgbClr val="66B1CC"/>
              </a:gs>
              <a:gs pos="100000">
                <a:srgbClr val="66B1CC">
                  <a:gamma/>
                  <a:shade val="72941"/>
                  <a:invGamma/>
                </a:srgbClr>
              </a:gs>
            </a:gsLst>
            <a:lin ang="5400000" scaled="1"/>
          </a:gradFill>
          <a:ln w="9525">
            <a:solidFill>
              <a:srgbClr val="66B1CC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100" kern="0">
              <a:solidFill>
                <a:sysClr val="windowText" lastClr="000000"/>
              </a:solidFill>
            </a:endParaRPr>
          </a:p>
        </p:txBody>
      </p:sp>
      <p:sp>
        <p:nvSpPr>
          <p:cNvPr id="122" name="AutoShape 3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522493" y="2538390"/>
            <a:ext cx="141684" cy="141684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rgbClr val="66B1CC"/>
              </a:gs>
              <a:gs pos="100000">
                <a:srgbClr val="66B1CC">
                  <a:gamma/>
                  <a:shade val="54118"/>
                  <a:invGamma/>
                </a:srgbClr>
              </a:gs>
            </a:gsLst>
            <a:lin ang="5400000" scaled="1"/>
          </a:gradFill>
          <a:ln w="9525">
            <a:solidFill>
              <a:srgbClr val="66B1CC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700" kern="0">
              <a:solidFill>
                <a:schemeClr val="tx1"/>
              </a:solidFill>
            </a:endParaRPr>
          </a:p>
        </p:txBody>
      </p:sp>
      <p:sp>
        <p:nvSpPr>
          <p:cNvPr id="123" name="AutoShape 3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813733" y="3197616"/>
            <a:ext cx="141684" cy="141684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rgbClr val="66B1CC"/>
              </a:gs>
              <a:gs pos="100000">
                <a:srgbClr val="66B1CC">
                  <a:gamma/>
                  <a:shade val="19216"/>
                  <a:invGamma/>
                </a:srgbClr>
              </a:gs>
            </a:gsLst>
            <a:lin ang="5400000" scaled="1"/>
          </a:gradFill>
          <a:ln w="9525">
            <a:solidFill>
              <a:srgbClr val="66B1CC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700" kern="0">
              <a:solidFill>
                <a:schemeClr val="tx1"/>
              </a:solidFill>
            </a:endParaRPr>
          </a:p>
        </p:txBody>
      </p:sp>
      <p:sp>
        <p:nvSpPr>
          <p:cNvPr id="124" name="Line 34"/>
          <p:cNvSpPr>
            <a:spLocks noChangeShapeType="1"/>
          </p:cNvSpPr>
          <p:nvPr/>
        </p:nvSpPr>
        <p:spPr bwMode="gray">
          <a:xfrm flipH="1">
            <a:off x="1011193" y="2218617"/>
            <a:ext cx="1032132" cy="1783845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00" kern="0">
              <a:solidFill>
                <a:sysClr val="windowText" lastClr="000000"/>
              </a:solidFill>
            </a:endParaRPr>
          </a:p>
        </p:txBody>
      </p:sp>
      <p:sp>
        <p:nvSpPr>
          <p:cNvPr id="125" name="Line 35"/>
          <p:cNvSpPr>
            <a:spLocks noChangeShapeType="1"/>
          </p:cNvSpPr>
          <p:nvPr/>
        </p:nvSpPr>
        <p:spPr bwMode="gray">
          <a:xfrm flipH="1">
            <a:off x="1011193" y="3291089"/>
            <a:ext cx="1794669" cy="711373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00" kern="0">
              <a:solidFill>
                <a:sysClr val="windowText" lastClr="000000"/>
              </a:solidFill>
            </a:endParaRPr>
          </a:p>
        </p:txBody>
      </p:sp>
      <p:sp>
        <p:nvSpPr>
          <p:cNvPr id="126" name="Line 36"/>
          <p:cNvSpPr>
            <a:spLocks noChangeShapeType="1"/>
          </p:cNvSpPr>
          <p:nvPr/>
        </p:nvSpPr>
        <p:spPr bwMode="gray">
          <a:xfrm flipH="1">
            <a:off x="1011193" y="1283893"/>
            <a:ext cx="1157089" cy="2718569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00" kern="0">
              <a:solidFill>
                <a:sysClr val="windowText" lastClr="000000"/>
              </a:solidFill>
            </a:endParaRPr>
          </a:p>
        </p:txBody>
      </p:sp>
      <p:sp>
        <p:nvSpPr>
          <p:cNvPr id="127" name="Line 37"/>
          <p:cNvSpPr>
            <a:spLocks noChangeShapeType="1"/>
          </p:cNvSpPr>
          <p:nvPr/>
        </p:nvSpPr>
        <p:spPr bwMode="gray">
          <a:xfrm flipH="1">
            <a:off x="1011193" y="2106450"/>
            <a:ext cx="1431603" cy="1896012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00" kern="0">
              <a:solidFill>
                <a:sysClr val="windowText" lastClr="000000"/>
              </a:solidFill>
            </a:endParaRPr>
          </a:p>
        </p:txBody>
      </p:sp>
      <p:sp>
        <p:nvSpPr>
          <p:cNvPr id="128" name="Line 38"/>
          <p:cNvSpPr>
            <a:spLocks noChangeShapeType="1"/>
          </p:cNvSpPr>
          <p:nvPr/>
        </p:nvSpPr>
        <p:spPr bwMode="gray">
          <a:xfrm flipH="1">
            <a:off x="1011193" y="2891618"/>
            <a:ext cx="1764168" cy="1110845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00" kern="0">
              <a:solidFill>
                <a:sysClr val="windowText" lastClr="000000"/>
              </a:solidFill>
            </a:endParaRPr>
          </a:p>
        </p:txBody>
      </p:sp>
      <p:sp>
        <p:nvSpPr>
          <p:cNvPr id="129" name="Line 39"/>
          <p:cNvSpPr>
            <a:spLocks noChangeShapeType="1"/>
          </p:cNvSpPr>
          <p:nvPr/>
        </p:nvSpPr>
        <p:spPr bwMode="gray">
          <a:xfrm flipH="1">
            <a:off x="1011193" y="3540020"/>
            <a:ext cx="2396827" cy="462442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100" kern="0">
              <a:solidFill>
                <a:sysClr val="windowText" lastClr="000000"/>
              </a:solidFill>
            </a:endParaRPr>
          </a:p>
        </p:txBody>
      </p:sp>
      <p:grpSp>
        <p:nvGrpSpPr>
          <p:cNvPr id="130" name="Group 40"/>
          <p:cNvGrpSpPr/>
          <p:nvPr/>
        </p:nvGrpSpPr>
        <p:grpSpPr bwMode="auto">
          <a:xfrm>
            <a:off x="1011193" y="2680074"/>
            <a:ext cx="1558528" cy="1464072"/>
            <a:chOff x="0" y="2654"/>
            <a:chExt cx="1592" cy="1522"/>
          </a:xfrm>
        </p:grpSpPr>
        <p:sp>
          <p:nvSpPr>
            <p:cNvPr id="131" name="Arc 41"/>
            <p:cNvSpPr/>
            <p:nvPr/>
          </p:nvSpPr>
          <p:spPr bwMode="gray">
            <a:xfrm>
              <a:off x="0" y="2733"/>
              <a:ext cx="1440" cy="144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80808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sz="1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Line 42"/>
            <p:cNvSpPr>
              <a:spLocks noChangeShapeType="1"/>
            </p:cNvSpPr>
            <p:nvPr/>
          </p:nvSpPr>
          <p:spPr bwMode="gray">
            <a:xfrm flipH="1">
              <a:off x="0" y="2654"/>
              <a:ext cx="1592" cy="1522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sz="1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Arc 43"/>
            <p:cNvSpPr/>
            <p:nvPr/>
          </p:nvSpPr>
          <p:spPr bwMode="gray">
            <a:xfrm>
              <a:off x="0" y="2796"/>
              <a:ext cx="1382" cy="13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adFill rotWithShape="1">
              <a:gsLst>
                <a:gs pos="0">
                  <a:srgbClr val="CBBC63">
                    <a:gamma/>
                    <a:shade val="72941"/>
                    <a:invGamma/>
                  </a:srgbClr>
                </a:gs>
                <a:gs pos="100000">
                  <a:srgbClr val="CBBC63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CBBC63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sz="1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Arc 44"/>
            <p:cNvSpPr/>
            <p:nvPr/>
          </p:nvSpPr>
          <p:spPr bwMode="gray">
            <a:xfrm>
              <a:off x="14" y="2817"/>
              <a:ext cx="1347" cy="134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D2A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CBBC63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sz="1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" name="Text Box 45"/>
            <p:cNvSpPr txBox="1">
              <a:spLocks noChangeArrowheads="1"/>
            </p:cNvSpPr>
            <p:nvPr/>
          </p:nvSpPr>
          <p:spPr bwMode="gray">
            <a:xfrm>
              <a:off x="46" y="3267"/>
              <a:ext cx="1036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zh-CN" altLang="en-US" sz="2400" b="1" kern="0">
                  <a:solidFill>
                    <a:srgbClr val="080808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anose="020B0604030504040204" pitchFamily="34" charset="0"/>
                  <a:ea typeface="宋体" panose="02010600030101010101" pitchFamily="2" charset="-122"/>
                </a:rPr>
                <a:t>点菜服务</a:t>
              </a:r>
              <a:endParaRPr lang="zh-CN" altLang="en-US" sz="2400" b="1" kern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37" name="Text Box 4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black">
          <a:xfrm>
            <a:off x="2915285" y="1289050"/>
            <a:ext cx="323405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pPr eaLnBrk="0" hangingPunct="0"/>
            <a:r>
              <a:rPr lang="en-US" altLang="zh-CN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ea"/>
                <a:sym typeface="+mn-ea"/>
              </a:rPr>
              <a:t>2.提供建议</a:t>
            </a:r>
            <a:endParaRPr kumimoji="0" lang="en-US" altLang="zh-CN" sz="2000" b="1" i="0" u="none" strike="noStrike" kern="0" cap="none" spc="0" normalizeH="0" baseline="0" noProof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  <a:cs typeface="+mn-ea"/>
              <a:sym typeface="+mn-ea"/>
            </a:endParaRPr>
          </a:p>
          <a:p>
            <a:pPr eaLnBrk="0" hangingPunct="0"/>
            <a:r>
              <a:rPr lang="en-US" altLang="zh-CN" sz="2000">
                <a:solidFill>
                  <a:schemeClr val="tx1"/>
                </a:solidFill>
                <a:sym typeface="+mn-ea"/>
              </a:rPr>
              <a:t>  </a:t>
            </a:r>
            <a:endParaRPr lang="en-US" altLang="zh-CN" sz="2000" b="1" ker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defRPr/>
            </a:pPr>
            <a:endParaRPr lang="en-US" altLang="zh-CN" sz="2000" b="1" ker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38" name="Text Box 4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black">
          <a:xfrm>
            <a:off x="3527425" y="2610485"/>
            <a:ext cx="190944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ea"/>
                <a:sym typeface="+mn-ea"/>
              </a:rPr>
              <a:t>4.复述确认</a:t>
            </a:r>
            <a:endParaRPr kumimoji="0" lang="en-US" altLang="zh-CN" sz="2000" b="1" i="0" u="none" strike="noStrike" kern="0" cap="none" spc="0" normalizeH="0" baseline="0" noProof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  <a:cs typeface="+mn-ea"/>
              <a:sym typeface="+mn-ea"/>
            </a:endParaRPr>
          </a:p>
          <a:p>
            <a:pPr>
              <a:spcBef>
                <a:spcPct val="50000"/>
              </a:spcBef>
              <a:defRPr/>
            </a:pPr>
            <a:endParaRPr lang="en-US" altLang="zh-CN" sz="2000" b="1" ker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40" name="AutoShape 50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3382439" y="3297976"/>
            <a:ext cx="407343" cy="407343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rgbClr val="C85414"/>
              </a:gs>
              <a:gs pos="100000">
                <a:srgbClr val="C85414">
                  <a:gamma/>
                  <a:shade val="50980"/>
                  <a:invGamma/>
                </a:srgbClr>
              </a:gs>
            </a:gsLst>
            <a:lin ang="5400000" scaled="1"/>
          </a:gradFill>
          <a:ln w="9525">
            <a:solidFill>
              <a:srgbClr val="FEFFFF"/>
            </a:solidFill>
            <a:rou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CN" altLang="en-US" sz="700" kern="0">
              <a:solidFill>
                <a:schemeClr val="tx1"/>
              </a:solidFill>
            </a:endParaRPr>
          </a:p>
        </p:txBody>
      </p:sp>
      <p:sp>
        <p:nvSpPr>
          <p:cNvPr id="141" name="Text Box 51"/>
          <p:cNvSpPr txBox="1">
            <a:spLocks noChangeArrowheads="1"/>
          </p:cNvSpPr>
          <p:nvPr/>
        </p:nvSpPr>
        <p:spPr bwMode="black">
          <a:xfrm>
            <a:off x="2522168" y="540392"/>
            <a:ext cx="2472589" cy="67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kumimoji="0" lang="en-US" altLang="zh-CN" sz="2000" b="1" i="0" u="none" strike="noStrike" kern="0" cap="none" spc="0" normalizeH="0" baseline="0" noProof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ea"/>
                <a:sym typeface="+mn-ea"/>
              </a:rPr>
              <a:t>1.接受点菜</a:t>
            </a:r>
            <a:endParaRPr kumimoji="0" lang="en-US" altLang="zh-CN" sz="2000" b="1" i="0" u="none" strike="noStrike" kern="0" cap="none" spc="0" normalizeH="0" baseline="0" noProof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  <a:cs typeface="+mn-ea"/>
              <a:sym typeface="+mn-ea"/>
            </a:endParaRPr>
          </a:p>
          <a:p>
            <a:pPr eaLnBrk="0" hangingPunct="0"/>
            <a:r>
              <a:rPr lang="en-US" altLang="zh-CN" sz="1800">
                <a:solidFill>
                  <a:schemeClr val="tx1"/>
                </a:solidFill>
                <a:sym typeface="+mn-ea"/>
              </a:rPr>
              <a:t>    </a:t>
            </a:r>
            <a:endParaRPr lang="en-US" altLang="zh-CN" sz="1800" dirty="0">
              <a:solidFill>
                <a:schemeClr val="tx1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142" name="Text Box 5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black">
          <a:xfrm>
            <a:off x="3245016" y="1981146"/>
            <a:ext cx="2472589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zh-CN" sz="1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ea"/>
                <a:sym typeface="+mn-ea"/>
              </a:rPr>
              <a:t>3.准确记录</a:t>
            </a:r>
            <a:endParaRPr lang="en-US" altLang="zh-CN" sz="18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43" name="Text Box 5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black">
          <a:xfrm>
            <a:off x="4006850" y="3316605"/>
            <a:ext cx="1539875" cy="78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ea"/>
                <a:sym typeface="+mn-ea"/>
              </a:rPr>
              <a:t>5.菜单入厨</a:t>
            </a:r>
            <a:endParaRPr lang="en-US" altLang="zh-CN" sz="1800" b="1" ker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defRPr/>
            </a:pPr>
            <a:endParaRPr lang="en-US" altLang="zh-CN" sz="18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45" name="AutoShape 55"/>
          <p:cNvSpPr>
            <a:spLocks noChangeArrowheads="1"/>
          </p:cNvSpPr>
          <p:nvPr/>
        </p:nvSpPr>
        <p:spPr bwMode="gray">
          <a:xfrm>
            <a:off x="2062019" y="951329"/>
            <a:ext cx="407343" cy="407343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rgbClr val="A6C701">
                  <a:gamma/>
                  <a:tint val="20000"/>
                  <a:invGamma/>
                </a:srgbClr>
              </a:gs>
              <a:gs pos="100000">
                <a:srgbClr val="A6C701"/>
              </a:gs>
            </a:gsLst>
            <a:lin ang="5400000" scaled="1"/>
          </a:gradFill>
          <a:ln w="9525">
            <a:solidFill>
              <a:srgbClr val="FEFFFF"/>
            </a:solidFill>
            <a:rou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CN" altLang="en-US" sz="100" kern="0">
              <a:solidFill>
                <a:sysClr val="windowText" lastClr="000000"/>
              </a:solidFill>
            </a:endParaRPr>
          </a:p>
        </p:txBody>
      </p:sp>
      <p:sp>
        <p:nvSpPr>
          <p:cNvPr id="146" name="AutoShape 56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2363098" y="1797500"/>
            <a:ext cx="407343" cy="407343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rgbClr val="66B1CC">
                  <a:gamma/>
                  <a:tint val="28627"/>
                  <a:invGamma/>
                </a:srgbClr>
              </a:gs>
              <a:gs pos="100000">
                <a:srgbClr val="66B1CC"/>
              </a:gs>
            </a:gsLst>
            <a:lin ang="5400000" scaled="1"/>
          </a:gradFill>
          <a:ln w="9525">
            <a:solidFill>
              <a:srgbClr val="FEFFFF"/>
            </a:solidFill>
            <a:rou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CN" altLang="en-US" sz="700" kern="0">
              <a:solidFill>
                <a:schemeClr val="tx1"/>
              </a:solidFill>
            </a:endParaRPr>
          </a:p>
        </p:txBody>
      </p:sp>
      <p:sp>
        <p:nvSpPr>
          <p:cNvPr id="147" name="AutoShape 57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2732068" y="2610217"/>
            <a:ext cx="407343" cy="407343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rgbClr val="7D94F7"/>
              </a:gs>
              <a:gs pos="100000">
                <a:srgbClr val="7D94F7">
                  <a:gamma/>
                  <a:shade val="79216"/>
                  <a:invGamma/>
                </a:srgbClr>
              </a:gs>
            </a:gsLst>
            <a:lin ang="5400000" scaled="1"/>
          </a:gradFill>
          <a:ln w="9525">
            <a:solidFill>
              <a:srgbClr val="FEFFFF"/>
            </a:solidFill>
            <a:rou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CN" altLang="en-US" sz="700" kern="0">
              <a:solidFill>
                <a:schemeClr val="tx1"/>
              </a:solidFill>
            </a:endParaRPr>
          </a:p>
        </p:txBody>
      </p:sp>
      <p:sp>
        <p:nvSpPr>
          <p:cNvPr id="148" name="AutoShape 58"/>
          <p:cNvSpPr>
            <a:spLocks noChangeArrowheads="1"/>
          </p:cNvSpPr>
          <p:nvPr/>
        </p:nvSpPr>
        <p:spPr bwMode="gray">
          <a:xfrm>
            <a:off x="1342774" y="2206810"/>
            <a:ext cx="141684" cy="141684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rgbClr val="66B1CC"/>
              </a:gs>
              <a:gs pos="100000">
                <a:srgbClr val="66B1CC">
                  <a:gamma/>
                  <a:shade val="72941"/>
                  <a:invGamma/>
                </a:srgbClr>
              </a:gs>
            </a:gsLst>
            <a:lin ang="5400000" scaled="1"/>
          </a:gradFill>
          <a:ln w="9525">
            <a:solidFill>
              <a:srgbClr val="66B1CC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100" kern="0">
              <a:solidFill>
                <a:sysClr val="windowText" lastClr="000000"/>
              </a:solidFill>
            </a:endParaRPr>
          </a:p>
        </p:txBody>
      </p:sp>
      <p:sp>
        <p:nvSpPr>
          <p:cNvPr id="149" name="AutoShape 59"/>
          <p:cNvSpPr>
            <a:spLocks noChangeArrowheads="1"/>
          </p:cNvSpPr>
          <p:nvPr/>
        </p:nvSpPr>
        <p:spPr bwMode="gray">
          <a:xfrm>
            <a:off x="2773392" y="3797807"/>
            <a:ext cx="141684" cy="141684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rgbClr val="66B1CC"/>
              </a:gs>
              <a:gs pos="100000">
                <a:srgbClr val="66B1CC">
                  <a:gamma/>
                  <a:shade val="19216"/>
                  <a:invGamma/>
                </a:srgbClr>
              </a:gs>
            </a:gsLst>
            <a:lin ang="5400000" scaled="1"/>
          </a:gradFill>
          <a:ln w="9525">
            <a:solidFill>
              <a:srgbClr val="66B1CC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sz="700" ker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/>
        </p:nvCxnSpPr>
        <p:spPr>
          <a:xfrm flipV="1">
            <a:off x="273354" y="2355225"/>
            <a:ext cx="340360" cy="63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1"/>
            </p:custDataLst>
          </p:nvPr>
        </p:nvCxnSpPr>
        <p:spPr>
          <a:xfrm>
            <a:off x="1413550" y="2322840"/>
            <a:ext cx="177807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2"/>
            </p:custDataLst>
          </p:nvPr>
        </p:nvCxnSpPr>
        <p:spPr>
          <a:xfrm>
            <a:off x="2354273" y="2322840"/>
            <a:ext cx="222258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3"/>
            </p:custDataLst>
          </p:nvPr>
        </p:nvCxnSpPr>
        <p:spPr>
          <a:xfrm>
            <a:off x="3369425" y="2322840"/>
            <a:ext cx="222258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4"/>
            </p:custDataLst>
          </p:nvPr>
        </p:nvCxnSpPr>
        <p:spPr>
          <a:xfrm>
            <a:off x="4310147" y="2322840"/>
            <a:ext cx="222258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6417247" y="2393960"/>
            <a:ext cx="421977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01541" y="527131"/>
            <a:ext cx="6798619" cy="437325"/>
          </a:xfrm>
        </p:spPr>
        <p:txBody>
          <a:bodyPr/>
          <a:lstStyle/>
          <a:p>
            <a:r>
              <a:rPr lang="zh-CN" altLang="en-US"/>
              <a:t>菜肴服务</a:t>
            </a:r>
            <a:endParaRPr lang="zh-CN" altLang="en-US"/>
          </a:p>
        </p:txBody>
      </p:sp>
      <p:sp>
        <p:nvSpPr>
          <p:cNvPr id="6" name="等腰三角形 5"/>
          <p:cNvSpPr/>
          <p:nvPr>
            <p:custDataLst>
              <p:tags r:id="rId5"/>
            </p:custDataLst>
          </p:nvPr>
        </p:nvSpPr>
        <p:spPr>
          <a:xfrm>
            <a:off x="613420" y="1607150"/>
            <a:ext cx="800130" cy="825327"/>
          </a:xfrm>
          <a:custGeom>
            <a:avLst/>
            <a:gdLst/>
            <a:ahLst/>
            <a:cxnLst/>
            <a:rect l="l" t="t" r="r" b="b"/>
            <a:pathLst>
              <a:path w="1152128" h="1188410">
                <a:moveTo>
                  <a:pt x="576064" y="0"/>
                </a:moveTo>
                <a:lnTo>
                  <a:pt x="720080" y="288032"/>
                </a:lnTo>
                <a:lnTo>
                  <a:pt x="647834" y="288032"/>
                </a:lnTo>
                <a:lnTo>
                  <a:pt x="783406" y="604369"/>
                </a:lnTo>
                <a:cubicBezTo>
                  <a:pt x="999361" y="686373"/>
                  <a:pt x="1152128" y="895549"/>
                  <a:pt x="1152128" y="1140405"/>
                </a:cubicBezTo>
                <a:lnTo>
                  <a:pt x="1149704" y="1188410"/>
                </a:lnTo>
                <a:cubicBezTo>
                  <a:pt x="1125742" y="892701"/>
                  <a:pt x="878037" y="660352"/>
                  <a:pt x="576064" y="660352"/>
                </a:cubicBezTo>
                <a:cubicBezTo>
                  <a:pt x="274091" y="660352"/>
                  <a:pt x="26386" y="892701"/>
                  <a:pt x="2424" y="1188410"/>
                </a:cubicBezTo>
                <a:cubicBezTo>
                  <a:pt x="667" y="1172607"/>
                  <a:pt x="0" y="1156583"/>
                  <a:pt x="0" y="1140405"/>
                </a:cubicBezTo>
                <a:cubicBezTo>
                  <a:pt x="0" y="895549"/>
                  <a:pt x="152767" y="686373"/>
                  <a:pt x="368722" y="604369"/>
                </a:cubicBezTo>
                <a:lnTo>
                  <a:pt x="504295" y="288032"/>
                </a:lnTo>
                <a:lnTo>
                  <a:pt x="432048" y="288032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/>
          </a:p>
        </p:txBody>
      </p:sp>
      <p:sp>
        <p:nvSpPr>
          <p:cNvPr id="8" name="等腰三角形 5"/>
          <p:cNvSpPr/>
          <p:nvPr>
            <p:custDataLst>
              <p:tags r:id="rId6"/>
            </p:custDataLst>
          </p:nvPr>
        </p:nvSpPr>
        <p:spPr>
          <a:xfrm flipV="1">
            <a:off x="1591357" y="2164289"/>
            <a:ext cx="800130" cy="825327"/>
          </a:xfrm>
          <a:custGeom>
            <a:avLst/>
            <a:gdLst/>
            <a:ahLst/>
            <a:cxnLst/>
            <a:rect l="l" t="t" r="r" b="b"/>
            <a:pathLst>
              <a:path w="1152128" h="1188410">
                <a:moveTo>
                  <a:pt x="576064" y="0"/>
                </a:moveTo>
                <a:lnTo>
                  <a:pt x="720080" y="288032"/>
                </a:lnTo>
                <a:lnTo>
                  <a:pt x="647834" y="288032"/>
                </a:lnTo>
                <a:lnTo>
                  <a:pt x="783406" y="604369"/>
                </a:lnTo>
                <a:cubicBezTo>
                  <a:pt x="999361" y="686373"/>
                  <a:pt x="1152128" y="895549"/>
                  <a:pt x="1152128" y="1140405"/>
                </a:cubicBezTo>
                <a:lnTo>
                  <a:pt x="1149704" y="1188410"/>
                </a:lnTo>
                <a:cubicBezTo>
                  <a:pt x="1125742" y="892701"/>
                  <a:pt x="878037" y="660352"/>
                  <a:pt x="576064" y="660352"/>
                </a:cubicBezTo>
                <a:cubicBezTo>
                  <a:pt x="274091" y="660352"/>
                  <a:pt x="26386" y="892701"/>
                  <a:pt x="2424" y="1188410"/>
                </a:cubicBezTo>
                <a:cubicBezTo>
                  <a:pt x="667" y="1172607"/>
                  <a:pt x="0" y="1156583"/>
                  <a:pt x="0" y="1140405"/>
                </a:cubicBezTo>
                <a:cubicBezTo>
                  <a:pt x="0" y="895549"/>
                  <a:pt x="152767" y="686373"/>
                  <a:pt x="368722" y="604369"/>
                </a:cubicBezTo>
                <a:lnTo>
                  <a:pt x="504295" y="288032"/>
                </a:lnTo>
                <a:lnTo>
                  <a:pt x="432048" y="288032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/>
          </a:p>
        </p:txBody>
      </p:sp>
      <p:sp>
        <p:nvSpPr>
          <p:cNvPr id="9" name="等腰三角形 5"/>
          <p:cNvSpPr/>
          <p:nvPr>
            <p:custDataLst>
              <p:tags r:id="rId7"/>
            </p:custDataLst>
          </p:nvPr>
        </p:nvSpPr>
        <p:spPr>
          <a:xfrm>
            <a:off x="2569294" y="1607150"/>
            <a:ext cx="800130" cy="825327"/>
          </a:xfrm>
          <a:custGeom>
            <a:avLst/>
            <a:gdLst/>
            <a:ahLst/>
            <a:cxnLst/>
            <a:rect l="l" t="t" r="r" b="b"/>
            <a:pathLst>
              <a:path w="1152128" h="1188410">
                <a:moveTo>
                  <a:pt x="576064" y="0"/>
                </a:moveTo>
                <a:lnTo>
                  <a:pt x="720080" y="288032"/>
                </a:lnTo>
                <a:lnTo>
                  <a:pt x="647834" y="288032"/>
                </a:lnTo>
                <a:lnTo>
                  <a:pt x="783406" y="604369"/>
                </a:lnTo>
                <a:cubicBezTo>
                  <a:pt x="999361" y="686373"/>
                  <a:pt x="1152128" y="895549"/>
                  <a:pt x="1152128" y="1140405"/>
                </a:cubicBezTo>
                <a:lnTo>
                  <a:pt x="1149704" y="1188410"/>
                </a:lnTo>
                <a:cubicBezTo>
                  <a:pt x="1125742" y="892701"/>
                  <a:pt x="878037" y="660352"/>
                  <a:pt x="576064" y="660352"/>
                </a:cubicBezTo>
                <a:cubicBezTo>
                  <a:pt x="274091" y="660352"/>
                  <a:pt x="26386" y="892701"/>
                  <a:pt x="2424" y="1188410"/>
                </a:cubicBezTo>
                <a:cubicBezTo>
                  <a:pt x="667" y="1172607"/>
                  <a:pt x="0" y="1156583"/>
                  <a:pt x="0" y="1140405"/>
                </a:cubicBezTo>
                <a:cubicBezTo>
                  <a:pt x="0" y="895549"/>
                  <a:pt x="152767" y="686373"/>
                  <a:pt x="368722" y="604369"/>
                </a:cubicBezTo>
                <a:lnTo>
                  <a:pt x="504295" y="288032"/>
                </a:lnTo>
                <a:lnTo>
                  <a:pt x="432048" y="288032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/>
          </a:p>
        </p:txBody>
      </p:sp>
      <p:sp>
        <p:nvSpPr>
          <p:cNvPr id="10" name="等腰三角形 5"/>
          <p:cNvSpPr/>
          <p:nvPr>
            <p:custDataLst>
              <p:tags r:id="rId8"/>
            </p:custDataLst>
          </p:nvPr>
        </p:nvSpPr>
        <p:spPr>
          <a:xfrm flipV="1">
            <a:off x="3547231" y="2164289"/>
            <a:ext cx="800130" cy="825327"/>
          </a:xfrm>
          <a:custGeom>
            <a:avLst/>
            <a:gdLst/>
            <a:ahLst/>
            <a:cxnLst/>
            <a:rect l="l" t="t" r="r" b="b"/>
            <a:pathLst>
              <a:path w="1152128" h="1188410">
                <a:moveTo>
                  <a:pt x="576064" y="0"/>
                </a:moveTo>
                <a:lnTo>
                  <a:pt x="720080" y="288032"/>
                </a:lnTo>
                <a:lnTo>
                  <a:pt x="647834" y="288032"/>
                </a:lnTo>
                <a:lnTo>
                  <a:pt x="783406" y="604369"/>
                </a:lnTo>
                <a:cubicBezTo>
                  <a:pt x="999361" y="686373"/>
                  <a:pt x="1152128" y="895549"/>
                  <a:pt x="1152128" y="1140405"/>
                </a:cubicBezTo>
                <a:lnTo>
                  <a:pt x="1149704" y="1188410"/>
                </a:lnTo>
                <a:cubicBezTo>
                  <a:pt x="1125742" y="892701"/>
                  <a:pt x="878037" y="660352"/>
                  <a:pt x="576064" y="660352"/>
                </a:cubicBezTo>
                <a:cubicBezTo>
                  <a:pt x="274091" y="660352"/>
                  <a:pt x="26386" y="892701"/>
                  <a:pt x="2424" y="1188410"/>
                </a:cubicBezTo>
                <a:cubicBezTo>
                  <a:pt x="667" y="1172607"/>
                  <a:pt x="0" y="1156583"/>
                  <a:pt x="0" y="1140405"/>
                </a:cubicBezTo>
                <a:cubicBezTo>
                  <a:pt x="0" y="895549"/>
                  <a:pt x="152767" y="686373"/>
                  <a:pt x="368722" y="604369"/>
                </a:cubicBezTo>
                <a:lnTo>
                  <a:pt x="504295" y="288032"/>
                </a:lnTo>
                <a:lnTo>
                  <a:pt x="432048" y="288032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/>
          </a:p>
        </p:txBody>
      </p:sp>
      <p:sp>
        <p:nvSpPr>
          <p:cNvPr id="11" name="等腰三角形 5"/>
          <p:cNvSpPr/>
          <p:nvPr>
            <p:custDataLst>
              <p:tags r:id="rId9"/>
            </p:custDataLst>
          </p:nvPr>
        </p:nvSpPr>
        <p:spPr>
          <a:xfrm>
            <a:off x="4525169" y="1607150"/>
            <a:ext cx="800130" cy="825327"/>
          </a:xfrm>
          <a:custGeom>
            <a:avLst/>
            <a:gdLst/>
            <a:ahLst/>
            <a:cxnLst/>
            <a:rect l="l" t="t" r="r" b="b"/>
            <a:pathLst>
              <a:path w="1152128" h="1188410">
                <a:moveTo>
                  <a:pt x="576064" y="0"/>
                </a:moveTo>
                <a:lnTo>
                  <a:pt x="720080" y="288032"/>
                </a:lnTo>
                <a:lnTo>
                  <a:pt x="647834" y="288032"/>
                </a:lnTo>
                <a:lnTo>
                  <a:pt x="783406" y="604369"/>
                </a:lnTo>
                <a:cubicBezTo>
                  <a:pt x="999361" y="686373"/>
                  <a:pt x="1152128" y="895549"/>
                  <a:pt x="1152128" y="1140405"/>
                </a:cubicBezTo>
                <a:lnTo>
                  <a:pt x="1149704" y="1188410"/>
                </a:lnTo>
                <a:cubicBezTo>
                  <a:pt x="1125742" y="892701"/>
                  <a:pt x="878037" y="660352"/>
                  <a:pt x="576064" y="660352"/>
                </a:cubicBezTo>
                <a:cubicBezTo>
                  <a:pt x="274091" y="660352"/>
                  <a:pt x="26386" y="892701"/>
                  <a:pt x="2424" y="1188410"/>
                </a:cubicBezTo>
                <a:cubicBezTo>
                  <a:pt x="667" y="1172607"/>
                  <a:pt x="0" y="1156583"/>
                  <a:pt x="0" y="1140405"/>
                </a:cubicBezTo>
                <a:cubicBezTo>
                  <a:pt x="0" y="895549"/>
                  <a:pt x="152767" y="686373"/>
                  <a:pt x="368722" y="604369"/>
                </a:cubicBezTo>
                <a:lnTo>
                  <a:pt x="504295" y="288032"/>
                </a:lnTo>
                <a:lnTo>
                  <a:pt x="432048" y="288032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/>
          </a:p>
        </p:txBody>
      </p:sp>
      <p:sp>
        <p:nvSpPr>
          <p:cNvPr id="34" name="TextBox 33"/>
          <p:cNvSpPr txBox="1"/>
          <p:nvPr>
            <p:custDataLst>
              <p:tags r:id="rId10"/>
            </p:custDataLst>
          </p:nvPr>
        </p:nvSpPr>
        <p:spPr>
          <a:xfrm flipH="1">
            <a:off x="722643" y="2203239"/>
            <a:ext cx="580828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en-US" altLang="zh-CN" sz="1200" b="1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TextBox 34"/>
          <p:cNvSpPr txBox="1"/>
          <p:nvPr>
            <p:custDataLst>
              <p:tags r:id="rId11"/>
            </p:custDataLst>
          </p:nvPr>
        </p:nvSpPr>
        <p:spPr>
          <a:xfrm flipH="1">
            <a:off x="1685447" y="2199429"/>
            <a:ext cx="580828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en-US" altLang="zh-CN" sz="1200" b="1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TextBox 35"/>
          <p:cNvSpPr txBox="1"/>
          <p:nvPr>
            <p:custDataLst>
              <p:tags r:id="rId12"/>
            </p:custDataLst>
          </p:nvPr>
        </p:nvSpPr>
        <p:spPr>
          <a:xfrm flipH="1">
            <a:off x="2668571" y="2199429"/>
            <a:ext cx="580828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en-US" altLang="zh-CN" sz="1200" b="1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TextBox 36"/>
          <p:cNvSpPr txBox="1"/>
          <p:nvPr>
            <p:custDataLst>
              <p:tags r:id="rId13"/>
            </p:custDataLst>
          </p:nvPr>
        </p:nvSpPr>
        <p:spPr>
          <a:xfrm flipH="1">
            <a:off x="3651695" y="2199429"/>
            <a:ext cx="580828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en-US" altLang="zh-CN" sz="1200" b="1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TextBox 37"/>
          <p:cNvSpPr txBox="1"/>
          <p:nvPr>
            <p:custDataLst>
              <p:tags r:id="rId14"/>
            </p:custDataLst>
          </p:nvPr>
        </p:nvSpPr>
        <p:spPr>
          <a:xfrm flipH="1">
            <a:off x="4634820" y="2199429"/>
            <a:ext cx="580828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05</a:t>
            </a:r>
            <a:endParaRPr lang="en-US" altLang="zh-CN" sz="1200" b="1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TextBox 38"/>
          <p:cNvSpPr txBox="1"/>
          <p:nvPr>
            <p:custDataLst>
              <p:tags r:id="rId15"/>
            </p:custDataLst>
          </p:nvPr>
        </p:nvSpPr>
        <p:spPr>
          <a:xfrm>
            <a:off x="516890" y="1294130"/>
            <a:ext cx="1220470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defRPr/>
            </a:pPr>
            <a:r>
              <a:rPr lang="zh-CN" altLang="en-US" sz="1070" b="1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上菜前核对检查</a:t>
            </a:r>
            <a:endParaRPr lang="zh-CN" altLang="en-US" sz="1070" b="1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  <a:p>
            <a:pPr>
              <a:defRPr/>
            </a:pPr>
            <a:endParaRPr lang="zh-CN" altLang="en-US" sz="1070" b="1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p:txBody>
      </p:sp>
      <p:sp>
        <p:nvSpPr>
          <p:cNvPr id="41" name="TextBox 40"/>
          <p:cNvSpPr txBox="1"/>
          <p:nvPr>
            <p:custDataLst>
              <p:tags r:id="rId16"/>
            </p:custDataLst>
          </p:nvPr>
        </p:nvSpPr>
        <p:spPr>
          <a:xfrm>
            <a:off x="1591142" y="3070057"/>
            <a:ext cx="1111292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defRPr/>
            </a:pPr>
            <a:r>
              <a:rPr lang="zh-CN" altLang="en-US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sym typeface="+mn-ea"/>
              </a:rPr>
              <a:t>上菜时机</a:t>
            </a:r>
            <a:endParaRPr lang="zh-CN" altLang="en-US" b="1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  <a:p>
            <a:pPr>
              <a:defRPr/>
            </a:pPr>
            <a:endParaRPr lang="zh-CN" altLang="en-US" b="1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p:txBody>
      </p:sp>
      <p:sp>
        <p:nvSpPr>
          <p:cNvPr id="43" name="TextBox 42"/>
          <p:cNvSpPr txBox="1"/>
          <p:nvPr>
            <p:custDataLst>
              <p:tags r:id="rId17"/>
            </p:custDataLst>
          </p:nvPr>
        </p:nvSpPr>
        <p:spPr>
          <a:xfrm>
            <a:off x="2620091" y="1347432"/>
            <a:ext cx="1111292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defRPr/>
            </a:pPr>
            <a:r>
              <a:rPr lang="zh-CN" altLang="en-US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sym typeface="+mn-ea"/>
              </a:rPr>
              <a:t>上菜顺序</a:t>
            </a:r>
            <a:endParaRPr lang="zh-CN" altLang="en-US" b="1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  <a:p>
            <a:pPr>
              <a:defRPr/>
            </a:pPr>
            <a:endParaRPr lang="zh-CN" altLang="en-US" b="1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p:txBody>
      </p:sp>
      <p:sp>
        <p:nvSpPr>
          <p:cNvPr id="45" name="TextBox 44"/>
          <p:cNvSpPr txBox="1"/>
          <p:nvPr>
            <p:custDataLst>
              <p:tags r:id="rId18"/>
            </p:custDataLst>
          </p:nvPr>
        </p:nvSpPr>
        <p:spPr>
          <a:xfrm>
            <a:off x="4525163" y="1347432"/>
            <a:ext cx="1111292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defRPr/>
            </a:pPr>
            <a:r>
              <a:rPr lang="zh-CN" altLang="en-US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sym typeface="+mn-ea"/>
              </a:rPr>
              <a:t>菜肴摆放</a:t>
            </a:r>
            <a:endParaRPr lang="zh-CN" altLang="en-US" b="1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  <a:p>
            <a:pPr>
              <a:defRPr/>
            </a:pPr>
            <a:endParaRPr lang="zh-CN" altLang="en-US" b="1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p:txBody>
      </p:sp>
      <p:sp>
        <p:nvSpPr>
          <p:cNvPr id="47" name="TextBox 46"/>
          <p:cNvSpPr txBox="1"/>
          <p:nvPr>
            <p:custDataLst>
              <p:tags r:id="rId19"/>
            </p:custDataLst>
          </p:nvPr>
        </p:nvSpPr>
        <p:spPr>
          <a:xfrm>
            <a:off x="3523733" y="3070057"/>
            <a:ext cx="1111292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defRPr/>
            </a:pPr>
            <a:r>
              <a:rPr lang="zh-CN" altLang="en-US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sym typeface="+mn-ea"/>
              </a:rPr>
              <a:t>上菜位置</a:t>
            </a:r>
            <a:endParaRPr lang="zh-CN" altLang="en-US" b="1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  <a:p>
            <a:pPr>
              <a:defRPr/>
            </a:pPr>
            <a:endParaRPr lang="zh-CN" altLang="en-US" b="1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p:txBody>
      </p:sp>
      <p:sp>
        <p:nvSpPr>
          <p:cNvPr id="2" name="等腰三角形 5"/>
          <p:cNvSpPr/>
          <p:nvPr>
            <p:custDataLst>
              <p:tags r:id="rId20"/>
            </p:custDataLst>
          </p:nvPr>
        </p:nvSpPr>
        <p:spPr>
          <a:xfrm flipV="1">
            <a:off x="5593762" y="2203659"/>
            <a:ext cx="800130" cy="825327"/>
          </a:xfrm>
          <a:custGeom>
            <a:avLst/>
            <a:gdLst/>
            <a:ahLst/>
            <a:cxnLst/>
            <a:rect l="l" t="t" r="r" b="b"/>
            <a:pathLst>
              <a:path w="1152128" h="1188410">
                <a:moveTo>
                  <a:pt x="576064" y="0"/>
                </a:moveTo>
                <a:lnTo>
                  <a:pt x="720080" y="288032"/>
                </a:lnTo>
                <a:lnTo>
                  <a:pt x="647834" y="288032"/>
                </a:lnTo>
                <a:lnTo>
                  <a:pt x="783406" y="604369"/>
                </a:lnTo>
                <a:cubicBezTo>
                  <a:pt x="999361" y="686373"/>
                  <a:pt x="1152128" y="895549"/>
                  <a:pt x="1152128" y="1140405"/>
                </a:cubicBezTo>
                <a:lnTo>
                  <a:pt x="1149704" y="1188410"/>
                </a:lnTo>
                <a:cubicBezTo>
                  <a:pt x="1125742" y="892701"/>
                  <a:pt x="878037" y="660352"/>
                  <a:pt x="576064" y="660352"/>
                </a:cubicBezTo>
                <a:cubicBezTo>
                  <a:pt x="274091" y="660352"/>
                  <a:pt x="26386" y="892701"/>
                  <a:pt x="2424" y="1188410"/>
                </a:cubicBezTo>
                <a:cubicBezTo>
                  <a:pt x="667" y="1172607"/>
                  <a:pt x="0" y="1156583"/>
                  <a:pt x="0" y="1140405"/>
                </a:cubicBezTo>
                <a:cubicBezTo>
                  <a:pt x="0" y="895549"/>
                  <a:pt x="152767" y="686373"/>
                  <a:pt x="368722" y="604369"/>
                </a:cubicBezTo>
                <a:lnTo>
                  <a:pt x="504295" y="288032"/>
                </a:lnTo>
                <a:lnTo>
                  <a:pt x="432048" y="288032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00" b="1"/>
          </a:p>
        </p:txBody>
      </p:sp>
      <p:cxnSp>
        <p:nvCxnSpPr>
          <p:cNvPr id="4" name="直接连接符 3"/>
          <p:cNvCxnSpPr/>
          <p:nvPr>
            <p:custDataLst>
              <p:tags r:id="rId21"/>
            </p:custDataLst>
          </p:nvPr>
        </p:nvCxnSpPr>
        <p:spPr>
          <a:xfrm>
            <a:off x="5347663" y="2355860"/>
            <a:ext cx="222258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33"/>
          <p:cNvSpPr txBox="1"/>
          <p:nvPr>
            <p:custDataLst>
              <p:tags r:id="rId22"/>
            </p:custDataLst>
          </p:nvPr>
        </p:nvSpPr>
        <p:spPr>
          <a:xfrm flipH="1">
            <a:off x="5703583" y="2163869"/>
            <a:ext cx="580828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defRPr/>
            </a:pPr>
            <a:r>
              <a:rPr lang="en-US" altLang="zh-CN" sz="1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06</a:t>
            </a:r>
            <a:endParaRPr lang="en-US" altLang="zh-CN" sz="1200" b="1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42"/>
          <p:cNvSpPr txBox="1"/>
          <p:nvPr>
            <p:custDataLst>
              <p:tags r:id="rId23"/>
            </p:custDataLst>
          </p:nvPr>
        </p:nvSpPr>
        <p:spPr>
          <a:xfrm>
            <a:off x="5458541" y="1593812"/>
            <a:ext cx="1111292" cy="330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defRPr/>
            </a:pPr>
            <a:r>
              <a:rPr lang="zh-CN" altLang="en-US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sym typeface="+mn-ea"/>
              </a:rPr>
              <a:t>分菜服务内容</a:t>
            </a:r>
            <a:endParaRPr lang="zh-CN" altLang="en-US" b="1" dirty="0">
              <a:solidFill>
                <a:sysClr val="windowText" lastClr="000000">
                  <a:lumMod val="65000"/>
                  <a:lumOff val="35000"/>
                </a:sysClr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主题二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</a:t>
            </a: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中餐服务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中餐服务流程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948690" y="1605280"/>
            <a:ext cx="5416550" cy="227139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416050" y="1501775"/>
            <a:ext cx="9994265" cy="25260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ym typeface="+mn-ea"/>
              </a:rPr>
              <a:t>      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    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   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分组分角色扮演客人和服务员，模拟</a:t>
            </a:r>
            <a:endParaRPr lang="zh-CN" altLang="en-US">
              <a:ea typeface="宋体" panose="02010600030101010101" pitchFamily="2" charset="-122"/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  <a:p>
            <a:r>
              <a:rPr lang="zh-CN" altLang="en-US">
                <a:ea typeface="宋体" panose="02010600030101010101" pitchFamily="2" charset="-122"/>
                <a:sym typeface="+mn-ea"/>
              </a:rPr>
              <a:t>点菜服务、菜肴服务的工作流程。</a:t>
            </a:r>
            <a:r>
              <a:rPr lang="en-US" altLang="zh-CN">
                <a:sym typeface="+mn-ea"/>
              </a:rPr>
              <a:t> </a:t>
            </a:r>
            <a:r>
              <a:rPr lang="en-US" altLang="zh-CN" sz="1600">
                <a:sym typeface="+mn-ea"/>
              </a:rPr>
              <a:t>      </a:t>
            </a:r>
            <a:endParaRPr lang="zh-CN" altLang="en-US" sz="1600">
              <a:sym typeface="+mn-ea"/>
            </a:endParaRPr>
          </a:p>
        </p:txBody>
      </p:sp>
      <p:graphicFrame>
        <p:nvGraphicFramePr>
          <p:cNvPr id="253957" name="Object 4"/>
          <p:cNvGraphicFramePr>
            <a:graphicFrameLocks noChangeAspect="1"/>
          </p:cNvGraphicFramePr>
          <p:nvPr/>
        </p:nvGraphicFramePr>
        <p:xfrm>
          <a:off x="44450" y="3194050"/>
          <a:ext cx="1865313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" name="" r:id="rId1" imgW="2472055" imgH="1376680" progId="CorelDRAW.Graphic.9">
                  <p:embed/>
                </p:oleObj>
              </mc:Choice>
              <mc:Fallback>
                <p:oleObj name="" r:id="rId1" imgW="2472055" imgH="1376680" progId="CorelDRAW.Graphic.9">
                  <p:embed/>
                  <p:pic>
                    <p:nvPicPr>
                      <p:cNvPr id="0" name="图片 317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4450" y="3194050"/>
                        <a:ext cx="1865313" cy="10334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00.xml><?xml version="1.0" encoding="utf-8"?>
<p:tagLst xmlns:p="http://schemas.openxmlformats.org/presentationml/2006/main">
  <p:tag name="KSO_WM_DIAGRAM_VIRTUALLY_FRAME" val="{&quot;height&quot;:256.29159322092056,&quot;left&quot;:40.70062189080122,&quot;top&quot;:77.44514763830583,&quot;width&quot;:389.11470950449296}"/>
</p:tagLst>
</file>

<file path=ppt/tags/tag101.xml><?xml version="1.0" encoding="utf-8"?>
<p:tagLst xmlns:p="http://schemas.openxmlformats.org/presentationml/2006/main">
  <p:tag name="commondata" val="eyJoZGlkIjoiYzJmNjIwZWYwNzk5ODRjNjcyODI2ZmNkMjRmMzA1NWEifQ=="/>
  <p:tag name="resource_record_key" val="{&quot;13&quot;:[4670873,4663482]}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KSO_WM_DIAGRAM_VIRTUALLY_FRAME" val="{&quot;height&quot;:262.86455890930296,&quot;left&quot;:129.5347222222222,&quot;top&quot;:15.407200349956247,&quot;width&quot;:276.0648148148149}"/>
</p:tagLst>
</file>

<file path=ppt/tags/tag47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48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49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51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52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53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54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55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56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57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58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59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61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62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63.xml><?xml version="1.0" encoding="utf-8"?>
<p:tagLst xmlns:p="http://schemas.openxmlformats.org/presentationml/2006/main">
  <p:tag name="KSO_WM_DIAGRAM_VIRTUALLY_FRAME" val="{&quot;height&quot;:262.86455890930296,&quot;left&quot;:129.5347222222222,&quot;top&quot;:15.407200349956247,&quot;width&quot;:276.0648148148149}"/>
</p:tagLst>
</file>

<file path=ppt/tags/tag64.xml><?xml version="1.0" encoding="utf-8"?>
<p:tagLst xmlns:p="http://schemas.openxmlformats.org/presentationml/2006/main">
  <p:tag name="KSO_WM_DIAGRAM_VIRTUALLY_FRAME" val="{&quot;height&quot;:262.86455890930296,&quot;left&quot;:129.5347222222222,&quot;top&quot;:15.407200349956247,&quot;width&quot;:276.0648148148149}"/>
</p:tagLst>
</file>

<file path=ppt/tags/tag65.xml><?xml version="1.0" encoding="utf-8"?>
<p:tagLst xmlns:p="http://schemas.openxmlformats.org/presentationml/2006/main">
  <p:tag name="KSO_WM_DIAGRAM_VIRTUALLY_FRAME" val="{&quot;height&quot;:262.86455890930296,&quot;left&quot;:129.5347222222222,&quot;top&quot;:15.407200349956247,&quot;width&quot;:276.0648148148149}"/>
</p:tagLst>
</file>

<file path=ppt/tags/tag66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67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68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69.xml><?xml version="1.0" encoding="utf-8"?>
<p:tagLst xmlns:p="http://schemas.openxmlformats.org/presentationml/2006/main">
  <p:tag name="KSO_WM_DIAGRAM_VIRTUALLY_FRAME" val="{&quot;height&quot;:226.25944881889762,&quot;left&quot;:186.0707086614173,&quot;top&quot;:87.2,&quot;width&quot;:348.1365354330709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226.25944881889762,&quot;left&quot;:186.0707086614173,&quot;top&quot;:87.2,&quot;width&quot;:348.1365354330709}"/>
</p:tagLst>
</file>

<file path=ppt/tags/tag71.xml><?xml version="1.0" encoding="utf-8"?>
<p:tagLst xmlns:p="http://schemas.openxmlformats.org/presentationml/2006/main">
  <p:tag name="KSO_WM_DIAGRAM_VIRTUALLY_FRAME" val="{&quot;height&quot;:226.25944881889762,&quot;left&quot;:186.0707086614173,&quot;top&quot;:87.2,&quot;width&quot;:348.1365354330709}"/>
</p:tagLst>
</file>

<file path=ppt/tags/tag72.xml><?xml version="1.0" encoding="utf-8"?>
<p:tagLst xmlns:p="http://schemas.openxmlformats.org/presentationml/2006/main">
  <p:tag name="KSO_WM_DIAGRAM_VIRTUALLY_FRAME" val="{&quot;height&quot;:226.25944881889762,&quot;left&quot;:186.0707086614173,&quot;top&quot;:87.2,&quot;width&quot;:348.1365354330709}"/>
</p:tagLst>
</file>

<file path=ppt/tags/tag73.xml><?xml version="1.0" encoding="utf-8"?>
<p:tagLst xmlns:p="http://schemas.openxmlformats.org/presentationml/2006/main">
  <p:tag name="KSO_WM_DIAGRAM_VIRTUALLY_FRAME" val="{&quot;height&quot;:226.25944881889762,&quot;left&quot;:186.0707086614173,&quot;top&quot;:87.2,&quot;width&quot;:348.1365354330709}"/>
</p:tagLst>
</file>

<file path=ppt/tags/tag74.xml><?xml version="1.0" encoding="utf-8"?>
<p:tagLst xmlns:p="http://schemas.openxmlformats.org/presentationml/2006/main">
  <p:tag name="KSO_WM_DIAGRAM_VIRTUALLY_FRAME" val="{&quot;height&quot;:226.25944881889762,&quot;left&quot;:186.0707086614173,&quot;top&quot;:87.2,&quot;width&quot;:348.1365354330709}"/>
</p:tagLst>
</file>

<file path=ppt/tags/tag75.xml><?xml version="1.0" encoding="utf-8"?>
<p:tagLst xmlns:p="http://schemas.openxmlformats.org/presentationml/2006/main">
  <p:tag name="KSO_WM_DIAGRAM_VIRTUALLY_FRAME" val="{&quot;height&quot;:226.25944881889762,&quot;left&quot;:186.0707086614173,&quot;top&quot;:87.2,&quot;width&quot;:348.1365354330709}"/>
</p:tagLst>
</file>

<file path=ppt/tags/tag76.xml><?xml version="1.0" encoding="utf-8"?>
<p:tagLst xmlns:p="http://schemas.openxmlformats.org/presentationml/2006/main">
  <p:tag name="KSO_WM_DIAGRAM_VIRTUALLY_FRAME" val="{&quot;height&quot;:226.25944881889762,&quot;left&quot;:186.0707086614173,&quot;top&quot;:87.2,&quot;width&quot;:348.1365354330709}"/>
</p:tagLst>
</file>

<file path=ppt/tags/tag77.xml><?xml version="1.0" encoding="utf-8"?>
<p:tagLst xmlns:p="http://schemas.openxmlformats.org/presentationml/2006/main">
  <p:tag name="KSO_WM_DIAGRAM_VIRTUALLY_FRAME" val="{&quot;height&quot;:226.25944881889762,&quot;left&quot;:186.0707086614173,&quot;top&quot;:87.2,&quot;width&quot;:348.1365354330709}"/>
</p:tagLst>
</file>

<file path=ppt/tags/tag78.xml><?xml version="1.0" encoding="utf-8"?>
<p:tagLst xmlns:p="http://schemas.openxmlformats.org/presentationml/2006/main">
  <p:tag name="KSO_WM_DIAGRAM_VIRTUALLY_FRAME" val="{&quot;height&quot;:256.29159322092056,&quot;left&quot;:40.7,&quot;top&quot;:77.44514763830583,&quot;width&quot;:403.1153313952942}"/>
</p:tagLst>
</file>

<file path=ppt/tags/tag79.xml><?xml version="1.0" encoding="utf-8"?>
<p:tagLst xmlns:p="http://schemas.openxmlformats.org/presentationml/2006/main">
  <p:tag name="KSO_WM_DIAGRAM_VIRTUALLY_FRAME" val="{&quot;height&quot;:256.29159322092056,&quot;left&quot;:40.7,&quot;top&quot;:77.44514763830583,&quot;width&quot;:403.1153313952942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256.29159322092056,&quot;left&quot;:40.7,&quot;top&quot;:77.44514763830583,&quot;width&quot;:403.1153313952942}"/>
</p:tagLst>
</file>

<file path=ppt/tags/tag81.xml><?xml version="1.0" encoding="utf-8"?>
<p:tagLst xmlns:p="http://schemas.openxmlformats.org/presentationml/2006/main">
  <p:tag name="KSO_WM_DIAGRAM_VIRTUALLY_FRAME" val="{&quot;height&quot;:256.29159322092056,&quot;left&quot;:40.7,&quot;top&quot;:77.44514763830583,&quot;width&quot;:403.1153313952942}"/>
</p:tagLst>
</file>

<file path=ppt/tags/tag82.xml><?xml version="1.0" encoding="utf-8"?>
<p:tagLst xmlns:p="http://schemas.openxmlformats.org/presentationml/2006/main">
  <p:tag name="KSO_WM_DIAGRAM_VIRTUALLY_FRAME" val="{&quot;height&quot;:256.29159322092056,&quot;left&quot;:40.7,&quot;top&quot;:77.44514763830583,&quot;width&quot;:403.1153313952942}"/>
</p:tagLst>
</file>

<file path=ppt/tags/tag83.xml><?xml version="1.0" encoding="utf-8"?>
<p:tagLst xmlns:p="http://schemas.openxmlformats.org/presentationml/2006/main">
  <p:tag name="KSO_WM_DIAGRAM_VIRTUALLY_FRAME" val="{&quot;height&quot;:256.29159322092056,&quot;left&quot;:40.7,&quot;top&quot;:77.44514763830583,&quot;width&quot;:403.1153313952942}"/>
</p:tagLst>
</file>

<file path=ppt/tags/tag84.xml><?xml version="1.0" encoding="utf-8"?>
<p:tagLst xmlns:p="http://schemas.openxmlformats.org/presentationml/2006/main">
  <p:tag name="KSO_WM_DIAGRAM_VIRTUALLY_FRAME" val="{&quot;height&quot;:256.29159322092056,&quot;left&quot;:40.7,&quot;top&quot;:77.44514763830583,&quot;width&quot;:403.1153313952942}"/>
</p:tagLst>
</file>

<file path=ppt/tags/tag85.xml><?xml version="1.0" encoding="utf-8"?>
<p:tagLst xmlns:p="http://schemas.openxmlformats.org/presentationml/2006/main">
  <p:tag name="KSO_WM_DIAGRAM_VIRTUALLY_FRAME" val="{&quot;height&quot;:256.29159322092056,&quot;left&quot;:40.7,&quot;top&quot;:77.44514763830583,&quot;width&quot;:403.1153313952942}"/>
</p:tagLst>
</file>

<file path=ppt/tags/tag86.xml><?xml version="1.0" encoding="utf-8"?>
<p:tagLst xmlns:p="http://schemas.openxmlformats.org/presentationml/2006/main">
  <p:tag name="KSO_WM_DIAGRAM_VIRTUALLY_FRAME" val="{&quot;height&quot;:256.29159322092056,&quot;left&quot;:40.7,&quot;top&quot;:77.44514763830583,&quot;width&quot;:403.1153313952942}"/>
</p:tagLst>
</file>

<file path=ppt/tags/tag87.xml><?xml version="1.0" encoding="utf-8"?>
<p:tagLst xmlns:p="http://schemas.openxmlformats.org/presentationml/2006/main">
  <p:tag name="KSO_WM_DIAGRAM_VIRTUALLY_FRAME" val="{&quot;height&quot;:256.29159322092056,&quot;left&quot;:40.7,&quot;top&quot;:77.44514763830583,&quot;width&quot;:403.1153313952942}"/>
</p:tagLst>
</file>

<file path=ppt/tags/tag88.xml><?xml version="1.0" encoding="utf-8"?>
<p:tagLst xmlns:p="http://schemas.openxmlformats.org/presentationml/2006/main">
  <p:tag name="KSO_WM_DIAGRAM_VIRTUALLY_FRAME" val="{&quot;height&quot;:256.29159322092056,&quot;left&quot;:40.7,&quot;top&quot;:77.44514763830583,&quot;width&quot;:403.1153313952942}"/>
</p:tagLst>
</file>

<file path=ppt/tags/tag89.xml><?xml version="1.0" encoding="utf-8"?>
<p:tagLst xmlns:p="http://schemas.openxmlformats.org/presentationml/2006/main">
  <p:tag name="KSO_WM_DIAGRAM_VIRTUALLY_FRAME" val="{&quot;height&quot;:256.29159322092056,&quot;left&quot;:40.7,&quot;top&quot;:77.44514763830583,&quot;width&quot;:403.1153313952942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DIAGRAM_VIRTUALLY_FRAME" val="{&quot;height&quot;:256.29159322092056,&quot;left&quot;:40.7,&quot;top&quot;:77.44514763830583,&quot;width&quot;:403.1153313952942}"/>
</p:tagLst>
</file>

<file path=ppt/tags/tag91.xml><?xml version="1.0" encoding="utf-8"?>
<p:tagLst xmlns:p="http://schemas.openxmlformats.org/presentationml/2006/main">
  <p:tag name="KSO_WM_DIAGRAM_VIRTUALLY_FRAME" val="{&quot;height&quot;:256.29159322092056,&quot;left&quot;:40.7,&quot;top&quot;:77.44514763830583,&quot;width&quot;:403.1153313952942}"/>
</p:tagLst>
</file>

<file path=ppt/tags/tag92.xml><?xml version="1.0" encoding="utf-8"?>
<p:tagLst xmlns:p="http://schemas.openxmlformats.org/presentationml/2006/main">
  <p:tag name="KSO_WM_DIAGRAM_VIRTUALLY_FRAME" val="{&quot;height&quot;:256.29159322092056,&quot;left&quot;:40.7,&quot;top&quot;:77.44514763830583,&quot;width&quot;:403.1153313952942}"/>
</p:tagLst>
</file>

<file path=ppt/tags/tag93.xml><?xml version="1.0" encoding="utf-8"?>
<p:tagLst xmlns:p="http://schemas.openxmlformats.org/presentationml/2006/main">
  <p:tag name="KSO_WM_DIAGRAM_VIRTUALLY_FRAME" val="{&quot;height&quot;:256.29159322092056,&quot;left&quot;:40.7,&quot;top&quot;:77.44514763830583,&quot;width&quot;:403.1153313952942}"/>
</p:tagLst>
</file>

<file path=ppt/tags/tag94.xml><?xml version="1.0" encoding="utf-8"?>
<p:tagLst xmlns:p="http://schemas.openxmlformats.org/presentationml/2006/main">
  <p:tag name="KSO_WM_DIAGRAM_VIRTUALLY_FRAME" val="{&quot;height&quot;:256.29159322092056,&quot;left&quot;:40.7,&quot;top&quot;:77.44514763830583,&quot;width&quot;:403.1153313952942}"/>
</p:tagLst>
</file>

<file path=ppt/tags/tag95.xml><?xml version="1.0" encoding="utf-8"?>
<p:tagLst xmlns:p="http://schemas.openxmlformats.org/presentationml/2006/main">
  <p:tag name="KSO_WM_DIAGRAM_VIRTUALLY_FRAME" val="{&quot;height&quot;:256.29159322092056,&quot;left&quot;:40.7,&quot;top&quot;:77.44514763830583,&quot;width&quot;:403.1153313952942}"/>
</p:tagLst>
</file>

<file path=ppt/tags/tag96.xml><?xml version="1.0" encoding="utf-8"?>
<p:tagLst xmlns:p="http://schemas.openxmlformats.org/presentationml/2006/main">
  <p:tag name="KSO_WM_DIAGRAM_VIRTUALLY_FRAME" val="{&quot;height&quot;:256.29159322092056,&quot;left&quot;:40.7,&quot;top&quot;:77.44514763830583,&quot;width&quot;:403.1153313952942}"/>
</p:tagLst>
</file>

<file path=ppt/tags/tag97.xml><?xml version="1.0" encoding="utf-8"?>
<p:tagLst xmlns:p="http://schemas.openxmlformats.org/presentationml/2006/main">
  <p:tag name="KSO_WM_DIAGRAM_VIRTUALLY_FRAME" val="{&quot;height&quot;:256.29159322092056,&quot;left&quot;:40.70062189080122,&quot;top&quot;:77.44514763830583,&quot;width&quot;:389.11470950449296}"/>
</p:tagLst>
</file>

<file path=ppt/tags/tag98.xml><?xml version="1.0" encoding="utf-8"?>
<p:tagLst xmlns:p="http://schemas.openxmlformats.org/presentationml/2006/main">
  <p:tag name="KSO_WM_DIAGRAM_VIRTUALLY_FRAME" val="{&quot;height&quot;:256.29159322092056,&quot;left&quot;:40.70062189080122,&quot;top&quot;:77.44514763830583,&quot;width&quot;:389.11470950449296}"/>
</p:tagLst>
</file>

<file path=ppt/tags/tag99.xml><?xml version="1.0" encoding="utf-8"?>
<p:tagLst xmlns:p="http://schemas.openxmlformats.org/presentationml/2006/main">
  <p:tag name="KSO_WM_DIAGRAM_VIRTUALLY_FRAME" val="{&quot;height&quot;:256.29159322092056,&quot;left&quot;:40.70062189080122,&quot;top&quot;:77.44514763830583,&quot;width&quot;:389.1147095044929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479</Words>
  <Application>WPS 演示</Application>
  <PresentationFormat>On-screen Show (4:3)</PresentationFormat>
  <Paragraphs>151</Paragraphs>
  <Slides>11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微软雅黑 Light</vt:lpstr>
      <vt:lpstr>华文中宋</vt:lpstr>
      <vt:lpstr>黑体</vt:lpstr>
      <vt:lpstr>Times New Roman</vt:lpstr>
      <vt:lpstr>Calibri Light</vt:lpstr>
      <vt:lpstr>Impact</vt:lpstr>
      <vt:lpstr>江城圆体 400W</vt:lpstr>
      <vt:lpstr>Microsoft YaHei UI</vt:lpstr>
      <vt:lpstr>Verdana</vt:lpstr>
      <vt:lpstr>Calibri</vt:lpstr>
      <vt:lpstr>Arial Unicode MS</vt:lpstr>
      <vt:lpstr>Adidas Unity</vt:lpstr>
      <vt:lpstr>Times New Roman</vt:lpstr>
      <vt:lpstr>方正正黑简体</vt:lpstr>
      <vt:lpstr>Office Theme</vt:lpstr>
      <vt:lpstr>CorelDRAW.Graphic.9</vt:lpstr>
      <vt:lpstr>CorelDRAW.Graphic.9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菜肴服务</vt:lpstr>
      <vt:lpstr>PowerPoint 演示文稿</vt:lpstr>
      <vt:lpstr>PowerPoint 演示文稿</vt:lpstr>
      <vt:lpstr>每一次接触客人都是今天的第一次。 Every call is the first call of the day.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senven</cp:lastModifiedBy>
  <cp:revision>433</cp:revision>
  <dcterms:created xsi:type="dcterms:W3CDTF">2024-02-27T01:37:00Z</dcterms:created>
  <dcterms:modified xsi:type="dcterms:W3CDTF">2024-08-24T04:14:00Z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2024-03-08T16:00:00Z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2024-03-08T16:00:00Z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2052-12.1.0.17857</vt:lpwstr>
  </property>
</Properties>
</file>