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894" r:id="rId2"/>
    <p:sldId id="890" r:id="rId3"/>
    <p:sldId id="429" r:id="rId4"/>
    <p:sldId id="3901" r:id="rId5"/>
    <p:sldId id="480" r:id="rId6"/>
    <p:sldId id="3937" r:id="rId7"/>
    <p:sldId id="3959" r:id="rId8"/>
    <p:sldId id="3960" r:id="rId9"/>
    <p:sldId id="3961" r:id="rId10"/>
    <p:sldId id="3962" r:id="rId11"/>
    <p:sldId id="3963" r:id="rId12"/>
    <p:sldId id="3964" r:id="rId13"/>
    <p:sldId id="3965" r:id="rId14"/>
    <p:sldId id="3966" r:id="rId15"/>
    <p:sldId id="3967" r:id="rId16"/>
    <p:sldId id="3968" r:id="rId17"/>
    <p:sldId id="3913" r:id="rId18"/>
    <p:sldId id="3912" r:id="rId19"/>
    <p:sldId id="499" r:id="rId20"/>
    <p:sldId id="3939" r:id="rId21"/>
    <p:sldId id="3940" r:id="rId22"/>
    <p:sldId id="3941" r:id="rId23"/>
    <p:sldId id="3942" r:id="rId24"/>
    <p:sldId id="3943" r:id="rId25"/>
    <p:sldId id="3944" r:id="rId26"/>
    <p:sldId id="3945" r:id="rId27"/>
    <p:sldId id="3946" r:id="rId28"/>
    <p:sldId id="3947" r:id="rId29"/>
    <p:sldId id="3948" r:id="rId30"/>
    <p:sldId id="3949" r:id="rId31"/>
    <p:sldId id="3950" r:id="rId32"/>
    <p:sldId id="3951" r:id="rId33"/>
    <p:sldId id="3952" r:id="rId34"/>
    <p:sldId id="3953" r:id="rId35"/>
  </p:sldIdLst>
  <p:sldSz cx="7556500" cy="4254500"/>
  <p:notesSz cx="7556500" cy="4254500"/>
  <p:embeddedFontLst>
    <p:embeddedFont>
      <p:font typeface="黑体" panose="02010609060101010101" pitchFamily="49" charset="-122"/>
      <p:regular r:id="rId38"/>
    </p:embeddedFont>
    <p:embeddedFont>
      <p:font typeface="Microsoft YaHei UI" panose="020B0503020204020204" pitchFamily="34" charset="-122"/>
      <p:regular r:id="rId39"/>
      <p:bold r:id="rId40"/>
    </p:embeddedFont>
    <p:embeddedFont>
      <p:font typeface="微软雅黑 Light" panose="020B0502040204020203" pitchFamily="34" charset="-122"/>
      <p:regular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Impact" panose="020B0806030902050204" pitchFamily="34" charset="0"/>
      <p:regular r:id="rId44"/>
    </p:embeddedFont>
    <p:embeddedFont>
      <p:font typeface="微软雅黑" panose="020B0503020204020204" pitchFamily="34" charset="-122"/>
      <p:regular r:id="rId45"/>
      <p:bold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</p:embeddedFontLst>
  <p:custDataLst>
    <p:tags r:id="rId51"/>
  </p:custData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2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rid nurjamil" initials="fn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AD8D"/>
    <a:srgbClr val="BC825C"/>
    <a:srgbClr val="B5865E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71" d="100"/>
          <a:sy n="171" d="100"/>
        </p:scale>
        <p:origin x="732" y="144"/>
      </p:cViewPr>
      <p:guideLst>
        <p:guide orient="horz" pos="2880"/>
        <p:guide pos="212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260"/>
            </a:lvl1pPr>
          </a:lstStyle>
          <a:p>
            <a:fld id="{0F9B84EA-7D68-4D60-9CB1-D50884785D1C}" type="datetimeFigureOut">
              <a:rPr lang="zh-CN" altLang="en-US" smtClean="0"/>
              <a:t>2024/8/24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6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2024/8/24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569214" y="247441"/>
            <a:ext cx="1187715" cy="66808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832614" y="952646"/>
            <a:ext cx="6660915" cy="7794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7.jpe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7.jpe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86626" y="915285"/>
            <a:ext cx="5983246" cy="509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2382520"/>
            <a:ext cx="5289550" cy="1063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巩固旧知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实训实操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  <a:t>‹#›</a:t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情境导入</a:t>
            </a: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  <a:t>‹#›</a:t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755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新知讲解</a:t>
            </a: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  <a:t>‹#›</a:t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拓展延伸</a:t>
            </a: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  <a:t>‹#›</a:t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案例分析</a:t>
            </a: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  <a:t>‹#›</a:t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巩固旧知</a:t>
            </a:r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  <a:t>‹#›</a:t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实训实操</a:t>
            </a: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  <a:t>‹#›</a:t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124700" y="3888105"/>
            <a:ext cx="427355" cy="270510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none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B892AB6C-70A6-49EF-A4F5-02149C865011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  <a:t>‹#›</a:t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921A-0FB5-461F-8098-03FC0056C830}" type="datetimeFigureOut">
              <a:rPr lang="zh-CN" altLang="en-US" smtClean="0"/>
              <a:t>2024/8/24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58FD-E5B3-4440-9135-3B6EE543F92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098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3226AE28-ABE2-43C5-B855-5BEC63CEC049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  <a:t>‹#›</a:t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80256" y="603331"/>
            <a:ext cx="6798619" cy="437325"/>
          </a:xfrm>
        </p:spPr>
        <p:txBody>
          <a:bodyPr wrap="square">
            <a:normAutofit/>
          </a:bodyPr>
          <a:lstStyle>
            <a:lvl1pPr algn="ctr">
              <a:defRPr sz="198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760FBDFE-C587-4B4C-A407-44438C67B59E}" type="datetimeFigureOut">
              <a:rPr lang="zh-CN" altLang="en-US" smtClean="0"/>
              <a:t>2024/8/24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两栏内容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73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1C8CFD0E-4695-4D61-AF4F-97BA427AFA08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  <a:t>‹#›</a:t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副标题"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77081" y="379066"/>
            <a:ext cx="6798619" cy="437325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377038" y="887905"/>
            <a:ext cx="6798095" cy="236534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4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83845" indent="0">
              <a:buNone/>
              <a:defRPr sz="1240" b="1"/>
            </a:lvl2pPr>
            <a:lvl3pPr marL="567055" indent="0">
              <a:buNone/>
              <a:defRPr sz="1115" b="1"/>
            </a:lvl3pPr>
            <a:lvl4pPr marL="850900" indent="0">
              <a:buNone/>
              <a:defRPr sz="995" b="1"/>
            </a:lvl4pPr>
            <a:lvl5pPr marL="1134745" indent="0">
              <a:buNone/>
              <a:defRPr sz="995" b="1"/>
            </a:lvl5pPr>
            <a:lvl6pPr marL="1417955" indent="0">
              <a:buNone/>
              <a:defRPr sz="995" b="1"/>
            </a:lvl6pPr>
            <a:lvl7pPr marL="1701800" indent="0">
              <a:buNone/>
              <a:defRPr sz="995" b="1"/>
            </a:lvl7pPr>
            <a:lvl8pPr marL="1985645" indent="0">
              <a:buNone/>
              <a:defRPr sz="995" b="1"/>
            </a:lvl8pPr>
            <a:lvl9pPr marL="2268855" indent="0">
              <a:buNone/>
              <a:defRPr sz="995" b="1"/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2024/8/24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978535"/>
            <a:ext cx="3287077" cy="2807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529147" y="995838"/>
            <a:ext cx="1825625" cy="2842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393838"/>
                </a:solidFill>
                <a:latin typeface="微软雅黑 Light" panose="020B0502040204020203" charset="-122"/>
                <a:cs typeface="微软雅黑 Light" panose="020B0502040204020203" charset="-122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ttps://photo-static-api.fotomore.com/creative/vcg/400/new/VCG41491380135.jpg" descr="团结"/>
          <p:cNvPicPr/>
          <p:nvPr/>
        </p:nvPicPr>
        <p:blipFill>
          <a:blip r:embed="rId2"/>
          <a:srcRect t="7915" b="7915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30193" y="655347"/>
            <a:ext cx="86740" cy="151809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98839" y="655347"/>
            <a:ext cx="2955645" cy="2955643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7797" y="2068110"/>
            <a:ext cx="123926" cy="12392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1600" y="593383"/>
            <a:ext cx="123926" cy="1239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情境导入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新知讲解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拓展延伸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案例分析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 userDrawn="1"/>
        </p:nvPicPr>
        <p:blipFill>
          <a:blip r:embed="rId26" cstate="print"/>
          <a:stretch>
            <a:fillRect/>
          </a:stretch>
        </p:blipFill>
        <p:spPr>
          <a:xfrm>
            <a:off x="86753" y="209211"/>
            <a:ext cx="247848" cy="235453"/>
          </a:xfrm>
          <a:prstGeom prst="rect">
            <a:avLst/>
          </a:prstGeom>
        </p:spPr>
      </p:pic>
      <p:pic>
        <p:nvPicPr>
          <p:cNvPr id="17" name="bg object 17"/>
          <p:cNvPicPr/>
          <p:nvPr userDrawn="1"/>
        </p:nvPicPr>
        <p:blipFill>
          <a:blip r:embed="rId27" cstate="print"/>
          <a:stretch>
            <a:fillRect/>
          </a:stretch>
        </p:blipFill>
        <p:spPr>
          <a:xfrm>
            <a:off x="204482" y="333138"/>
            <a:ext cx="179689" cy="1734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36078" y="370008"/>
            <a:ext cx="893445" cy="233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7217" y="723198"/>
            <a:ext cx="6502064" cy="1958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3956685"/>
            <a:ext cx="2418080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0680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  <p:sp>
        <p:nvSpPr>
          <p:cNvPr id="10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11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  <a:t>‹#›</a:t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jpe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9.png"/><Relationship Id="rId5" Type="http://schemas.openxmlformats.org/officeDocument/2006/relationships/image" Target="../media/image5.png"/><Relationship Id="rId10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tags" Target="../tags/tag23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13.xml"/><Relationship Id="rId21" Type="http://schemas.openxmlformats.org/officeDocument/2006/relationships/image" Target="../media/image23.png"/><Relationship Id="rId7" Type="http://schemas.openxmlformats.org/officeDocument/2006/relationships/tags" Target="../tags/tag17.xml"/><Relationship Id="rId12" Type="http://schemas.openxmlformats.org/officeDocument/2006/relationships/tags" Target="../tags/tag22.xml"/><Relationship Id="rId17" Type="http://schemas.openxmlformats.org/officeDocument/2006/relationships/tags" Target="../tags/tag27.xml"/><Relationship Id="rId2" Type="http://schemas.openxmlformats.org/officeDocument/2006/relationships/tags" Target="../tags/tag12.xml"/><Relationship Id="rId16" Type="http://schemas.openxmlformats.org/officeDocument/2006/relationships/tags" Target="../tags/tag26.xml"/><Relationship Id="rId20" Type="http://schemas.openxmlformats.org/officeDocument/2006/relationships/image" Target="../media/image22.jpe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tags" Target="../tags/tag21.xml"/><Relationship Id="rId5" Type="http://schemas.openxmlformats.org/officeDocument/2006/relationships/tags" Target="../tags/tag15.xml"/><Relationship Id="rId15" Type="http://schemas.openxmlformats.org/officeDocument/2006/relationships/tags" Target="../tags/tag25.xml"/><Relationship Id="rId10" Type="http://schemas.openxmlformats.org/officeDocument/2006/relationships/tags" Target="../tags/tag20.xml"/><Relationship Id="rId19" Type="http://schemas.openxmlformats.org/officeDocument/2006/relationships/image" Target="../media/image21.png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tags" Target="../tags/tag24.xml"/><Relationship Id="rId22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tags" Target="../tags/tag40.xml"/><Relationship Id="rId18" Type="http://schemas.openxmlformats.org/officeDocument/2006/relationships/tags" Target="../tags/tag45.xml"/><Relationship Id="rId3" Type="http://schemas.openxmlformats.org/officeDocument/2006/relationships/tags" Target="../tags/tag30.xml"/><Relationship Id="rId21" Type="http://schemas.openxmlformats.org/officeDocument/2006/relationships/image" Target="../media/image30.jpeg"/><Relationship Id="rId7" Type="http://schemas.openxmlformats.org/officeDocument/2006/relationships/tags" Target="../tags/tag34.xml"/><Relationship Id="rId12" Type="http://schemas.openxmlformats.org/officeDocument/2006/relationships/tags" Target="../tags/tag39.xml"/><Relationship Id="rId17" Type="http://schemas.openxmlformats.org/officeDocument/2006/relationships/tags" Target="../tags/tag44.xml"/><Relationship Id="rId25" Type="http://schemas.openxmlformats.org/officeDocument/2006/relationships/image" Target="../media/image11.png"/><Relationship Id="rId2" Type="http://schemas.openxmlformats.org/officeDocument/2006/relationships/tags" Target="../tags/tag29.xml"/><Relationship Id="rId16" Type="http://schemas.openxmlformats.org/officeDocument/2006/relationships/tags" Target="../tags/tag43.xml"/><Relationship Id="rId20" Type="http://schemas.openxmlformats.org/officeDocument/2006/relationships/slideLayout" Target="../slideLayouts/slideLayout5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tags" Target="../tags/tag38.xml"/><Relationship Id="rId24" Type="http://schemas.openxmlformats.org/officeDocument/2006/relationships/image" Target="../media/image10.png"/><Relationship Id="rId5" Type="http://schemas.openxmlformats.org/officeDocument/2006/relationships/tags" Target="../tags/tag32.xml"/><Relationship Id="rId15" Type="http://schemas.openxmlformats.org/officeDocument/2006/relationships/tags" Target="../tags/tag42.xml"/><Relationship Id="rId23" Type="http://schemas.openxmlformats.org/officeDocument/2006/relationships/image" Target="../media/image9.png"/><Relationship Id="rId10" Type="http://schemas.openxmlformats.org/officeDocument/2006/relationships/tags" Target="../tags/tag37.xml"/><Relationship Id="rId19" Type="http://schemas.openxmlformats.org/officeDocument/2006/relationships/tags" Target="../tags/tag46.xml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tags" Target="../tags/tag41.xml"/><Relationship Id="rId2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49"/>
            <a:ext cx="7553325" cy="4244468"/>
            <a:chOff x="0" y="4749"/>
            <a:chExt cx="7553325" cy="4244468"/>
          </a:xfrm>
        </p:grpSpPr>
        <p:pic>
          <p:nvPicPr>
            <p:cNvPr id="3" name="object 3" descr="C:/Users/ysn92/Desktop/新建文件夹/微信图片_20240422093542.jpg微信图片_20240422093542"/>
            <p:cNvPicPr/>
            <p:nvPr/>
          </p:nvPicPr>
          <p:blipFill>
            <a:blip r:embed="rId3"/>
            <a:srcRect t="7839" b="7839"/>
            <a:stretch>
              <a:fillRect/>
            </a:stretch>
          </p:blipFill>
          <p:spPr>
            <a:xfrm>
              <a:off x="0" y="4749"/>
              <a:ext cx="7553325" cy="42444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30193" y="655347"/>
              <a:ext cx="86740" cy="15180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98839" y="655347"/>
              <a:ext cx="2955645" cy="29556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17797" y="2068110"/>
              <a:ext cx="123926" cy="1239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11600" y="593383"/>
              <a:ext cx="123926" cy="1239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634940" y="1822408"/>
            <a:ext cx="2293620" cy="5289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spcBef>
                <a:spcPts val="115"/>
              </a:spcBef>
              <a:tabLst>
                <a:tab pos="848360" algn="l"/>
              </a:tabLst>
            </a:pPr>
            <a:r>
              <a:rPr lang="zh-CN" altLang="en-US" sz="3350" b="1" spc="-5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餐饮服务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3742582" y="469457"/>
            <a:ext cx="74351" cy="2887488"/>
            <a:chOff x="3742582" y="469457"/>
            <a:chExt cx="74351" cy="2887488"/>
          </a:xfrm>
        </p:grpSpPr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42582" y="469457"/>
              <a:ext cx="61956" cy="169159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742582" y="3288786"/>
              <a:ext cx="74351" cy="68159"/>
            </a:xfrm>
            <a:prstGeom prst="rect">
              <a:avLst/>
            </a:prstGeom>
          </p:spPr>
        </p:pic>
      </p:grpSp>
      <p:sp>
        <p:nvSpPr>
          <p:cNvPr id="19" name="圆角矩形 18"/>
          <p:cNvSpPr/>
          <p:nvPr/>
        </p:nvSpPr>
        <p:spPr>
          <a:xfrm>
            <a:off x="2880995" y="2578735"/>
            <a:ext cx="1864360" cy="304800"/>
          </a:xfrm>
          <a:prstGeom prst="roundRect">
            <a:avLst/>
          </a:prstGeom>
          <a:gradFill>
            <a:gsLst>
              <a:gs pos="31000">
                <a:srgbClr val="BC825C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200"/>
              <a:t>学期、班级、授课教师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</a:t>
            </a:r>
            <a:r>
              <a:rPr lang="zh-CN" altLang="en-US" sz="12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题三</a:t>
            </a:r>
            <a:r>
              <a:rPr lang="en-US" altLang="zh-CN" sz="12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西餐服务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1   </a:t>
            </a:r>
            <a:r>
              <a:rPr lang="zh-CN" altLang="en-US" sz="1000" b="0" spc="-50" smtClean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欧美主要国家的菜式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6950" y="1511981"/>
            <a:ext cx="61617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zh-CN" sz="1000" smtClean="0"/>
          </a:p>
          <a:p>
            <a:pPr>
              <a:lnSpc>
                <a:spcPct val="150000"/>
              </a:lnSpc>
            </a:pPr>
            <a:r>
              <a:rPr lang="zh-CN" altLang="en-US" sz="1000" smtClean="0"/>
              <a:t>（</a:t>
            </a:r>
            <a:r>
              <a:rPr lang="zh-CN" altLang="en-US" sz="1000"/>
              <a:t>三）</a:t>
            </a:r>
            <a:r>
              <a:rPr lang="zh-CN" altLang="zh-CN" sz="1000"/>
              <a:t>名菜名</a:t>
            </a:r>
            <a:r>
              <a:rPr lang="zh-CN" altLang="zh-CN" sz="1000" smtClean="0"/>
              <a:t>点</a:t>
            </a:r>
            <a:endParaRPr lang="en-US" altLang="zh-CN" sz="1000"/>
          </a:p>
          <a:p>
            <a:pPr>
              <a:lnSpc>
                <a:spcPct val="150000"/>
              </a:lnSpc>
            </a:pP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西冷牛排、爱尔兰烩牛肉、英式各色铁扒、波特豪斯牛排、苏格兰肉汤、鸡丁沙拉、惠灵顿牛肉、皇家奶油鸡、烤羊腿排、冬至布丁等。</a:t>
            </a:r>
            <a:endParaRPr lang="en-US" altLang="zh-CN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000" smtClean="0"/>
              <a:t>（</a:t>
            </a:r>
            <a:r>
              <a:rPr lang="zh-CN" altLang="en-US" sz="1000"/>
              <a:t>四</a:t>
            </a:r>
            <a:r>
              <a:rPr lang="zh-CN" altLang="en-US" sz="1000" smtClean="0"/>
              <a:t>）</a:t>
            </a:r>
            <a:r>
              <a:rPr lang="zh-CN" altLang="zh-CN" sz="1000"/>
              <a:t>英国圣诞节餐桌上的传统佳肴</a:t>
            </a:r>
            <a:r>
              <a:rPr lang="en-US" altLang="zh-CN" sz="1000"/>
              <a:t>——</a:t>
            </a:r>
            <a:r>
              <a:rPr lang="zh-CN" altLang="zh-CN" sz="1000"/>
              <a:t>烤栗子馅酿火</a:t>
            </a:r>
            <a:r>
              <a:rPr lang="zh-CN" altLang="zh-CN" sz="1000" smtClean="0"/>
              <a:t>鸡</a:t>
            </a:r>
            <a:endParaRPr lang="en-US" altLang="zh-CN" sz="1000" smtClean="0"/>
          </a:p>
          <a:p>
            <a:pPr>
              <a:lnSpc>
                <a:spcPct val="150000"/>
              </a:lnSpc>
            </a:pP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烤栗子馅酿火鸡的作法是将栗子、鸡蛋、肉末等馅料填入火鸡腹中烤制而成。人们在吃的时候将其整个端上桌，由主人分派给每位用餐者，它是英国圣诞节餐桌上最重要的一道传统佳肴。</a:t>
            </a:r>
            <a:endParaRPr lang="en-US" altLang="zh-CN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733130" y="1433241"/>
            <a:ext cx="6321720" cy="2590800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411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</a:t>
            </a:r>
            <a:r>
              <a:rPr lang="zh-CN" altLang="en-US" sz="12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题三</a:t>
            </a:r>
            <a:r>
              <a:rPr lang="en-US" altLang="zh-CN" sz="12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西餐服务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1   </a:t>
            </a:r>
            <a:r>
              <a:rPr lang="zh-CN" altLang="en-US" sz="1000" b="0" spc="-50" smtClean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欧美主要国家的菜式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6950" y="1511981"/>
            <a:ext cx="616170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00" smtClean="0">
                <a:solidFill>
                  <a:srgbClr val="FF0000"/>
                </a:solidFill>
              </a:rPr>
              <a:t>三</a:t>
            </a:r>
            <a:r>
              <a:rPr lang="zh-CN" altLang="zh-CN" sz="1000" smtClean="0">
                <a:solidFill>
                  <a:srgbClr val="FF0000"/>
                </a:solidFill>
              </a:rPr>
              <a:t>、</a:t>
            </a:r>
            <a:r>
              <a:rPr lang="zh-CN" altLang="en-US" sz="1000" smtClean="0">
                <a:solidFill>
                  <a:srgbClr val="FF0000"/>
                </a:solidFill>
              </a:rPr>
              <a:t>美</a:t>
            </a:r>
            <a:r>
              <a:rPr lang="zh-CN" altLang="zh-CN" sz="1000" smtClean="0">
                <a:solidFill>
                  <a:srgbClr val="FF0000"/>
                </a:solidFill>
              </a:rPr>
              <a:t>式菜</a:t>
            </a:r>
            <a:endParaRPr lang="en-US" altLang="zh-CN" sz="1000" smtClean="0"/>
          </a:p>
          <a:p>
            <a:pPr>
              <a:lnSpc>
                <a:spcPct val="150000"/>
              </a:lnSpc>
            </a:pPr>
            <a:r>
              <a:rPr lang="zh-CN" altLang="en-US" sz="1000" smtClean="0"/>
              <a:t>（</a:t>
            </a:r>
            <a:r>
              <a:rPr lang="zh-CN" altLang="en-US" sz="1000"/>
              <a:t>一</a:t>
            </a:r>
            <a:r>
              <a:rPr lang="zh-CN" altLang="en-US" sz="1000" smtClean="0"/>
              <a:t>）美</a:t>
            </a:r>
            <a:r>
              <a:rPr lang="zh-CN" altLang="zh-CN" sz="1000" smtClean="0"/>
              <a:t>式</a:t>
            </a:r>
            <a:r>
              <a:rPr lang="zh-CN" altLang="zh-CN" sz="1000"/>
              <a:t>菜简</a:t>
            </a:r>
            <a:r>
              <a:rPr lang="zh-CN" altLang="zh-CN" sz="1000" smtClean="0"/>
              <a:t>介</a:t>
            </a:r>
            <a:endParaRPr lang="en-US" altLang="zh-CN" sz="1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美式菜是在英式菜的基础上发展起来的，深受英式菜的影响，可以说是英式菜的派生物。同时，美式菜又学习他国长处，改良创新，汇集德国、法国、意大利等国家的烹饪技法精华，形成了自己的特色。许多菜式品种，如布丁、苹果派等，虽然学自英国，但对烹饪法略有变动，使其变得更有风味。美国烘焙点心的制作及装饰法闻名于世。美国人爱吃甜品和水果，尤其喜爱冰激凌，不爱吃奇形怪状的动物，如海参、鱿鱼、无鳞鱼等，也不爱吃动物内脏和头尾全形的菜肴。受美式菜影响较大的国家和地区有加拿大、日本、德国等。</a:t>
            </a:r>
            <a:r>
              <a:rPr lang="zh-CN" altLang="en-US" sz="1000" smtClean="0"/>
              <a:t>（</a:t>
            </a:r>
            <a:r>
              <a:rPr lang="zh-CN" altLang="en-US" sz="1000"/>
              <a:t>二）特点</a:t>
            </a:r>
            <a:endParaRPr lang="zh-CN" altLang="zh-CN" sz="1000"/>
          </a:p>
          <a:p>
            <a:pPr>
              <a:lnSpc>
                <a:spcPct val="150000"/>
              </a:lnSpc>
            </a:pPr>
            <a:r>
              <a:rPr lang="en-US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菜式简单，口味清淡</a:t>
            </a:r>
            <a:endParaRPr lang="en-US" altLang="zh-CN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水果入菜</a:t>
            </a:r>
            <a:endParaRPr lang="en-US" altLang="zh-CN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注重营养</a:t>
            </a:r>
            <a:endParaRPr lang="en-US" altLang="zh-CN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708102" y="1433240"/>
            <a:ext cx="6346748" cy="2751409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992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</a:t>
            </a:r>
            <a:r>
              <a:rPr lang="zh-CN" altLang="en-US" sz="12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题三</a:t>
            </a:r>
            <a:r>
              <a:rPr lang="en-US" altLang="zh-CN" sz="12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西餐服务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1   </a:t>
            </a:r>
            <a:r>
              <a:rPr lang="zh-CN" altLang="en-US" sz="1000" b="0" spc="-50" smtClean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欧美主要国家的菜式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6950" y="1511981"/>
            <a:ext cx="61617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zh-CN" sz="1000" smtClean="0"/>
          </a:p>
          <a:p>
            <a:pPr>
              <a:lnSpc>
                <a:spcPct val="150000"/>
              </a:lnSpc>
            </a:pPr>
            <a:r>
              <a:rPr lang="zh-CN" altLang="en-US" sz="1000" smtClean="0"/>
              <a:t>（</a:t>
            </a:r>
            <a:r>
              <a:rPr lang="zh-CN" altLang="en-US" sz="1000"/>
              <a:t>三）</a:t>
            </a:r>
            <a:r>
              <a:rPr lang="zh-CN" altLang="zh-CN" sz="1000"/>
              <a:t>名菜名</a:t>
            </a:r>
            <a:r>
              <a:rPr lang="zh-CN" altLang="zh-CN" sz="1000" smtClean="0"/>
              <a:t>点</a:t>
            </a:r>
            <a:endParaRPr lang="en-US" altLang="zh-CN" sz="1000"/>
          </a:p>
          <a:p>
            <a:pPr>
              <a:lnSpc>
                <a:spcPct val="150000"/>
              </a:lnSpc>
            </a:pP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华道夫色拉、苹果烤鸭、美式什锦铁扒、丁香火腿、华盛顿奶油汤、德州烤排骨、汉堡牛排、花旗大虾、苹果派、糖酱煎饼、火烧冰激凌等</a:t>
            </a:r>
            <a:r>
              <a:rPr lang="zh-CN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en-US" altLang="zh-CN" sz="100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000"/>
              <a:t>（四）</a:t>
            </a:r>
            <a:r>
              <a:rPr lang="zh-CN" altLang="zh-CN" sz="1000"/>
              <a:t>观赏性与美味兼具的宴会菜肴</a:t>
            </a:r>
            <a:r>
              <a:rPr lang="en-US" altLang="zh-CN" sz="1000"/>
              <a:t>——</a:t>
            </a:r>
            <a:r>
              <a:rPr lang="zh-CN" altLang="zh-CN" sz="1000"/>
              <a:t>焗丁香火腿</a:t>
            </a:r>
            <a:endParaRPr lang="en-US" altLang="zh-CN" sz="1000"/>
          </a:p>
          <a:p>
            <a:pPr>
              <a:lnSpc>
                <a:spcPct val="150000"/>
              </a:lnSpc>
            </a:pP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焗丁香火腿是将质量大约为</a:t>
            </a: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5 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千克的整只火腿烤</a:t>
            </a: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2 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小时以上，待其冷却后，用刀割去外皮，并用刀在火腿上划出相距各</a:t>
            </a: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3 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厘米的正方形刀痕，再移入烤炉中，用大火烤制片刻，刷上威士忌酒、焦糖和芥末，在刀痕相交处，各按上一粒丁香再移入烤箱焗片刻，待焦糖融化制成的。这是一道宴会用菜肴，通常先上宴席供观赏，再由厨师当众分割、切片并分派。</a:t>
            </a:r>
            <a:endParaRPr lang="en-US" altLang="zh-CN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733130" y="1433241"/>
            <a:ext cx="6321720" cy="2370409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60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</a:t>
            </a:r>
            <a:r>
              <a:rPr lang="zh-CN" altLang="en-US" sz="12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题三</a:t>
            </a:r>
            <a:r>
              <a:rPr lang="en-US" altLang="zh-CN" sz="12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西餐服务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1   </a:t>
            </a:r>
            <a:r>
              <a:rPr lang="zh-CN" altLang="en-US" sz="1000" b="0" spc="-50" smtClean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欧美主要国家的菜式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77850" y="1511981"/>
            <a:ext cx="678180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00" smtClean="0">
                <a:solidFill>
                  <a:srgbClr val="FF0000"/>
                </a:solidFill>
              </a:rPr>
              <a:t>四</a:t>
            </a:r>
            <a:r>
              <a:rPr lang="zh-CN" altLang="zh-CN" sz="1000" smtClean="0">
                <a:solidFill>
                  <a:srgbClr val="FF0000"/>
                </a:solidFill>
              </a:rPr>
              <a:t>、</a:t>
            </a:r>
            <a:r>
              <a:rPr lang="zh-CN" altLang="en-US" sz="1000" smtClean="0">
                <a:solidFill>
                  <a:srgbClr val="FF0000"/>
                </a:solidFill>
              </a:rPr>
              <a:t>俄</a:t>
            </a:r>
            <a:r>
              <a:rPr lang="zh-CN" altLang="zh-CN" sz="1000" smtClean="0">
                <a:solidFill>
                  <a:srgbClr val="FF0000"/>
                </a:solidFill>
              </a:rPr>
              <a:t>式菜</a:t>
            </a:r>
            <a:endParaRPr lang="en-US" altLang="zh-CN" sz="1000" smtClean="0"/>
          </a:p>
          <a:p>
            <a:pPr>
              <a:lnSpc>
                <a:spcPct val="150000"/>
              </a:lnSpc>
            </a:pPr>
            <a:r>
              <a:rPr lang="zh-CN" altLang="en-US" sz="1000" smtClean="0"/>
              <a:t>（</a:t>
            </a:r>
            <a:r>
              <a:rPr lang="zh-CN" altLang="en-US" sz="1000"/>
              <a:t>一</a:t>
            </a:r>
            <a:r>
              <a:rPr lang="zh-CN" altLang="en-US" sz="1000" smtClean="0"/>
              <a:t>）俄</a:t>
            </a:r>
            <a:r>
              <a:rPr lang="zh-CN" altLang="zh-CN" sz="1000" smtClean="0"/>
              <a:t>式</a:t>
            </a:r>
            <a:r>
              <a:rPr lang="zh-CN" altLang="zh-CN" sz="1000"/>
              <a:t>菜简</a:t>
            </a:r>
            <a:r>
              <a:rPr lang="zh-CN" altLang="zh-CN" sz="1000" smtClean="0"/>
              <a:t>介</a:t>
            </a:r>
            <a:endParaRPr lang="en-US" altLang="zh-CN" sz="1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俄罗斯地处寒冷地区</a:t>
            </a:r>
            <a:r>
              <a:rPr lang="zh-CN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，饮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食习惯深受地理环境、气候条件和民族习俗的影响，</a:t>
            </a:r>
            <a:r>
              <a:rPr lang="zh-CN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使俄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式餐</a:t>
            </a:r>
            <a:r>
              <a:rPr lang="zh-CN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饮有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自己的显著特色。烹调方法以烤、熏腌为特色，菜肴口味较重且肥浓。高档俄式宴会上少不了鱼子酱，其中以黑鱼子酱更为名贵。俄罗斯人爱吃牛肉、羊肉、猪肉以及各种野味，还爱吃三文鱼和碎肉做馅的菜肴，各种各样的荤素包子、鱼包子等是俄罗斯人喜爱的食品。土豆是其一日三餐必不可少的，称土豆为</a:t>
            </a: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第二面包</a:t>
            </a: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。喜欢吃冷饮和冷菜、汤和油腻味浓的菜肴，喜欢将肉类菜肴烧得熟透食用，爱喝伏特加酒。受俄式菜影响较大的有东欧诸国和德国（原东德地区）</a:t>
            </a:r>
            <a:r>
              <a:rPr lang="zh-CN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en-US" altLang="zh-CN" sz="100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000" smtClean="0"/>
              <a:t>（</a:t>
            </a:r>
            <a:r>
              <a:rPr lang="zh-CN" altLang="en-US" sz="1000"/>
              <a:t>二）特点</a:t>
            </a:r>
            <a:endParaRPr lang="zh-CN" altLang="zh-CN" sz="1000"/>
          </a:p>
          <a:p>
            <a:pPr>
              <a:lnSpc>
                <a:spcPct val="150000"/>
              </a:lnSpc>
            </a:pPr>
            <a:r>
              <a:rPr lang="en-US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.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油重味浓</a:t>
            </a:r>
            <a:endParaRPr lang="en-US" altLang="zh-CN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冷菜讲究</a:t>
            </a:r>
            <a:endParaRPr lang="en-US" altLang="zh-CN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擅做菜汤</a:t>
            </a:r>
            <a:endParaRPr lang="en-US" altLang="zh-CN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501650" y="1433240"/>
            <a:ext cx="6858000" cy="2751409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159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</a:t>
            </a:r>
            <a:r>
              <a:rPr lang="zh-CN" altLang="en-US" sz="12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题三</a:t>
            </a:r>
            <a:r>
              <a:rPr lang="en-US" altLang="zh-CN" sz="12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西餐服务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1   </a:t>
            </a:r>
            <a:r>
              <a:rPr lang="zh-CN" altLang="en-US" sz="1000" b="0" spc="-50" smtClean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欧美主要国家的菜式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6950" y="1511981"/>
            <a:ext cx="6161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zh-CN" sz="1000" smtClean="0"/>
          </a:p>
          <a:p>
            <a:pPr>
              <a:lnSpc>
                <a:spcPct val="150000"/>
              </a:lnSpc>
            </a:pPr>
            <a:r>
              <a:rPr lang="zh-CN" altLang="en-US" sz="1000" smtClean="0"/>
              <a:t>（</a:t>
            </a:r>
            <a:r>
              <a:rPr lang="zh-CN" altLang="en-US" sz="1000"/>
              <a:t>三）</a:t>
            </a:r>
            <a:r>
              <a:rPr lang="zh-CN" altLang="zh-CN" sz="1000"/>
              <a:t>名菜名</a:t>
            </a:r>
            <a:r>
              <a:rPr lang="zh-CN" altLang="zh-CN" sz="1000" smtClean="0"/>
              <a:t>点</a:t>
            </a:r>
            <a:endParaRPr lang="en-US" altLang="zh-CN" sz="1000"/>
          </a:p>
          <a:p>
            <a:pPr>
              <a:lnSpc>
                <a:spcPct val="150000"/>
              </a:lnSpc>
            </a:pP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鱼子酱、莫斯科红菜汤、黄油鸡卷、俄式冷盘、首都沙拉、罗宋汤、茄汁腌鱼、柠檬鸡汤、串烤羊肉、红酒烩牛肉、芥末沙司鱼饼、鱼肉包子等</a:t>
            </a:r>
            <a:r>
              <a:rPr lang="zh-CN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en-US" altLang="zh-CN" sz="100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000" smtClean="0"/>
              <a:t>（</a:t>
            </a:r>
            <a:r>
              <a:rPr lang="zh-CN" altLang="en-US" sz="1000"/>
              <a:t>四</a:t>
            </a:r>
            <a:r>
              <a:rPr lang="zh-CN" altLang="en-US" sz="1000" smtClean="0"/>
              <a:t>）</a:t>
            </a:r>
            <a:r>
              <a:rPr lang="zh-CN" altLang="zh-CN" sz="1000"/>
              <a:t>俄罗斯经典名菜</a:t>
            </a:r>
            <a:r>
              <a:rPr lang="en-US" altLang="zh-CN" sz="1000"/>
              <a:t>——</a:t>
            </a:r>
            <a:r>
              <a:rPr lang="zh-CN" altLang="zh-CN" sz="1000"/>
              <a:t>鱼子</a:t>
            </a:r>
            <a:r>
              <a:rPr lang="zh-CN" altLang="zh-CN" sz="1000" smtClean="0"/>
              <a:t>酱</a:t>
            </a:r>
            <a:endParaRPr lang="en-US" altLang="zh-CN" sz="1000"/>
          </a:p>
          <a:p>
            <a:pPr>
              <a:lnSpc>
                <a:spcPct val="150000"/>
              </a:lnSpc>
            </a:pP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鱼子酱分为红鱼子酱和黑鱼子酱，红鱼子酱是用鲑鱼卵加工制成的，是透明的橘红色，颗粒大；黑鱼子酱是由鲟鱼卵制成的，为灰黑色，颗粒</a:t>
            </a:r>
            <a:r>
              <a:rPr lang="zh-CN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小</a:t>
            </a:r>
            <a:r>
              <a:rPr lang="zh-CN" altLang="en-US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en-US" altLang="zh-CN" sz="100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鱼子酱的产量很低，价格也较红鱼子酱昂贵许多</a:t>
            </a:r>
            <a:r>
              <a:rPr lang="zh-CN" altLang="en-US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鱼子酱之所以名贵，是因为其制作过程烦琐。</a:t>
            </a:r>
            <a:endParaRPr lang="en-US" altLang="zh-CN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733130" y="1433241"/>
            <a:ext cx="6321720" cy="2370409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770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</a:t>
            </a:r>
            <a:r>
              <a:rPr lang="zh-CN" altLang="en-US" sz="12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题三</a:t>
            </a:r>
            <a:r>
              <a:rPr lang="en-US" altLang="zh-CN" sz="12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西餐服务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1   </a:t>
            </a:r>
            <a:r>
              <a:rPr lang="zh-CN" altLang="en-US" sz="1000" b="0" spc="-50" smtClean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欧美主要国家的菜式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77850" y="1511981"/>
            <a:ext cx="6781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00" smtClean="0">
                <a:solidFill>
                  <a:srgbClr val="FF0000"/>
                </a:solidFill>
              </a:rPr>
              <a:t>五</a:t>
            </a:r>
            <a:r>
              <a:rPr lang="zh-CN" altLang="zh-CN" sz="1000" smtClean="0">
                <a:solidFill>
                  <a:srgbClr val="FF0000"/>
                </a:solidFill>
              </a:rPr>
              <a:t>、</a:t>
            </a:r>
            <a:r>
              <a:rPr lang="zh-CN" altLang="en-US" sz="1000" smtClean="0">
                <a:solidFill>
                  <a:srgbClr val="FF0000"/>
                </a:solidFill>
              </a:rPr>
              <a:t>意</a:t>
            </a:r>
            <a:r>
              <a:rPr lang="zh-CN" altLang="zh-CN" sz="1000" smtClean="0">
                <a:solidFill>
                  <a:srgbClr val="FF0000"/>
                </a:solidFill>
              </a:rPr>
              <a:t>式菜</a:t>
            </a:r>
            <a:endParaRPr lang="en-US" altLang="zh-CN" sz="1000" smtClean="0"/>
          </a:p>
          <a:p>
            <a:pPr>
              <a:lnSpc>
                <a:spcPct val="150000"/>
              </a:lnSpc>
            </a:pPr>
            <a:r>
              <a:rPr lang="zh-CN" altLang="en-US" sz="1000" smtClean="0"/>
              <a:t>（</a:t>
            </a:r>
            <a:r>
              <a:rPr lang="zh-CN" altLang="en-US" sz="1000"/>
              <a:t>一</a:t>
            </a:r>
            <a:r>
              <a:rPr lang="zh-CN" altLang="en-US" sz="1000" smtClean="0"/>
              <a:t>）意</a:t>
            </a:r>
            <a:r>
              <a:rPr lang="zh-CN" altLang="zh-CN" sz="1000" smtClean="0"/>
              <a:t>式</a:t>
            </a:r>
            <a:r>
              <a:rPr lang="zh-CN" altLang="zh-CN" sz="1000"/>
              <a:t>菜简</a:t>
            </a:r>
            <a:r>
              <a:rPr lang="zh-CN" altLang="zh-CN" sz="1000" smtClean="0"/>
              <a:t>介</a:t>
            </a:r>
            <a:endParaRPr lang="en-US" altLang="zh-CN" sz="1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意式菜肴的特点是原汁原味，以味浓著称。烹调注重炸、熏等，以炒、煎、炸、烩等方法见长，红焖和红烩是意大利菜肴最常用的烹饪方法。番茄汁、橄榄油、红花、奶酪等是意大利的特产，所以这些都是在意大利菜肴中经常被用到的调味品。意大利人特别喜爱面食，做法、吃法甚多，制作面条有独到之处，可以做出各种形状、颜色、味道的面条至少有几十种，如字母形、贝壳形，实心面条、通心粉等。另外，意大利人还喜食意式馄饨、意式饺子等。</a:t>
            </a:r>
          </a:p>
          <a:p>
            <a:pPr>
              <a:lnSpc>
                <a:spcPct val="150000"/>
              </a:lnSpc>
            </a:pPr>
            <a:r>
              <a:rPr lang="zh-CN" altLang="en-US" sz="1000" smtClean="0"/>
              <a:t>（</a:t>
            </a:r>
            <a:r>
              <a:rPr lang="zh-CN" altLang="en-US" sz="1000"/>
              <a:t>二）特点</a:t>
            </a:r>
            <a:endParaRPr lang="zh-CN" altLang="zh-CN" sz="1000"/>
          </a:p>
          <a:p>
            <a:pPr>
              <a:lnSpc>
                <a:spcPct val="150000"/>
              </a:lnSpc>
            </a:pP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注重传统烹调工艺和火候的掌握</a:t>
            </a:r>
            <a:endParaRPr lang="en-US" altLang="zh-CN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原汁原味，香醇味浓</a:t>
            </a:r>
            <a:endParaRPr lang="en-US" altLang="zh-CN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米面入菜</a:t>
            </a:r>
            <a:endParaRPr lang="en-US" altLang="zh-CN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501650" y="1433241"/>
            <a:ext cx="6858000" cy="2479398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638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</a:t>
            </a:r>
            <a:r>
              <a:rPr lang="zh-CN" altLang="en-US" sz="12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题三</a:t>
            </a:r>
            <a:r>
              <a:rPr lang="en-US" altLang="zh-CN" sz="12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西餐服务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1   </a:t>
            </a:r>
            <a:r>
              <a:rPr lang="zh-CN" altLang="en-US" sz="1000" b="0" spc="-50" smtClean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欧美主要国家的菜式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6950" y="1511981"/>
            <a:ext cx="61617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zh-CN" sz="1000" smtClean="0"/>
          </a:p>
          <a:p>
            <a:pPr>
              <a:lnSpc>
                <a:spcPct val="150000"/>
              </a:lnSpc>
            </a:pPr>
            <a:r>
              <a:rPr lang="zh-CN" altLang="en-US" sz="1000" smtClean="0"/>
              <a:t>（</a:t>
            </a:r>
            <a:r>
              <a:rPr lang="zh-CN" altLang="en-US" sz="1000"/>
              <a:t>三）</a:t>
            </a:r>
            <a:r>
              <a:rPr lang="zh-CN" altLang="zh-CN" sz="1000"/>
              <a:t>名菜名</a:t>
            </a:r>
            <a:r>
              <a:rPr lang="zh-CN" altLang="zh-CN" sz="1000" smtClean="0"/>
              <a:t>点</a:t>
            </a:r>
            <a:endParaRPr lang="en-US" altLang="zh-CN" sz="1000"/>
          </a:p>
          <a:p>
            <a:pPr>
              <a:lnSpc>
                <a:spcPct val="150000"/>
              </a:lnSpc>
            </a:pP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米兰猪排、意大利牛腱子饭、奶酪通心粉、那不勒斯烤龙虾、罗马魔鬼鸡、意大利比萨、意大利菜汤、意大利馄饨、意式焗鱼、白葡萄酒煮龙虾、意式红烩鸡、烤酿火鸡、意大利煎饼等</a:t>
            </a:r>
            <a:r>
              <a:rPr lang="zh-CN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en-US" altLang="zh-CN" sz="100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000" smtClean="0"/>
              <a:t>（</a:t>
            </a:r>
            <a:r>
              <a:rPr lang="zh-CN" altLang="en-US" sz="1000"/>
              <a:t>四</a:t>
            </a:r>
            <a:r>
              <a:rPr lang="zh-CN" altLang="en-US" sz="1000" smtClean="0"/>
              <a:t>）</a:t>
            </a:r>
            <a:r>
              <a:rPr lang="zh-CN" altLang="zh-CN" sz="1000"/>
              <a:t>意大利传统面食</a:t>
            </a:r>
            <a:r>
              <a:rPr lang="en-US" altLang="zh-CN" sz="1000"/>
              <a:t>——</a:t>
            </a:r>
            <a:r>
              <a:rPr lang="zh-CN" altLang="zh-CN" sz="1000"/>
              <a:t>比萨</a:t>
            </a:r>
            <a:endParaRPr lang="en-US" altLang="zh-CN" sz="1000"/>
          </a:p>
          <a:p>
            <a:pPr>
              <a:lnSpc>
                <a:spcPct val="150000"/>
              </a:lnSpc>
            </a:pP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在发制过的面饼上抹上番茄酱等酱料后放上各种蔬菜、肉类再撒上干酪末，放入烤炉内烤至焦黄即成比萨。这是一道意大利的传统美食，有各种口味，深受大众喜</a:t>
            </a:r>
            <a:r>
              <a:rPr lang="zh-CN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爱</a:t>
            </a:r>
            <a:r>
              <a:rPr lang="zh-CN" altLang="en-US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en-US" altLang="zh-CN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733130" y="1433241"/>
            <a:ext cx="6321720" cy="2141809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316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4233" y="1076389"/>
            <a:ext cx="955040" cy="2114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dirty="0">
                <a:solidFill>
                  <a:srgbClr val="252525"/>
                </a:solidFill>
              </a:rPr>
              <a:t>【作业目标</a:t>
            </a:r>
            <a:r>
              <a:rPr sz="1200" spc="-50" dirty="0">
                <a:solidFill>
                  <a:srgbClr val="252525"/>
                </a:solidFill>
              </a:rPr>
              <a:t>】</a:t>
            </a:r>
            <a:endParaRPr sz="1200"/>
          </a:p>
        </p:txBody>
      </p:sp>
      <p:sp>
        <p:nvSpPr>
          <p:cNvPr id="4" name="object 4"/>
          <p:cNvSpPr txBox="1"/>
          <p:nvPr/>
        </p:nvSpPr>
        <p:spPr>
          <a:xfrm>
            <a:off x="774233" y="1266015"/>
            <a:ext cx="5607050" cy="1847301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7780">
              <a:lnSpc>
                <a:spcPct val="100000"/>
              </a:lnSpc>
              <a:spcBef>
                <a:spcPts val="725"/>
              </a:spcBef>
              <a:tabLst>
                <a:tab pos="177165" algn="l"/>
              </a:tabLst>
            </a:pPr>
            <a:r>
              <a:rPr sz="1100" b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1</a:t>
            </a:r>
            <a:r>
              <a:rPr sz="1100" b="0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.</a:t>
            </a:r>
            <a:r>
              <a:rPr lang="zh-CN" altLang="zh-CN" sz="110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掌握欧美主要国家的菜式及特</a:t>
            </a:r>
            <a:r>
              <a:rPr lang="zh-CN" altLang="zh-CN" sz="1100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点</a:t>
            </a:r>
            <a:r>
              <a:rPr lang="zh-CN" altLang="en-US" sz="110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。</a:t>
            </a:r>
            <a:endParaRPr sz="1100" dirty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r>
              <a:rPr lang="en-US" sz="110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2</a:t>
            </a:r>
            <a:r>
              <a:rPr lang="en-US" sz="1100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.</a:t>
            </a:r>
            <a:r>
              <a:rPr lang="zh-CN" altLang="zh-CN" sz="1100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掌握欧美主要国家名点名菜和美食代</a:t>
            </a:r>
            <a:r>
              <a:rPr lang="zh-CN" altLang="zh-CN" sz="1100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表</a:t>
            </a:r>
            <a:r>
              <a:rPr lang="zh-CN" altLang="en-US" sz="1100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。</a:t>
            </a:r>
            <a:endParaRPr sz="1200" b="1" dirty="0">
              <a:solidFill>
                <a:srgbClr val="252525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endParaRPr sz="1200" b="1" dirty="0">
              <a:solidFill>
                <a:srgbClr val="252525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【</a:t>
            </a:r>
            <a:r>
              <a:rPr sz="1200" b="1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作业内容与要求</a:t>
            </a:r>
            <a:r>
              <a:rPr sz="1200" b="1" spc="-50" smtClean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】</a:t>
            </a:r>
            <a:endParaRPr sz="1200" smtClean="0">
              <a:latin typeface="微软雅黑" panose="020B0503020204020204" charset="-122"/>
              <a:cs typeface="微软雅黑" panose="020B0503020204020204" charset="-122"/>
            </a:endParaRPr>
          </a:p>
          <a:p>
            <a:pPr marL="176530" indent="-158750">
              <a:lnSpc>
                <a:spcPct val="100000"/>
              </a:lnSpc>
              <a:spcBef>
                <a:spcPts val="660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sz="1100" b="0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1.</a:t>
            </a:r>
            <a:r>
              <a:rPr sz="1100" b="0" spc="-5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zh-CN" altLang="en-US" sz="1100" b="0" spc="-5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法式菜肴有哪些特点？</a:t>
            </a:r>
            <a:endParaRPr lang="en-US" altLang="zh-CN" sz="1100" b="0" spc="-5" smtClean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176530" indent="-158750">
              <a:lnSpc>
                <a:spcPct val="100000"/>
              </a:lnSpc>
              <a:spcBef>
                <a:spcPts val="660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lang="en-US" sz="1100" spc="-5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2</a:t>
            </a:r>
            <a:r>
              <a:rPr lang="zh-CN" altLang="en-US" sz="1100" spc="-5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英国有哪些传统名菜？</a:t>
            </a:r>
            <a:endParaRPr lang="en-US" altLang="zh-CN" sz="1100" spc="-5" smtClean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176530" indent="-158750">
              <a:lnSpc>
                <a:spcPct val="100000"/>
              </a:lnSpc>
              <a:spcBef>
                <a:spcPts val="660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lang="en-US" sz="1100" spc="-5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3.</a:t>
            </a:r>
            <a:r>
              <a:rPr lang="zh-CN" altLang="en-US" sz="1100" spc="-5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美</a:t>
            </a:r>
            <a:r>
              <a:rPr lang="zh-CN" altLang="en-US" sz="1100" spc="-5" smtClean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国人有哪些饮食喜好</a:t>
            </a:r>
            <a:endParaRPr sz="1100">
              <a:latin typeface="微软雅黑 Light" panose="020B0502040204020203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3050" y="298450"/>
            <a:ext cx="2834640" cy="5676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要改变，就要先改变自己</a:t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For things to change, I must change first.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3050" y="298450"/>
            <a:ext cx="2834640" cy="9372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有效的管理者在用人所长的同时，</a:t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必须容忍人之所短。</a:t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The effectiveness executive knows that to get strength one has to put up with weakness.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781" y="41910"/>
            <a:ext cx="7437048" cy="2230674"/>
            <a:chOff x="55766" y="4737"/>
            <a:chExt cx="7497558" cy="2602453"/>
          </a:xfrm>
        </p:grpSpPr>
        <p:pic>
          <p:nvPicPr>
            <p:cNvPr id="3" name="object 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79693" y="4749"/>
              <a:ext cx="7373631" cy="2602441"/>
            </a:xfrm>
            <a:prstGeom prst="rect">
              <a:avLst/>
            </a:prstGeom>
          </p:spPr>
        </p:pic>
        <p:pic>
          <p:nvPicPr>
            <p:cNvPr id="4" name="object 4" descr="C:/Users/ysn92/Desktop/新建文件夹/微信图片_20240422093608.jpg微信图片_20240422093608"/>
            <p:cNvPicPr/>
            <p:nvPr/>
          </p:nvPicPr>
          <p:blipFill>
            <a:blip r:embed="rId20"/>
            <a:srcRect t="23557" b="23557"/>
            <a:stretch>
              <a:fillRect/>
            </a:stretch>
          </p:blipFill>
          <p:spPr>
            <a:xfrm>
              <a:off x="55766" y="4737"/>
              <a:ext cx="7497558" cy="2577668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780106" y="3101505"/>
            <a:ext cx="229870" cy="229870"/>
            <a:chOff x="1753561" y="3133890"/>
            <a:chExt cx="229870" cy="229870"/>
          </a:xfrm>
        </p:grpSpPr>
        <p:pic>
          <p:nvPicPr>
            <p:cNvPr id="8" name="object 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753561" y="3133890"/>
              <a:ext cx="229264" cy="2292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827923" y="3208235"/>
              <a:ext cx="86741" cy="7434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25471" y="3267985"/>
            <a:ext cx="1109980" cy="7810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6576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accent2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accent2"/>
                </a:solidFill>
                <a:latin typeface="Times New Roman" panose="02020603050405020304"/>
                <a:cs typeface="Times New Roman" panose="02020603050405020304"/>
              </a:rPr>
              <a:t>1</a:t>
            </a:r>
            <a:endParaRPr sz="2450">
              <a:solidFill>
                <a:schemeClr val="accent2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餐饮服务基础</a:t>
            </a: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知识与技能</a:t>
            </a:r>
            <a:endParaRPr lang="zh-CN" altLang="en-US" sz="1200" b="0" spc="-50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714627" y="2899498"/>
            <a:ext cx="229870" cy="229870"/>
            <a:chOff x="2862707" y="2855048"/>
            <a:chExt cx="229870" cy="229870"/>
          </a:xfrm>
        </p:grpSpPr>
        <p:pic>
          <p:nvPicPr>
            <p:cNvPr id="12" name="object 1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862707" y="2855048"/>
              <a:ext cx="229260" cy="2292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937065" y="2929407"/>
              <a:ext cx="86741" cy="7434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492498" y="2965135"/>
            <a:ext cx="800100" cy="72961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229235">
              <a:lnSpc>
                <a:spcPct val="100000"/>
              </a:lnSpc>
              <a:spcBef>
                <a:spcPts val="91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2</a:t>
            </a:r>
            <a:endParaRPr sz="245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中餐服务</a:t>
            </a:r>
            <a:endParaRPr sz="120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5" name="object 15"/>
          <p:cNvGrpSpPr/>
          <p:nvPr>
            <p:custDataLst>
              <p:tags r:id="rId1"/>
            </p:custDataLst>
          </p:nvPr>
        </p:nvGrpSpPr>
        <p:grpSpPr>
          <a:xfrm>
            <a:off x="2647964" y="2687192"/>
            <a:ext cx="229870" cy="229870"/>
            <a:chOff x="3891294" y="2582417"/>
            <a:chExt cx="229870" cy="229870"/>
          </a:xfrm>
        </p:grpSpPr>
        <p:pic>
          <p:nvPicPr>
            <p:cNvPr id="16" name="object 16"/>
            <p:cNvPicPr/>
            <p:nvPr>
              <p:custDataLst>
                <p:tags r:id="rId16"/>
              </p:custDataLst>
            </p:nvPr>
          </p:nvPicPr>
          <p:blipFill>
            <a:blip r:embed="rId21" cstate="print"/>
            <a:stretch>
              <a:fillRect/>
            </a:stretch>
          </p:blipFill>
          <p:spPr>
            <a:xfrm>
              <a:off x="3891294" y="2582417"/>
              <a:ext cx="229258" cy="22925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>
              <p:custDataLst>
                <p:tags r:id="rId17"/>
              </p:custDataLst>
            </p:nvPr>
          </p:nvPicPr>
          <p:blipFill>
            <a:blip r:embed="rId22" cstate="print"/>
            <a:stretch>
              <a:fillRect/>
            </a:stretch>
          </p:blipFill>
          <p:spPr>
            <a:xfrm>
              <a:off x="3965651" y="2656761"/>
              <a:ext cx="86748" cy="74348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>
            <p:custDataLst>
              <p:tags r:id="rId2"/>
            </p:custDataLst>
          </p:nvPr>
        </p:nvSpPr>
        <p:spPr>
          <a:xfrm>
            <a:off x="2696686" y="286284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3</a:t>
            </a:r>
          </a:p>
        </p:txBody>
      </p:sp>
      <p:grpSp>
        <p:nvGrpSpPr>
          <p:cNvPr id="19" name="object 19"/>
          <p:cNvGrpSpPr/>
          <p:nvPr>
            <p:custDataLst>
              <p:tags r:id="rId3"/>
            </p:custDataLst>
          </p:nvPr>
        </p:nvGrpSpPr>
        <p:grpSpPr>
          <a:xfrm>
            <a:off x="3608610" y="2431884"/>
            <a:ext cx="229870" cy="229870"/>
            <a:chOff x="4919885" y="2353144"/>
            <a:chExt cx="229870" cy="229870"/>
          </a:xfrm>
        </p:grpSpPr>
        <p:pic>
          <p:nvPicPr>
            <p:cNvPr id="20" name="object 20"/>
            <p:cNvPicPr/>
            <p:nvPr>
              <p:custDataLst>
                <p:tags r:id="rId14"/>
              </p:custDataLst>
            </p:nvPr>
          </p:nvPicPr>
          <p:blipFill>
            <a:blip r:embed="rId21" cstate="print"/>
            <a:stretch>
              <a:fillRect/>
            </a:stretch>
          </p:blipFill>
          <p:spPr>
            <a:xfrm>
              <a:off x="4919885" y="2353144"/>
              <a:ext cx="229253" cy="22926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>
              <p:custDataLst>
                <p:tags r:id="rId15"/>
              </p:custDataLst>
            </p:nvPr>
          </p:nvPicPr>
          <p:blipFill>
            <a:blip r:embed="rId22" cstate="print"/>
            <a:stretch>
              <a:fillRect/>
            </a:stretch>
          </p:blipFill>
          <p:spPr>
            <a:xfrm>
              <a:off x="4994241" y="2427503"/>
              <a:ext cx="86748" cy="74345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>
            <p:custDataLst>
              <p:tags r:id="rId4"/>
            </p:custDataLst>
          </p:nvPr>
        </p:nvSpPr>
        <p:spPr>
          <a:xfrm>
            <a:off x="3473450" y="3124835"/>
            <a:ext cx="671830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宴会服务</a:t>
            </a:r>
          </a:p>
        </p:txBody>
      </p:sp>
      <p:sp>
        <p:nvSpPr>
          <p:cNvPr id="23" name="object 23"/>
          <p:cNvSpPr txBox="1"/>
          <p:nvPr>
            <p:custDataLst>
              <p:tags r:id="rId5"/>
            </p:custDataLst>
          </p:nvPr>
        </p:nvSpPr>
        <p:spPr>
          <a:xfrm>
            <a:off x="2559050" y="3331210"/>
            <a:ext cx="1049655" cy="196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西餐服务</a:t>
            </a:r>
          </a:p>
        </p:txBody>
      </p:sp>
      <p:sp>
        <p:nvSpPr>
          <p:cNvPr id="24" name="object 24"/>
          <p:cNvSpPr txBox="1"/>
          <p:nvPr>
            <p:custDataLst>
              <p:tags r:id="rId6"/>
            </p:custDataLst>
          </p:nvPr>
        </p:nvSpPr>
        <p:spPr>
          <a:xfrm>
            <a:off x="3581284" y="264310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4</a:t>
            </a:r>
            <a:endParaRPr sz="2450"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25" name="object 25"/>
          <p:cNvGrpSpPr/>
          <p:nvPr>
            <p:custDataLst>
              <p:tags r:id="rId7"/>
            </p:custDataLst>
          </p:nvPr>
        </p:nvGrpSpPr>
        <p:grpSpPr>
          <a:xfrm>
            <a:off x="4541862" y="2177002"/>
            <a:ext cx="229870" cy="229870"/>
            <a:chOff x="6029032" y="2055717"/>
            <a:chExt cx="229870" cy="229870"/>
          </a:xfrm>
        </p:grpSpPr>
        <p:pic>
          <p:nvPicPr>
            <p:cNvPr id="26" name="object 26"/>
            <p:cNvPicPr/>
            <p:nvPr>
              <p:custDataLst>
                <p:tags r:id="rId12"/>
              </p:custDataLst>
            </p:nvPr>
          </p:nvPicPr>
          <p:blipFill>
            <a:blip r:embed="rId21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>
              <p:custDataLst>
                <p:tags r:id="rId13"/>
              </p:custDataLst>
            </p:nvPr>
          </p:nvPicPr>
          <p:blipFill>
            <a:blip r:embed="rId22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>
            <p:custDataLst>
              <p:tags r:id="rId8"/>
            </p:custDataLst>
          </p:nvPr>
        </p:nvSpPr>
        <p:spPr>
          <a:xfrm>
            <a:off x="4532630" y="2432050"/>
            <a:ext cx="448945" cy="587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5</a:t>
            </a:r>
            <a:endParaRPr sz="2450">
              <a:latin typeface="Times New Roman" panose="02020603050405020304"/>
              <a:cs typeface="Times New Roman" panose="02020603050405020304"/>
            </a:endParaRPr>
          </a:p>
          <a:p>
            <a:pPr marL="111760" marR="5080">
              <a:lnSpc>
                <a:spcPct val="102000"/>
              </a:lnSpc>
              <a:spcBef>
                <a:spcPts val="45"/>
              </a:spcBef>
            </a:pP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cxnSp>
        <p:nvCxnSpPr>
          <p:cNvPr id="39" name="直接箭头连接符 38"/>
          <p:cNvCxnSpPr/>
          <p:nvPr/>
        </p:nvCxnSpPr>
        <p:spPr>
          <a:xfrm flipV="1">
            <a:off x="654050" y="1746250"/>
            <a:ext cx="5715000" cy="137160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5951" y="871911"/>
            <a:ext cx="2571750" cy="5384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350" b="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C O N T E N T </a:t>
            </a:r>
            <a:r>
              <a:rPr sz="3350" b="0" spc="-5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S</a:t>
            </a:r>
            <a:endParaRPr sz="335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4006850" y="2813050"/>
            <a:ext cx="1454150" cy="278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76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  <a:sym typeface="+mn-ea"/>
              </a:rPr>
              <a:t>酒水与酒吧服务</a:t>
            </a:r>
            <a:endParaRPr lang="zh-CN" altLang="en-US" sz="1200" b="0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29" name="object 25"/>
          <p:cNvGrpSpPr/>
          <p:nvPr/>
        </p:nvGrpSpPr>
        <p:grpSpPr>
          <a:xfrm>
            <a:off x="5521032" y="1902682"/>
            <a:ext cx="229870" cy="229870"/>
            <a:chOff x="6029032" y="2055717"/>
            <a:chExt cx="229870" cy="229870"/>
          </a:xfrm>
        </p:grpSpPr>
        <p:pic>
          <p:nvPicPr>
            <p:cNvPr id="30" name="object 2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31" name="object 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32" name="object 24"/>
          <p:cNvSpPr txBox="1"/>
          <p:nvPr>
            <p:custDataLst>
              <p:tags r:id="rId10"/>
            </p:custDataLst>
          </p:nvPr>
        </p:nvSpPr>
        <p:spPr>
          <a:xfrm>
            <a:off x="5530734" y="2195434"/>
            <a:ext cx="295275" cy="3937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lang="en-US" altLang="en-US" sz="2450" spc="-25" dirty="0">
                <a:latin typeface="Times New Roman" panose="02020603050405020304"/>
                <a:cs typeface="Times New Roman" panose="02020603050405020304"/>
              </a:rPr>
              <a:t>6</a:t>
            </a:r>
          </a:p>
        </p:txBody>
      </p:sp>
      <p:sp>
        <p:nvSpPr>
          <p:cNvPr id="33" name="object 22"/>
          <p:cNvSpPr txBox="1"/>
          <p:nvPr>
            <p:custDataLst>
              <p:tags r:id="rId11"/>
            </p:custDataLst>
          </p:nvPr>
        </p:nvSpPr>
        <p:spPr>
          <a:xfrm>
            <a:off x="5320665" y="2580640"/>
            <a:ext cx="1048385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餐饮经营管理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49250" y="374650"/>
            <a:ext cx="2834640" cy="9372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你就代表酒店，因为你是帮助客人满足其需求的人</a:t>
            </a:r>
            <a:r>
              <a:rPr lang="zh-CN"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/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 YOU are the hotel ……because YOU are the person who is going to help fill his or her needs.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3050" y="679450"/>
            <a:ext cx="2834640" cy="38290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从我做起</a:t>
            </a:r>
            <a:r>
              <a:rPr lang="zh-CN"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/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If it is To Be, it is Up to Me.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3050" y="527050"/>
            <a:ext cx="2834640" cy="5676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每一次接触客人都是今天的第一次</a:t>
            </a:r>
            <a:r>
              <a:rPr lang="zh-CN"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/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Every call is the first call of the day.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3050" y="457200"/>
            <a:ext cx="2834640" cy="5676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成功之道：总是做得比期望的多一点点</a:t>
            </a:r>
            <a:r>
              <a:rPr lang="zh-CN"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/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Simple rule for success, Walk the Extra Mile.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3050" y="457200"/>
            <a:ext cx="2978785" cy="7524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客人对与错并不重要，重要的是他们的感觉</a:t>
            </a:r>
            <a:r>
              <a:rPr lang="zh-CN"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/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It doesn‘t matter whether the customer is right or wrong. It matters how they feel.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3050" y="298450"/>
            <a:ext cx="2834640" cy="7524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客人也许并不总是正确的，但是他们应该得到正确的对待</a:t>
            </a:r>
            <a:r>
              <a:rPr lang="zh-CN"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/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The customer may not always be right, but they should be treated right.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3050" y="415925"/>
            <a:ext cx="2834640" cy="5676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小事会影响客人的感受</a:t>
            </a:r>
            <a:r>
              <a:rPr lang="zh-CN"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/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/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It's the little things that matters.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3050" y="298450"/>
            <a:ext cx="2834640" cy="5676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小事也要力求完美</a:t>
            </a:r>
            <a:r>
              <a:rPr lang="zh-CN"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/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/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Do ordinary things extraordinary well.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3050" y="298450"/>
            <a:ext cx="2834640" cy="5676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在英文中生气与危险仅差一个字母</a:t>
            </a:r>
            <a:r>
              <a:rPr lang="zh-CN"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/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/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Anger is one letter away from Danger.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3050" y="298450"/>
            <a:ext cx="2834640" cy="7524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要从错误中吸取教训，不要重复错误</a:t>
            </a:r>
            <a:r>
              <a:rPr lang="zh-CN"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/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/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Learn from your mistakes, but never repeat them.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663"/>
            <a:chOff x="0" y="4737"/>
            <a:chExt cx="7553325" cy="4244663"/>
          </a:xfrm>
        </p:grpSpPr>
        <p:pic>
          <p:nvPicPr>
            <p:cNvPr id="3" name="object 3" descr="C:/Users/ysn92/Desktop/新建文件夹/微信图片_20240422093551.jpg微信图片_20240422093551"/>
            <p:cNvPicPr/>
            <p:nvPr/>
          </p:nvPicPr>
          <p:blipFill>
            <a:blip r:embed="rId2"/>
            <a:srcRect t="2367" b="2367"/>
            <a:stretch>
              <a:fillRect/>
            </a:stretch>
          </p:blipFill>
          <p:spPr>
            <a:xfrm>
              <a:off x="0" y="4737"/>
              <a:ext cx="7553325" cy="42446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67675" y="1008545"/>
              <a:ext cx="2373190" cy="237318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949185" y="1606083"/>
            <a:ext cx="1587500" cy="863698"/>
          </a:xfrm>
          <a:prstGeom prst="rect">
            <a:avLst/>
          </a:prstGeom>
        </p:spPr>
        <p:txBody>
          <a:bodyPr vert="horz" wrap="square" lIns="0" tIns="258445" rIns="0" bIns="0" rtlCol="0">
            <a:spAutoFit/>
          </a:bodyPr>
          <a:lstStyle/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3200" b="1" spc="15">
                <a:solidFill>
                  <a:srgbClr val="D7D7D7"/>
                </a:solidFill>
                <a:latin typeface="Impact" panose="020B0806030902050204"/>
                <a:ea typeface="宋体" panose="02010600030101010101" pitchFamily="2" charset="-122"/>
                <a:cs typeface="Impact" panose="020B0806030902050204"/>
              </a:rPr>
              <a:t>主</a:t>
            </a:r>
            <a:r>
              <a:rPr lang="zh-CN" altLang="en-US" sz="3200" b="1" spc="15" smtClean="0">
                <a:solidFill>
                  <a:srgbClr val="D7D7D7"/>
                </a:solidFill>
                <a:latin typeface="Impact" panose="020B0806030902050204"/>
                <a:ea typeface="宋体" panose="02010600030101010101" pitchFamily="2" charset="-122"/>
                <a:cs typeface="Impact" panose="020B0806030902050204"/>
              </a:rPr>
              <a:t>题三</a:t>
            </a:r>
            <a:endParaRPr lang="zh-CN" altLang="en-US" sz="3200" b="1" spc="15" dirty="0">
              <a:solidFill>
                <a:srgbClr val="D7D7D7"/>
              </a:solidFill>
              <a:latin typeface="Impact" panose="020B0806030902050204"/>
              <a:ea typeface="宋体" panose="02010600030101010101" pitchFamily="2" charset="-122"/>
              <a:cs typeface="Impact" panose="020B0806030902050204"/>
            </a:endParaRPr>
          </a:p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1750" b="1" spc="-10" smtClean="0">
                <a:solidFill>
                  <a:srgbClr val="FF9933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西餐服务</a:t>
            </a:r>
            <a:endParaRPr lang="zh-CN" altLang="en-US" sz="1750"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25850" y="1365250"/>
            <a:ext cx="2422525" cy="192214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778250" y="1463675"/>
            <a:ext cx="1948180" cy="173098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l">
              <a:lnSpc>
                <a:spcPct val="153000"/>
              </a:lnSpc>
              <a:spcBef>
                <a:spcPts val="9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</a:t>
            </a:r>
            <a:r>
              <a:rPr lang="zh-CN" altLang="en-US" sz="1200" b="1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务</a:t>
            </a:r>
            <a:r>
              <a:rPr lang="en-US" altLang="zh-CN" sz="1200" b="1" smtClean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1 </a:t>
            </a:r>
            <a:r>
              <a:rPr lang="zh-CN" altLang="zh-CN" sz="1200" b="1" smtClean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欧</a:t>
            </a:r>
            <a:r>
              <a:rPr lang="zh-CN" altLang="zh-CN" sz="1200" b="1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美主要国家的菜式</a:t>
            </a:r>
            <a:endParaRPr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</a:t>
            </a:r>
            <a:r>
              <a:rPr lang="zh-CN" altLang="en-US" sz="1200" b="1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务</a:t>
            </a:r>
            <a:r>
              <a:rPr lang="en-US" altLang="zh-CN" sz="1200" b="1" smtClean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2</a:t>
            </a:r>
            <a:r>
              <a:rPr lang="zh-CN" altLang="zh-CN" sz="1200" b="1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西餐菜肴服务方式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</a:t>
            </a:r>
            <a:r>
              <a:rPr lang="zh-CN" altLang="en-US" sz="1200" b="1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务</a:t>
            </a:r>
            <a:r>
              <a:rPr lang="en-US" altLang="zh-CN" sz="1200" b="1" smtClean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3</a:t>
            </a:r>
            <a:r>
              <a:rPr lang="zh-CN" altLang="zh-CN" sz="1200" b="1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西餐正餐服务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</a:t>
            </a:r>
            <a:r>
              <a:rPr lang="zh-CN" altLang="en-US" sz="1200" b="1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务</a:t>
            </a:r>
            <a:r>
              <a:rPr lang="en-US" altLang="zh-CN" sz="1200" b="1" smtClean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4</a:t>
            </a:r>
            <a:r>
              <a:rPr lang="zh-CN" altLang="zh-CN" sz="1200" b="1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西餐自助餐服务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kumimoji="0" lang="zh-CN" altLang="en-US" sz="1200" b="1" i="0" u="none" strike="noStrike" kern="0" cap="none" spc="25" normalizeH="0" baseline="0" noProof="1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kumimoji="0" lang="en-US" altLang="zh-CN" sz="1200" b="1" i="0" u="none" strike="noStrike" kern="0" cap="none" spc="25" normalizeH="0" baseline="0" noProof="1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5 </a:t>
            </a:r>
            <a:r>
              <a:rPr kumimoji="0" lang="zh-CN" altLang="en-US" sz="1200" b="1" i="0" u="none" strike="noStrike" kern="0" cap="none" spc="25" normalizeH="0" baseline="0" noProof="1" smtClean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客房送餐服务</a:t>
            </a:r>
            <a:endParaRPr kumimoji="0" lang="zh-CN" altLang="en-US" sz="1200" b="1" i="0" u="none" strike="noStrike" kern="0" cap="none" spc="25" normalizeH="0" baseline="0" noProof="1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endParaRPr kumimoji="0" lang="zh-CN" altLang="en-US" sz="1200" b="1" i="0" u="none" strike="noStrike" kern="0" cap="none" spc="25" normalizeH="0" baseline="0" noProof="1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494242"/>
            <a:ext cx="7553325" cy="3755390"/>
            <a:chOff x="0" y="494242"/>
            <a:chExt cx="7553325" cy="375539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3555229"/>
              <a:ext cx="7553325" cy="69417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50986" y="494242"/>
              <a:ext cx="5502338" cy="2788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49250" y="527050"/>
            <a:ext cx="2834640" cy="7524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好的感受来自于好的态度</a:t>
            </a:r>
            <a:r>
              <a:rPr lang="zh-CN"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/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/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A happy experence begins with ATTITUDE.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3050" y="450850"/>
            <a:ext cx="2834640" cy="5676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所提供的服务要比所承诺的好</a:t>
            </a:r>
            <a:r>
              <a:rPr lang="zh-CN"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/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/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Under promise but over deliver.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3050" y="527050"/>
            <a:ext cx="2834640" cy="7524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做你所擅长的并且每天都要做得更好些</a:t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/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Do what you do well, and do it better every day.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3050" y="450850"/>
            <a:ext cx="2834640" cy="5676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要象恒温器，不要象温度计</a:t>
            </a:r>
            <a:r>
              <a:rPr lang="zh-CN"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/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/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Be a thermostat not a thermometer.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3050" y="450850"/>
            <a:ext cx="2834640" cy="9372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客人是通过我们说什么、怎么说、做什么来判断我们的</a:t>
            </a:r>
            <a:r>
              <a:rPr lang="zh-CN"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。</a:t>
            </a: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/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/>
            </a:r>
            <a:b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Our customers judge us by, What we say, How we say, What we do.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圆角矩形 88"/>
          <p:cNvSpPr/>
          <p:nvPr>
            <p:custDataLst>
              <p:tags r:id="rId2"/>
            </p:custDataLst>
          </p:nvPr>
        </p:nvSpPr>
        <p:spPr>
          <a:xfrm>
            <a:off x="3306756" y="3346476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素质目标</a:t>
            </a:r>
          </a:p>
        </p:txBody>
      </p:sp>
      <p:sp>
        <p:nvSpPr>
          <p:cNvPr id="83" name="圆角矩形 82"/>
          <p:cNvSpPr/>
          <p:nvPr>
            <p:custDataLst>
              <p:tags r:id="rId3"/>
            </p:custDataLst>
          </p:nvPr>
        </p:nvSpPr>
        <p:spPr>
          <a:xfrm>
            <a:off x="3306756" y="2346074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 dirty="0">
                <a:effectLst/>
                <a:latin typeface="+mn-ea"/>
              </a:rPr>
              <a:t>能力目标</a:t>
            </a:r>
          </a:p>
        </p:txBody>
      </p:sp>
      <p:sp>
        <p:nvSpPr>
          <p:cNvPr id="74" name="圆角矩形 73"/>
          <p:cNvSpPr/>
          <p:nvPr>
            <p:custDataLst>
              <p:tags r:id="rId4"/>
            </p:custDataLst>
          </p:nvPr>
        </p:nvSpPr>
        <p:spPr>
          <a:xfrm>
            <a:off x="3306756" y="1362181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知识目标</a:t>
            </a:r>
          </a:p>
        </p:txBody>
      </p:sp>
      <p:sp>
        <p:nvSpPr>
          <p:cNvPr id="76" name="右箭头 75"/>
          <p:cNvSpPr/>
          <p:nvPr>
            <p:custDataLst>
              <p:tags r:id="rId5"/>
            </p:custDataLst>
          </p:nvPr>
        </p:nvSpPr>
        <p:spPr>
          <a:xfrm>
            <a:off x="4452431" y="1396421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78" name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845050" y="831850"/>
            <a:ext cx="2519680" cy="120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l" rtl="0">
              <a:lnSpc>
                <a:spcPct val="150000"/>
              </a:lnSpc>
            </a:pPr>
            <a:r>
              <a:rPr lang="en-US" altLang="zh-CN" sz="87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</a:t>
            </a:r>
            <a:r>
              <a:rPr lang="zh-CN" altLang="zh-CN" sz="87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掌握欧美主要国家的菜式及特点、名点名菜和美食代表；</a:t>
            </a:r>
          </a:p>
          <a:p>
            <a:pPr algn="l" rtl="0">
              <a:lnSpc>
                <a:spcPct val="150000"/>
              </a:lnSpc>
            </a:pPr>
            <a:r>
              <a:rPr lang="en-US" altLang="zh-CN" sz="87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2.</a:t>
            </a:r>
            <a:r>
              <a:rPr lang="zh-CN" altLang="zh-CN" sz="87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掌握西餐厅午、晚餐的餐前准备工作、餐中服务、餐后服务的流程及操作规范；</a:t>
            </a:r>
          </a:p>
          <a:p>
            <a:pPr algn="l" rtl="0">
              <a:lnSpc>
                <a:spcPct val="150000"/>
              </a:lnSpc>
            </a:pPr>
            <a:r>
              <a:rPr lang="en-US" altLang="zh-CN" sz="87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3.</a:t>
            </a:r>
            <a:r>
              <a:rPr lang="zh-CN" altLang="zh-CN" sz="87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掌握客房订餐和客房送餐的服务流程</a:t>
            </a:r>
            <a:endParaRPr lang="zh-CN" altLang="en-US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85" name="右箭头 84"/>
          <p:cNvSpPr/>
          <p:nvPr>
            <p:custDataLst>
              <p:tags r:id="rId7"/>
            </p:custDataLst>
          </p:nvPr>
        </p:nvSpPr>
        <p:spPr>
          <a:xfrm>
            <a:off x="4452431" y="2380314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86" name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845050" y="2177921"/>
            <a:ext cx="247967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l" rtl="0">
              <a:lnSpc>
                <a:spcPct val="150000"/>
              </a:lnSpc>
            </a:pPr>
            <a:r>
              <a:rPr lang="en-US" altLang="zh-CN" sz="87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</a:t>
            </a:r>
            <a:r>
              <a:rPr lang="zh-CN" altLang="zh-CN" sz="87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能够熟练介绍欧美主要国家菜式特点；</a:t>
            </a:r>
          </a:p>
          <a:p>
            <a:pPr algn="l" rtl="0">
              <a:lnSpc>
                <a:spcPct val="150000"/>
              </a:lnSpc>
            </a:pPr>
            <a:r>
              <a:rPr lang="en-US" altLang="zh-CN" sz="87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2.</a:t>
            </a:r>
            <a:r>
              <a:rPr lang="zh-CN" altLang="zh-CN" sz="87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能够熟练进行西餐厅午、晚餐的餐前准备工作、</a:t>
            </a:r>
            <a:r>
              <a:rPr lang="en-US" altLang="zh-CN" sz="87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3.</a:t>
            </a:r>
            <a:r>
              <a:rPr lang="zh-CN" altLang="zh-CN" sz="87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餐中和餐后的服务工作；</a:t>
            </a:r>
          </a:p>
          <a:p>
            <a:pPr algn="l" rtl="0">
              <a:lnSpc>
                <a:spcPct val="150000"/>
              </a:lnSpc>
            </a:pPr>
            <a:r>
              <a:rPr lang="en-US" altLang="zh-CN" sz="87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4.</a:t>
            </a:r>
            <a:r>
              <a:rPr lang="zh-CN" altLang="zh-CN" sz="87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能够熟练进行客房订餐和客房送餐服务；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91" name="右箭头 90"/>
          <p:cNvSpPr/>
          <p:nvPr>
            <p:custDataLst>
              <p:tags r:id="rId9"/>
            </p:custDataLst>
          </p:nvPr>
        </p:nvSpPr>
        <p:spPr>
          <a:xfrm>
            <a:off x="4463861" y="3364842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92" name="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853940" y="3270250"/>
            <a:ext cx="2482850" cy="43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lvl="0" algn="l" rtl="0">
              <a:lnSpc>
                <a:spcPct val="150000"/>
              </a:lnSpc>
            </a:pPr>
            <a:r>
              <a:rPr lang="en-US" altLang="zh-CN" sz="87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</a:t>
            </a:r>
            <a:r>
              <a:rPr lang="en-US" altLang="zh-CN" sz="87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.</a:t>
            </a:r>
            <a:r>
              <a:rPr lang="zh-CN" altLang="zh-CN" sz="87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提升自身的文化素养和职业素养；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lvl="0" algn="l" rtl="0">
              <a:lnSpc>
                <a:spcPct val="150000"/>
              </a:lnSpc>
            </a:pPr>
            <a:r>
              <a:rPr lang="en-US" altLang="zh-CN" sz="87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2.</a:t>
            </a:r>
            <a:r>
              <a:rPr lang="zh-CN" altLang="zh-CN" sz="87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培养对餐饮服务行业的热爱之</a:t>
            </a:r>
            <a:r>
              <a:rPr lang="zh-CN" altLang="zh-CN" sz="87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情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2" name="椭圆 1"/>
          <p:cNvSpPr/>
          <p:nvPr>
            <p:custDataLst>
              <p:tags r:id="rId11"/>
            </p:custDataLst>
          </p:nvPr>
        </p:nvSpPr>
        <p:spPr>
          <a:xfrm>
            <a:off x="1016979" y="1479044"/>
            <a:ext cx="2032384" cy="2032384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7000">
                  <a:schemeClr val="accent1">
                    <a:alpha val="0"/>
                  </a:schemeClr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990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6" name="椭圆 15"/>
          <p:cNvSpPr/>
          <p:nvPr>
            <p:custDataLst>
              <p:tags r:id="rId12"/>
            </p:custDataLst>
          </p:nvPr>
        </p:nvSpPr>
        <p:spPr>
          <a:xfrm>
            <a:off x="2873831" y="3003332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13"/>
            </p:custDataLst>
          </p:nvPr>
        </p:nvSpPr>
        <p:spPr>
          <a:xfrm>
            <a:off x="2873831" y="1943060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4" name="椭圆 3"/>
          <p:cNvSpPr/>
          <p:nvPr>
            <p:custDataLst>
              <p:tags r:id="rId14"/>
            </p:custDataLst>
          </p:nvPr>
        </p:nvSpPr>
        <p:spPr>
          <a:xfrm>
            <a:off x="1109467" y="1571532"/>
            <a:ext cx="1847407" cy="1847407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100000">
                <a:schemeClr val="accent1">
                  <a:alpha val="1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2" name="椭圆 21"/>
          <p:cNvSpPr/>
          <p:nvPr>
            <p:custDataLst>
              <p:tags r:id="rId15"/>
            </p:custDataLst>
          </p:nvPr>
        </p:nvSpPr>
        <p:spPr>
          <a:xfrm>
            <a:off x="1198414" y="1660479"/>
            <a:ext cx="1669121" cy="1669121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3" name="椭圆 22"/>
          <p:cNvSpPr/>
          <p:nvPr>
            <p:custDataLst>
              <p:tags r:id="rId16"/>
            </p:custDataLst>
          </p:nvPr>
        </p:nvSpPr>
        <p:spPr>
          <a:xfrm>
            <a:off x="1299561" y="1761626"/>
            <a:ext cx="1467220" cy="1467220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4" name="椭圆 23"/>
          <p:cNvSpPr/>
          <p:nvPr>
            <p:custDataLst>
              <p:tags r:id="rId17"/>
            </p:custDataLst>
          </p:nvPr>
        </p:nvSpPr>
        <p:spPr>
          <a:xfrm>
            <a:off x="1398346" y="1860411"/>
            <a:ext cx="1269256" cy="1269256"/>
          </a:xfrm>
          <a:prstGeom prst="ellipse">
            <a:avLst/>
          </a:prstGeom>
          <a:gradFill>
            <a:gsLst>
              <a:gs pos="98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13" name="椭圆 12"/>
          <p:cNvSpPr/>
          <p:nvPr>
            <p:custDataLst>
              <p:tags r:id="rId18"/>
            </p:custDataLst>
          </p:nvPr>
        </p:nvSpPr>
        <p:spPr>
          <a:xfrm>
            <a:off x="3026142" y="2470047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latin typeface="+mn-ea"/>
              <a:cs typeface="江城圆体 400W" panose="020B05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9"/>
            </p:custDataLst>
          </p:nvPr>
        </p:nvSpPr>
        <p:spPr>
          <a:xfrm>
            <a:off x="1467220" y="2346057"/>
            <a:ext cx="1122849" cy="2853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490" b="1" dirty="0">
                <a:solidFill>
                  <a:schemeClr val="lt1">
                    <a:lumMod val="100000"/>
                  </a:schemeClr>
                </a:solidFill>
                <a:latin typeface="+mn-ea"/>
                <a:cs typeface="微软雅黑" panose="020B0503020204020204" charset="-122"/>
              </a:rPr>
              <a:t>教学目标</a:t>
            </a:r>
          </a:p>
        </p:txBody>
      </p:sp>
      <p:grpSp>
        <p:nvGrpSpPr>
          <p:cNvPr id="6" name="object 3"/>
          <p:cNvGrpSpPr/>
          <p:nvPr/>
        </p:nvGrpSpPr>
        <p:grpSpPr>
          <a:xfrm>
            <a:off x="799326" y="574794"/>
            <a:ext cx="1239520" cy="855344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/>
        </p:nvSpPr>
        <p:spPr>
          <a:xfrm>
            <a:off x="654050" y="747395"/>
            <a:ext cx="819785" cy="318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2000" b="1" spc="-25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主</a:t>
            </a:r>
            <a:r>
              <a:rPr lang="zh-CN" altLang="en-US" sz="2000" b="1" spc="-25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题三</a:t>
            </a:r>
            <a:endParaRPr lang="zh-CN" altLang="en-US" sz="2000" b="1" spc="-25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C:/Users/ysn92/Desktop/新建文件夹/微信图片_20240422093542.jpg微信图片_20240422093542"/>
          <p:cNvPicPr/>
          <p:nvPr/>
        </p:nvPicPr>
        <p:blipFill>
          <a:blip r:embed="rId2"/>
          <a:srcRect l="14104" r="14104"/>
          <a:stretch>
            <a:fillRect/>
          </a:stretch>
        </p:blipFill>
        <p:spPr>
          <a:xfrm>
            <a:off x="1257858" y="4737"/>
            <a:ext cx="4572876" cy="4244663"/>
          </a:xfrm>
          <a:prstGeom prst="parallelogram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178050" y="1746250"/>
            <a:ext cx="2854325" cy="92583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3350" b="1" dirty="0">
                <a:solidFill>
                  <a:srgbClr val="FFFFFF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任务</a:t>
            </a:r>
            <a:r>
              <a:rPr lang="en-US" altLang="zh-CN" sz="3350" b="1" dirty="0">
                <a:solidFill>
                  <a:srgbClr val="FFFFFF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1</a:t>
            </a:r>
            <a:endParaRPr lang="zh-CN" altLang="en-US" sz="3350" b="1" dirty="0">
              <a:solidFill>
                <a:srgbClr val="FFFFFF"/>
              </a:solidFill>
              <a:latin typeface="Microsoft YaHei UI" panose="020B0503020204020204" charset="-122"/>
              <a:ea typeface="宋体" panose="02010600030101010101" pitchFamily="2" charset="-122"/>
              <a:cs typeface="Microsoft YaHei UI" panose="020B0503020204020204" charset="-122"/>
            </a:endParaRPr>
          </a:p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2250" spc="-30" smtClean="0">
                <a:solidFill>
                  <a:srgbClr val="FFFFFF"/>
                </a:solidFill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欧美主要国家的菜式</a:t>
            </a:r>
            <a:endParaRPr lang="zh-CN" altLang="en-US" sz="2250"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0440" y="4737"/>
              <a:ext cx="613435" cy="5204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10440" y="512838"/>
              <a:ext cx="793127" cy="1239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99764" y="636765"/>
              <a:ext cx="1003803" cy="136937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99764" y="1876024"/>
              <a:ext cx="824111" cy="12392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620777" y="1876024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17679" y="2254008"/>
              <a:ext cx="935632" cy="10843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21114" y="1250200"/>
              <a:ext cx="136315" cy="13630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49519" y="2216823"/>
              <a:ext cx="136318" cy="1363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95655" y="2892221"/>
              <a:ext cx="136319" cy="1363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753" y="1008545"/>
              <a:ext cx="613431" cy="52668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753" y="1522833"/>
              <a:ext cx="793125" cy="1239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1646770"/>
              <a:ext cx="879878" cy="136937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2886025"/>
              <a:ext cx="700185" cy="12392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97087" y="2886025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3988" y="3264001"/>
              <a:ext cx="1040970" cy="98539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7423" y="2260206"/>
              <a:ext cx="136319" cy="13630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5830" y="3226828"/>
              <a:ext cx="136317" cy="13631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71968" y="3902227"/>
              <a:ext cx="136315" cy="13631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</a:t>
            </a:r>
            <a:r>
              <a:rPr lang="zh-CN" altLang="en-US" sz="12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题三</a:t>
            </a:r>
            <a:r>
              <a:rPr lang="en-US" altLang="zh-CN" sz="12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</a:t>
            </a:r>
            <a:r>
              <a:rPr lang="zh-CN" altLang="en-US" sz="1200" b="0" spc="-5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西餐服务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1   </a:t>
            </a:r>
            <a:r>
              <a:rPr lang="zh-CN" altLang="en-US" sz="1000" b="0" spc="-50" smtClean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欧美主要国家的菜式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82650" y="1702435"/>
            <a:ext cx="495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服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务员小王在中餐厅工作一段时间后调入西餐厅工作。他发现西餐菜肴主料突出、装盘美观，口味鲜美，营养丰富；新鲜的法式海鲜大餐、色泽华丽的德国香肠、风味独特的俄国鲟鱼籽酱、具有美洲风情的苹果烤野鸭以及各式各样的意大利面等，都与中国美食有很大区别。为了做好服务工作，小王决心认真学习欧美国家的菜肴知识。</a:t>
            </a:r>
          </a:p>
          <a:p>
            <a:pPr>
              <a:lnSpc>
                <a:spcPct val="150000"/>
              </a:lnSpc>
            </a:pPr>
            <a:endParaRPr lang="en-US" altLang="zh-CN" sz="100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000" b="1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分</a:t>
            </a:r>
            <a:r>
              <a:rPr lang="zh-CN" altLang="zh-CN" sz="1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析：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西餐是欧美饮食文化的重要组成部分。随着社会经济的发展、对外交往的增多及生活水平的提高，西餐越来越多地出现在经济活动、社会活动和日常生活中。因此，无论是参加西餐宴请还是从事餐饮服务工作，大家都应该学习一些西餐知识。</a:t>
            </a:r>
            <a:endParaRPr lang="zh-CN" altLang="en-US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791210" y="1702435"/>
            <a:ext cx="5120640" cy="1938992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</a:t>
            </a:r>
            <a:r>
              <a:rPr lang="zh-CN" altLang="en-US" sz="12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题三</a:t>
            </a:r>
            <a:r>
              <a:rPr lang="en-US" altLang="zh-CN" sz="12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西餐服务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1   </a:t>
            </a:r>
            <a:r>
              <a:rPr lang="zh-CN" altLang="en-US" sz="1000" b="0" spc="-50" smtClean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欧美主要国家的菜式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6950" y="1511981"/>
            <a:ext cx="616170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zh-CN" sz="1000" smtClean="0">
                <a:solidFill>
                  <a:srgbClr val="FF0000"/>
                </a:solidFill>
              </a:rPr>
              <a:t>一、法式菜</a:t>
            </a:r>
            <a:endParaRPr lang="en-US" altLang="zh-CN" sz="1000" smtClean="0"/>
          </a:p>
          <a:p>
            <a:pPr>
              <a:lnSpc>
                <a:spcPct val="150000"/>
              </a:lnSpc>
            </a:pPr>
            <a:r>
              <a:rPr lang="zh-CN" altLang="en-US" sz="1000" smtClean="0"/>
              <a:t>（</a:t>
            </a:r>
            <a:r>
              <a:rPr lang="zh-CN" altLang="en-US" sz="1000"/>
              <a:t>一）</a:t>
            </a:r>
            <a:r>
              <a:rPr lang="zh-CN" altLang="zh-CN" sz="1000"/>
              <a:t>法式菜简</a:t>
            </a:r>
            <a:r>
              <a:rPr lang="zh-CN" altLang="zh-CN" sz="1000" smtClean="0"/>
              <a:t>介</a:t>
            </a:r>
            <a:endParaRPr lang="en-US" altLang="zh-CN" sz="100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法式菜营养均衡，以精工细致著称，堪称烹调领域中的艺术品，其菜肴与酒的完美搭配、厨师的个人技艺等都成为支撑整道菜肴的灵魂。法国人认为，吃不好就不是不会生活。法式菜被公认为西餐的代表，至今仍名列世界西菜之首。受其影响较大的国家有比利时、荷兰、卢森堡、阿尔及利亚、毛里塔尼亚等。</a:t>
            </a:r>
          </a:p>
          <a:p>
            <a:pPr>
              <a:lnSpc>
                <a:spcPct val="150000"/>
              </a:lnSpc>
            </a:pPr>
            <a:r>
              <a:rPr lang="zh-CN" altLang="en-US" sz="1000"/>
              <a:t>（二）特点</a:t>
            </a:r>
            <a:endParaRPr lang="zh-CN" altLang="zh-CN" sz="1000"/>
          </a:p>
          <a:p>
            <a:pPr>
              <a:lnSpc>
                <a:spcPct val="150000"/>
              </a:lnSpc>
            </a:pPr>
            <a:r>
              <a:rPr lang="en-US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选料广泛，用料新</a:t>
            </a:r>
            <a:r>
              <a:rPr lang="zh-CN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鲜</a:t>
            </a:r>
            <a:endParaRPr lang="en-US" altLang="zh-CN" sz="100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烹调考究，因料施技</a:t>
            </a:r>
            <a:endParaRPr lang="en-US" altLang="zh-CN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注重调味，讲究原汁原味</a:t>
            </a:r>
            <a:endParaRPr lang="en-US" altLang="zh-CN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4.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擅用酒调味</a:t>
            </a:r>
            <a:endParaRPr lang="en-US" altLang="zh-CN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5.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常用地名、物名、人名命名</a:t>
            </a:r>
            <a:endParaRPr lang="en-US" altLang="zh-CN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733130" y="1433240"/>
            <a:ext cx="6321720" cy="2751409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014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</a:t>
            </a:r>
            <a:r>
              <a:rPr lang="zh-CN" altLang="en-US" sz="12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题三</a:t>
            </a:r>
            <a:r>
              <a:rPr lang="en-US" altLang="zh-CN" sz="12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西餐服务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1   </a:t>
            </a:r>
            <a:r>
              <a:rPr lang="zh-CN" altLang="en-US" sz="1000" b="0" spc="-50" smtClean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欧美主要国家的菜式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6950" y="1511981"/>
            <a:ext cx="6161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zh-CN" sz="1000" smtClean="0"/>
          </a:p>
          <a:p>
            <a:pPr>
              <a:lnSpc>
                <a:spcPct val="150000"/>
              </a:lnSpc>
            </a:pPr>
            <a:r>
              <a:rPr lang="zh-CN" altLang="en-US" sz="1000" smtClean="0"/>
              <a:t>（</a:t>
            </a:r>
            <a:r>
              <a:rPr lang="zh-CN" altLang="en-US" sz="1000"/>
              <a:t>三）</a:t>
            </a:r>
            <a:r>
              <a:rPr lang="zh-CN" altLang="zh-CN" sz="1000"/>
              <a:t>名菜名</a:t>
            </a:r>
            <a:r>
              <a:rPr lang="zh-CN" altLang="zh-CN" sz="1000" smtClean="0"/>
              <a:t>点</a:t>
            </a:r>
            <a:endParaRPr lang="en-US" altLang="zh-CN" sz="1000"/>
          </a:p>
          <a:p>
            <a:pPr>
              <a:lnSpc>
                <a:spcPct val="150000"/>
              </a:lnSpc>
            </a:pP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鹅肝酱、洋葱汤、牡蛎杯、巴黎龙虾、烤蒜头羊腿、瓦盅牛肉汤、奶油龙虾汤、焗蜗牛等。</a:t>
            </a:r>
          </a:p>
          <a:p>
            <a:pPr>
              <a:lnSpc>
                <a:spcPct val="150000"/>
              </a:lnSpc>
            </a:pPr>
            <a:endParaRPr lang="en-US" altLang="zh-CN" sz="1000" smtClean="0"/>
          </a:p>
          <a:p>
            <a:pPr>
              <a:lnSpc>
                <a:spcPct val="150000"/>
              </a:lnSpc>
            </a:pPr>
            <a:r>
              <a:rPr lang="zh-CN" altLang="en-US" sz="1000" smtClean="0"/>
              <a:t>（</a:t>
            </a:r>
            <a:r>
              <a:rPr lang="zh-CN" altLang="en-US" sz="1000"/>
              <a:t>四）</a:t>
            </a:r>
            <a:r>
              <a:rPr lang="zh-CN" altLang="zh-CN" sz="1000"/>
              <a:t>法国美食的代表</a:t>
            </a:r>
            <a:r>
              <a:rPr lang="en-US" altLang="zh-CN" sz="1000"/>
              <a:t>——</a:t>
            </a:r>
            <a:r>
              <a:rPr lang="zh-CN" altLang="zh-CN" sz="1000"/>
              <a:t>黑松</a:t>
            </a:r>
            <a:r>
              <a:rPr lang="zh-CN" altLang="zh-CN" sz="1000" smtClean="0"/>
              <a:t>露</a:t>
            </a:r>
            <a:endParaRPr lang="en-US" altLang="zh-CN" sz="1000" smtClean="0"/>
          </a:p>
          <a:p>
            <a:pPr>
              <a:lnSpc>
                <a:spcPct val="150000"/>
              </a:lnSpc>
            </a:pP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黑松露又名黑菌，是法式西餐中又一经典的美食代表，也是鹅肝的绝配。它生长在有肥沃土壤的松林里，产量稀少且浑身黑色，被厚厚的松针掩盖着很难被发现，所以人们利用猪的敏锐嗅觉来发觉这道美味。它的珍贵程度和黄金几乎是等价的。用黑松露烹调出来的美味都带有独特的芳香和极高的营养价值。</a:t>
            </a:r>
            <a:endParaRPr lang="en-US" altLang="zh-CN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733130" y="1433241"/>
            <a:ext cx="6321720" cy="2590800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178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</a:t>
            </a:r>
            <a:r>
              <a:rPr lang="zh-CN" altLang="en-US" sz="12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题三</a:t>
            </a:r>
            <a:r>
              <a:rPr lang="en-US" altLang="zh-CN" sz="1200" b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西餐服务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1   </a:t>
            </a:r>
            <a:r>
              <a:rPr lang="zh-CN" altLang="en-US" sz="1000" b="0" spc="-50" smtClean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欧美主要国家的菜式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6950" y="1511981"/>
            <a:ext cx="616170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00" smtClean="0">
                <a:solidFill>
                  <a:srgbClr val="FF0000"/>
                </a:solidFill>
              </a:rPr>
              <a:t>二</a:t>
            </a:r>
            <a:r>
              <a:rPr lang="zh-CN" altLang="zh-CN" sz="1000" smtClean="0">
                <a:solidFill>
                  <a:srgbClr val="FF0000"/>
                </a:solidFill>
              </a:rPr>
              <a:t>、</a:t>
            </a:r>
            <a:r>
              <a:rPr lang="zh-CN" altLang="en-US" sz="1000" smtClean="0">
                <a:solidFill>
                  <a:srgbClr val="FF0000"/>
                </a:solidFill>
              </a:rPr>
              <a:t>英</a:t>
            </a:r>
            <a:r>
              <a:rPr lang="zh-CN" altLang="zh-CN" sz="1000" smtClean="0">
                <a:solidFill>
                  <a:srgbClr val="FF0000"/>
                </a:solidFill>
              </a:rPr>
              <a:t>式菜</a:t>
            </a:r>
            <a:endParaRPr lang="en-US" altLang="zh-CN" sz="1000" smtClean="0"/>
          </a:p>
          <a:p>
            <a:pPr>
              <a:lnSpc>
                <a:spcPct val="150000"/>
              </a:lnSpc>
            </a:pPr>
            <a:r>
              <a:rPr lang="zh-CN" altLang="en-US" sz="1000" smtClean="0"/>
              <a:t>（</a:t>
            </a:r>
            <a:r>
              <a:rPr lang="zh-CN" altLang="en-US" sz="1000"/>
              <a:t>一</a:t>
            </a:r>
            <a:r>
              <a:rPr lang="zh-CN" altLang="en-US" sz="1000" smtClean="0"/>
              <a:t>）英</a:t>
            </a:r>
            <a:r>
              <a:rPr lang="zh-CN" altLang="zh-CN" sz="1000" smtClean="0"/>
              <a:t>式</a:t>
            </a:r>
            <a:r>
              <a:rPr lang="zh-CN" altLang="zh-CN" sz="1000"/>
              <a:t>菜简</a:t>
            </a:r>
            <a:r>
              <a:rPr lang="zh-CN" altLang="zh-CN" sz="1000" smtClean="0"/>
              <a:t>介</a:t>
            </a:r>
            <a:endParaRPr lang="en-US" altLang="zh-CN" sz="10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英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国的饮食烹饪有家庭美肴之称，烹调方法多以蒸、煮、烧、熏、炸见长。烤肉、熏制的鳟鱼和鲱鱼是英国人很喜爱的食品。另外，他们还爱吃布丁，比较著名的有圣诞布丁、冬至布丁、葡萄干布丁、青豆布丁等。受英式餐饮影响较大的国家和地区有美国、澳大利亚、新西兰、新加坡、印度、印度尼西亚、加拿大、加纳、坦桑尼亚等。</a:t>
            </a:r>
          </a:p>
          <a:p>
            <a:pPr>
              <a:lnSpc>
                <a:spcPct val="150000"/>
              </a:lnSpc>
            </a:pPr>
            <a:r>
              <a:rPr lang="zh-CN" altLang="en-US" sz="1000"/>
              <a:t>（二）特点</a:t>
            </a:r>
            <a:endParaRPr lang="zh-CN" altLang="zh-CN" sz="1000"/>
          </a:p>
          <a:p>
            <a:pPr>
              <a:lnSpc>
                <a:spcPct val="150000"/>
              </a:lnSpc>
            </a:pPr>
            <a:r>
              <a:rPr lang="en-US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zh-CN" sz="10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讲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究花色，少而精，注重营养搭配，口味清淡、少油、鲜嫩焦香。</a:t>
            </a:r>
            <a:endParaRPr lang="en-US" altLang="zh-CN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调味比较简单，很少用酒，主要有盐、胡椒粉、芥末酱、番茄沙司和醋等，放在餐桌上客人自取。</a:t>
            </a:r>
            <a:endParaRPr lang="en-US" altLang="zh-CN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zh-CN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钟爱肉类，少用海鲜，多以牛肉、羊肉、水产、家禽和新鲜瓜果蔬菜为原料。</a:t>
            </a:r>
            <a:endParaRPr lang="en-US" altLang="zh-CN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endParaRPr lang="en-US" altLang="zh-CN"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733130" y="1433240"/>
            <a:ext cx="6321720" cy="2751409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000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mRjODQ4NzM4NDg5MGZiNDQ1ODI3NDY2ZGNmNTkxMzIifQ=="/>
  <p:tag name="RESOURCE_RECORD_KEY" val="{&quot;13&quot;:[4670873,4663482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  <p:tag name="KSO_WM_SLIDE_ID" val="diagram20231496_3"/>
  <p:tag name="KSO_WM_TEMPLATE_SUBCATEGORY" val="0"/>
  <p:tag name="KSO_WM_TEMPLATE_MASTER_TYPE" val="0"/>
  <p:tag name="KSO_WM_TEMPLATE_COLOR_TYPE" val="0"/>
  <p:tag name="KSO_WM_SLIDE_ITEM_CNT" val="3"/>
  <p:tag name="KSO_WM_SLIDE_INDEX" val="3"/>
  <p:tag name="KSO_WM_TAG_VERSION" val="3.0"/>
  <p:tag name="KSO_WM_BEAUTIFY_FLAG" val="#wm#"/>
  <p:tag name="KSO_WM_TEMPLATE_CATEGORY" val="diagram"/>
  <p:tag name="KSO_WM_TEMPLATE_INDEX" val="20231496"/>
  <p:tag name="KSO_WM_SLIDE_TYPE" val="text"/>
  <p:tag name="KSO_WM_SLIDE_SUBTYPE" val="diag"/>
  <p:tag name="KSO_WM_SLIDE_SIZE" val="721.05*258.2"/>
  <p:tag name="KSO_WM_SLIDE_POSITION" val="129.2*187.65"/>
  <p:tag name="KSO_WM_DIAGRAM_GROUP_CODE" val="n1-1"/>
  <p:tag name="KSO_WM_SLIDE_DIAGTYPE" val="n"/>
  <p:tag name="KSO_WM_SLIDE_LAYOUT" val="a_n"/>
  <p:tag name="KSO_WM_SLIDE_LAYOUT_CNT" val="1_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3_1"/>
  <p:tag name="KSO_WM_UNIT_ID" val="diagram20231496_3*n_h_h_a*1_2_3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2_1"/>
  <p:tag name="KSO_WM_UNIT_ID" val="diagram20231496_3*n_h_h_a*1_2_2_1"/>
  <p:tag name="KSO_WM_TEMPLATE_CATEGORY" val="diagram"/>
  <p:tag name="KSO_WM_UNIT_LAYERLEVEL" val="1_1_1_1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VALUE" val="5"/>
  <p:tag name="KSO_WM_UNIT_FILL_TYPE" val="3"/>
  <p:tag name="KSO_WM_UNIT_PRESET_TEXT" val="添加标题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1_1"/>
  <p:tag name="KSO_WM_UNIT_ID" val="diagram20231496_3*n_h_h_a*1_2_1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496_3*n_h_h_i*1_2_1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31496_3*n_h_h_f*1_2_1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31496_3*n_h_h_i*1_2_2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31496_3*n_h_h_f*1_2_2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496_3*n_h_h_i*1_2_3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231496_3*n_h_h_f*1_2_3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1496_3*n_h_i*1_1_1"/>
  <p:tag name="KSO_WM_TEMPLATE_CATEGORY" val="diagram"/>
  <p:tag name="KSO_WM_TEMPLATE_INDEX" val="20231496"/>
  <p:tag name="KSO_WM_UNIT_LAYERLEVEL" val="1_1_1"/>
  <p:tag name="KSO_WM_TAG_VERSION" val="3.0"/>
  <p:tag name="KSO_WM_UNIT_LINE_FORE_SCHEMECOLOR_INDEX_1_BRIGHTNESS" val="0.4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17"/>
  <p:tag name="KSO_WM_UNIT_LINE_FORE_SCHEMECOLOR_INDEX_2_TRANS" val="1"/>
  <p:tag name="KSO_WM_UNIT_LINE_GRADIENT_TYPE" val="0"/>
  <p:tag name="KSO_WM_UNIT_LINE_GRADIENT_ANGLE" val="180"/>
  <p:tag name="KSO_WM_UNIT_LINE_GRADIENT_DIRECTION" val="4"/>
  <p:tag name="KSO_WM_UNIT_LINE_FILL_TYPE" val="5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0,&quot;transparency&quot;:0},{&quot;brightness&quot;:0,&quot;colorType&quot;:1,&quot;foreColorIndex&quot;:5,&quot;pos&quot;:0.1700000017881393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31496_3*n_h_h_i*1_2_3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31496_3*n_h_h_i*1_2_1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1496_3*n_h_i*1_1_2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9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9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999999761581421},{&quot;brightness&quot;:0,&quot;colorType&quot;:1,&quot;foreColorIndex&quot;:5,&quot;pos&quot;:1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231496_3*n_h_i*1_1_3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5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5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500000238418579},{&quot;brightness&quot;:0,&quot;colorType&quot;:1,&quot;foreColorIndex&quot;:5,&quot;pos&quot;:1,&quot;transparency&quot;:0.850000023841857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4"/>
  <p:tag name="KSO_WM_UNIT_ID" val="diagram20231496_3*n_h_i*1_1_4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00000011920929},{&quot;brightness&quot;:0,&quot;colorType&quot;:1,&quot;foreColorIndex&quot;:5,&quot;pos&quot;:1,&quot;transparency&quot;:0.80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5"/>
  <p:tag name="KSO_WM_UNIT_ID" val="diagram20231496_3*n_h_i*1_1_5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8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,&quot;colorType&quot;:1,&quot;foreColorIndex&quot;:5,&quot;pos&quot;:0.9800000190734863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496_3*n_h_h_i*1_2_2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496_3*n_h_a*1_1_1"/>
  <p:tag name="KSO_WM_TEMPLATE_CATEGORY" val="diagram"/>
  <p:tag name="KSO_WM_TEMPLATE_INDEX" val="20231496"/>
  <p:tag name="KSO_WM_UNIT_LAYERLEVEL" val="1_1_1"/>
  <p:tag name="KSO_WM_TAG_VERSION" val="3.0"/>
  <p:tag name="KSO_WM_UNIT_TEX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3241</Words>
  <Application>Microsoft Office PowerPoint</Application>
  <PresentationFormat>自定义</PresentationFormat>
  <Paragraphs>162</Paragraphs>
  <Slides>34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5" baseType="lpstr">
      <vt:lpstr>黑体</vt:lpstr>
      <vt:lpstr>Microsoft YaHei UI</vt:lpstr>
      <vt:lpstr>微软雅黑 Light</vt:lpstr>
      <vt:lpstr>Times New Roman</vt:lpstr>
      <vt:lpstr>Calibri Light</vt:lpstr>
      <vt:lpstr>Impact</vt:lpstr>
      <vt:lpstr>宋体</vt:lpstr>
      <vt:lpstr>微软雅黑</vt:lpstr>
      <vt:lpstr>Calibri</vt:lpstr>
      <vt:lpstr>江城圆体 400W</vt:lpstr>
      <vt:lpstr>Office Theme</vt:lpstr>
      <vt:lpstr>PowerPoint 演示文稿</vt:lpstr>
      <vt:lpstr>C O N T E N T 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【作业目标】</vt:lpstr>
      <vt:lpstr>要改变，就要先改变自己 For things to change, I must change first.</vt:lpstr>
      <vt:lpstr>有效的管理者在用人所长的同时， 必须容忍人之所短。 The effectiveness executive knows that to get strength one has to put up with weakness.</vt:lpstr>
      <vt:lpstr>你就代表酒店，因为你是帮助客人满足其需求的人。  YOU are the hotel ……because YOU are the person who is going to help fill his or her needs. </vt:lpstr>
      <vt:lpstr>从我做起。 If it is To Be, it is Up to Me. </vt:lpstr>
      <vt:lpstr>每一次接触客人都是今天的第一次。 Every call is the first call of the day. </vt:lpstr>
      <vt:lpstr>成功之道：总是做得比期望的多一点点。 Simple rule for success, Walk the Extra Mile.    </vt:lpstr>
      <vt:lpstr>客人对与错并不重要，重要的是他们的感觉。 It doesn‘t matter whether the customer is right or wrong. It matters how they feel. </vt:lpstr>
      <vt:lpstr>客人也许并不总是正确的，但是他们应该得到正确的对待。 The customer may not always be right, but they should be treated right. </vt:lpstr>
      <vt:lpstr>小事会影响客人的感受。  It's the little things that matters. </vt:lpstr>
      <vt:lpstr>小事也要力求完美。  Do ordinary things extraordinary well.</vt:lpstr>
      <vt:lpstr>在英文中生气与危险仅差一个字母。  Anger is one letter away from Danger. </vt:lpstr>
      <vt:lpstr>要从错误中吸取教训，不要重复错误。  Learn from your mistakes, but never repeat them.</vt:lpstr>
      <vt:lpstr>好的感受来自于好的态度。  A happy experence begins with ATTITUDE.</vt:lpstr>
      <vt:lpstr>所提供的服务要比所承诺的好。  Under promise but over deliver. </vt:lpstr>
      <vt:lpstr>做你所擅长的并且每天都要做得更好些  Do what you do well, and do it better every day. </vt:lpstr>
      <vt:lpstr>要象恒温器，不要象温度计。  Be a thermostat not a thermometer.</vt:lpstr>
      <vt:lpstr>客人是通过我们说什么、怎么说、做什么来判断我们的。  Our customers judge us by, What we say, How we say, What we do.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422</cp:revision>
  <dcterms:created xsi:type="dcterms:W3CDTF">2024-02-27T01:37:00Z</dcterms:created>
  <dcterms:modified xsi:type="dcterms:W3CDTF">2024-08-24T16:00:23Z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2024-03-05T08:00:00Z</vt:filetime>
  </property>
  <property fmtid="{D5CDD505-2E9C-101B-9397-08002B2CF9AE}" pid="3" name="Creator">
    <vt:lpwstr>Adobe Acrobat 22.0</vt:lpwstr>
  </property>
  <property fmtid="{D5CDD505-2E9C-101B-9397-08002B2CF9AE}" pid="4" name="LastSaved">
    <vt:filetime>2024-03-05T08:00:00Z</vt:filetime>
  </property>
  <property fmtid="{D5CDD505-2E9C-101B-9397-08002B2CF9AE}" pid="5" name="ICV">
    <vt:lpwstr>9A1E159F8A6D483A9E523C81083DDADA_13</vt:lpwstr>
  </property>
  <property fmtid="{D5CDD505-2E9C-101B-9397-08002B2CF9AE}" pid="6" name="KSOProductBuildVer">
    <vt:lpwstr>2052-12.1.0.16729</vt:lpwstr>
  </property>
</Properties>
</file>