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894" r:id="rId2"/>
    <p:sldId id="890" r:id="rId3"/>
    <p:sldId id="429" r:id="rId4"/>
    <p:sldId id="3901" r:id="rId5"/>
    <p:sldId id="480" r:id="rId6"/>
    <p:sldId id="3937" r:id="rId7"/>
    <p:sldId id="3959" r:id="rId8"/>
    <p:sldId id="3969" r:id="rId9"/>
    <p:sldId id="3970" r:id="rId10"/>
    <p:sldId id="3971" r:id="rId11"/>
    <p:sldId id="3972" r:id="rId12"/>
    <p:sldId id="3973" r:id="rId13"/>
    <p:sldId id="3974" r:id="rId14"/>
    <p:sldId id="3976" r:id="rId15"/>
    <p:sldId id="3977" r:id="rId16"/>
    <p:sldId id="3978" r:id="rId17"/>
    <p:sldId id="3913" r:id="rId18"/>
    <p:sldId id="3912" r:id="rId19"/>
    <p:sldId id="499" r:id="rId20"/>
    <p:sldId id="3939" r:id="rId21"/>
    <p:sldId id="3940" r:id="rId22"/>
    <p:sldId id="3941" r:id="rId23"/>
    <p:sldId id="3942" r:id="rId24"/>
    <p:sldId id="3943" r:id="rId25"/>
    <p:sldId id="3944" r:id="rId26"/>
    <p:sldId id="3945" r:id="rId27"/>
    <p:sldId id="3946" r:id="rId28"/>
    <p:sldId id="3947" r:id="rId29"/>
    <p:sldId id="3948" r:id="rId30"/>
    <p:sldId id="3949" r:id="rId31"/>
    <p:sldId id="3950" r:id="rId32"/>
    <p:sldId id="3951" r:id="rId33"/>
    <p:sldId id="3952" r:id="rId34"/>
    <p:sldId id="3953" r:id="rId35"/>
  </p:sldIdLst>
  <p:sldSz cx="7556500" cy="4254500"/>
  <p:notesSz cx="7556500" cy="4254500"/>
  <p:embeddedFontLst>
    <p:embeddedFont>
      <p:font typeface="微软雅黑" panose="020B0503020204020204" pitchFamily="34" charset="-122"/>
      <p:regular r:id="rId38"/>
      <p:bold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微软雅黑 Light" panose="020B0502040204020203" pitchFamily="34" charset="-122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黑体" panose="02010609060101010101" pitchFamily="49" charset="-122"/>
      <p:regular r:id="rId47"/>
    </p:embeddedFont>
    <p:embeddedFont>
      <p:font typeface="Impact" panose="020B0806030902050204" pitchFamily="34" charset="0"/>
      <p:regular r:id="rId48"/>
    </p:embeddedFont>
    <p:embeddedFont>
      <p:font typeface="Microsoft YaHei UI" panose="020B0503020204020204" pitchFamily="34" charset="-122"/>
      <p:regular r:id="rId49"/>
      <p:bold r:id="rId50"/>
    </p:embeddedFont>
  </p:embeddedFontLst>
  <p:custDataLst>
    <p:tags r:id="rId51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rid nurjamil" initials="fn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71" d="100"/>
          <a:sy n="171" d="100"/>
        </p:scale>
        <p:origin x="732" y="144"/>
      </p:cViewPr>
      <p:guideLst>
        <p:guide orient="horz" pos="2880"/>
        <p:guide pos="21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7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3.xml"/><Relationship Id="rId21" Type="http://schemas.openxmlformats.org/officeDocument/2006/relationships/image" Target="../media/image23.png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" Type="http://schemas.openxmlformats.org/officeDocument/2006/relationships/tags" Target="../tags/tag12.xml"/><Relationship Id="rId16" Type="http://schemas.openxmlformats.org/officeDocument/2006/relationships/tags" Target="../tags/tag26.xml"/><Relationship Id="rId20" Type="http://schemas.openxmlformats.org/officeDocument/2006/relationships/image" Target="../media/image22.jpe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10" Type="http://schemas.openxmlformats.org/officeDocument/2006/relationships/tags" Target="../tags/tag20.xml"/><Relationship Id="rId19" Type="http://schemas.openxmlformats.org/officeDocument/2006/relationships/image" Target="../media/image21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3" Type="http://schemas.openxmlformats.org/officeDocument/2006/relationships/tags" Target="../tags/tag30.xml"/><Relationship Id="rId21" Type="http://schemas.openxmlformats.org/officeDocument/2006/relationships/image" Target="../media/image30.jpeg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image" Target="../media/image11.png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image" Target="../media/image10.png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image" Target="../media/image9.png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3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学期、班级、授课教师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西餐菜肴服务方式</a:t>
            </a:r>
            <a:endParaRPr lang="zh-CN" altLang="en-US" sz="1000" b="0" spc="-50" smtClean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24683" y="1306861"/>
            <a:ext cx="6161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smtClean="0"/>
              <a:t>（二）俄式服务的优缺点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endParaRPr lang="en-US" altLang="zh-CN" sz="1000"/>
          </a:p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endParaRPr lang="en-US" altLang="zh-CN" sz="1000"/>
          </a:p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三</a:t>
            </a:r>
            <a:r>
              <a:rPr lang="zh-CN" altLang="en-US" sz="1000" smtClean="0"/>
              <a:t>）俄式服务规则</a:t>
            </a:r>
            <a:endParaRPr lang="en-US" altLang="zh-CN" sz="1000"/>
          </a:p>
          <a:p>
            <a:pPr fontAlgn="base"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所有食品在厨房准备。</a:t>
            </a:r>
          </a:p>
          <a:p>
            <a:pPr lvl="0" fontAlgn="base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分餐前先将空盘从客人右侧摆放在每位客人面前。</a:t>
            </a:r>
          </a:p>
          <a:p>
            <a:pPr lvl="0" fontAlgn="base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分餐时从客人左侧按逆时针方向进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行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fontAlgn="base"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从客人右侧按顺时针方向将用过的盘子撤掉，再上饮料和汤。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736940" y="1289050"/>
            <a:ext cx="6321720" cy="281940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86214"/>
              </p:ext>
            </p:extLst>
          </p:nvPr>
        </p:nvGraphicFramePr>
        <p:xfrm>
          <a:off x="1187450" y="1593850"/>
          <a:ext cx="4724400" cy="1229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8528">
                  <a:extLst>
                    <a:ext uri="{9D8B030D-6E8A-4147-A177-3AD203B41FA5}">
                      <a16:colId xmlns:a16="http://schemas.microsoft.com/office/drawing/2014/main" val="2976333484"/>
                    </a:ext>
                  </a:extLst>
                </a:gridCol>
                <a:gridCol w="2695872">
                  <a:extLst>
                    <a:ext uri="{9D8B030D-6E8A-4147-A177-3AD203B41FA5}">
                      <a16:colId xmlns:a16="http://schemas.microsoft.com/office/drawing/2014/main" val="666115433"/>
                    </a:ext>
                  </a:extLst>
                </a:gridCol>
              </a:tblGrid>
              <a:tr h="181914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优点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265" marR="88265" marT="70485" marB="0"/>
                </a:tc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缺点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265" marR="88265" marT="70485" marB="0"/>
                </a:tc>
                <a:extLst>
                  <a:ext uri="{0D108BD9-81ED-4DB2-BD59-A6C34878D82A}">
                    <a16:rowId xmlns:a16="http://schemas.microsoft.com/office/drawing/2014/main" val="4231290486"/>
                  </a:ext>
                </a:extLst>
              </a:tr>
              <a:tr h="248378">
                <a:tc>
                  <a:txBody>
                    <a:bodyPr/>
                    <a:lstStyle/>
                    <a:p>
                      <a:pPr marL="81280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b="0" kern="100">
                          <a:effectLst/>
                        </a:rPr>
                        <a:t>优美文雅（使用了大量的银器）</a:t>
                      </a:r>
                      <a:endParaRPr lang="zh-CN" sz="800" b="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265" marR="88265" marT="70485" marB="0" anchor="ctr"/>
                </a:tc>
                <a:tc>
                  <a:txBody>
                    <a:bodyPr/>
                    <a:lstStyle/>
                    <a:p>
                      <a:pPr marL="81280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投资大，使用和保管要求高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265" marR="88265" marT="70485" marB="0" anchor="ctr"/>
                </a:tc>
                <a:extLst>
                  <a:ext uri="{0D108BD9-81ED-4DB2-BD59-A6C34878D82A}">
                    <a16:rowId xmlns:a16="http://schemas.microsoft.com/office/drawing/2014/main" val="991009525"/>
                  </a:ext>
                </a:extLst>
              </a:tr>
              <a:tr h="291212">
                <a:tc>
                  <a:txBody>
                    <a:bodyPr/>
                    <a:lstStyle/>
                    <a:p>
                      <a:pPr marL="81280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b="0" kern="100">
                          <a:effectLst/>
                        </a:rPr>
                        <a:t>欣赏菜肴，刺激客人的食欲减少浪费（多余的食物可以回收）</a:t>
                      </a:r>
                      <a:endParaRPr lang="zh-CN" sz="800" b="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265" marR="88265" marT="70485" marB="0" anchor="ctr"/>
                </a:tc>
                <a:tc>
                  <a:txBody>
                    <a:bodyPr/>
                    <a:lstStyle/>
                    <a:p>
                      <a:pPr marL="81280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分菜到最后，客人看到盘中菜肴所剩无几，可能会影响食欲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265" marR="88265" marT="70485" marB="0" anchor="ctr"/>
                </a:tc>
                <a:extLst>
                  <a:ext uri="{0D108BD9-81ED-4DB2-BD59-A6C34878D82A}">
                    <a16:rowId xmlns:a16="http://schemas.microsoft.com/office/drawing/2014/main" val="697146110"/>
                  </a:ext>
                </a:extLst>
              </a:tr>
              <a:tr h="173118">
                <a:tc>
                  <a:txBody>
                    <a:bodyPr/>
                    <a:lstStyle/>
                    <a:p>
                      <a:pPr marL="81280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b="0" kern="100">
                          <a:effectLst/>
                        </a:rPr>
                        <a:t>节省人力（每桌仅需一名服务员）</a:t>
                      </a:r>
                      <a:endParaRPr lang="zh-CN" sz="800" b="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265" marR="88265" marT="70485" marB="0" anchor="ctr"/>
                </a:tc>
                <a:tc>
                  <a:txBody>
                    <a:bodyPr/>
                    <a:lstStyle/>
                    <a:p>
                      <a:pPr marL="81280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对服务员的服务技能要求较高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265" marR="88265" marT="70485" marB="0" anchor="ctr"/>
                </a:tc>
                <a:extLst>
                  <a:ext uri="{0D108BD9-81ED-4DB2-BD59-A6C34878D82A}">
                    <a16:rowId xmlns:a16="http://schemas.microsoft.com/office/drawing/2014/main" val="1324103086"/>
                  </a:ext>
                </a:extLst>
              </a:tr>
              <a:tr h="248378">
                <a:tc>
                  <a:txBody>
                    <a:bodyPr/>
                    <a:lstStyle/>
                    <a:p>
                      <a:pPr marL="14033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b="0" kern="100">
                          <a:effectLst/>
                        </a:rPr>
                        <a:t>服务效率和餐厅空间的</a:t>
                      </a:r>
                      <a:r>
                        <a:rPr lang="en-US" sz="800" b="0" kern="100">
                          <a:effectLst/>
                        </a:rPr>
                        <a:t>=</a:t>
                      </a:r>
                      <a:r>
                        <a:rPr lang="zh-CN" sz="800" b="0" kern="100">
                          <a:effectLst/>
                        </a:rPr>
                        <a:t>利用率比较高</a:t>
                      </a:r>
                      <a:endParaRPr lang="zh-CN" sz="800" b="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265" marR="88265" marT="70485" marB="0" anchor="ctr"/>
                </a:tc>
                <a:tc>
                  <a:txBody>
                    <a:bodyPr/>
                    <a:lstStyle/>
                    <a:p>
                      <a:pPr marL="81280" indent="-50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88265" marR="88265" marT="70485" marB="0"/>
                </a:tc>
                <a:extLst>
                  <a:ext uri="{0D108BD9-81ED-4DB2-BD59-A6C34878D82A}">
                    <a16:rowId xmlns:a16="http://schemas.microsoft.com/office/drawing/2014/main" val="3431106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0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西餐菜肴服务方式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smtClean="0">
                <a:solidFill>
                  <a:srgbClr val="FF0000"/>
                </a:solidFill>
              </a:rPr>
              <a:t>三</a:t>
            </a:r>
            <a:r>
              <a:rPr lang="zh-CN" altLang="zh-CN" sz="1000" smtClean="0">
                <a:solidFill>
                  <a:srgbClr val="FF0000"/>
                </a:solidFill>
              </a:rPr>
              <a:t>、</a:t>
            </a:r>
            <a:r>
              <a:rPr lang="zh-CN" altLang="en-US" sz="1000" smtClean="0">
                <a:solidFill>
                  <a:srgbClr val="FF0000"/>
                </a:solidFill>
              </a:rPr>
              <a:t>美式服务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一</a:t>
            </a:r>
            <a:r>
              <a:rPr lang="zh-CN" altLang="en-US" sz="1000" smtClean="0"/>
              <a:t>）美</a:t>
            </a:r>
            <a:r>
              <a:rPr lang="zh-CN" altLang="zh-CN" sz="1000" smtClean="0"/>
              <a:t>式</a:t>
            </a:r>
            <a:r>
              <a:rPr lang="zh-CN" altLang="en-US" sz="1000" smtClean="0"/>
              <a:t>服务</a:t>
            </a:r>
            <a:r>
              <a:rPr lang="zh-CN" altLang="zh-CN" sz="1000" smtClean="0"/>
              <a:t>简介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美式服务起源于美国，因所有菜肴均在厨房分别装盘而被称为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餐盘式服务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。美式服务具有自由、快速、简单、成本低、大众化等特点，在我国各西餐厅中比较常见。</a:t>
            </a:r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美式服务中，食物在厨房由厨师按客人人数分别装盘，每人一份，由服务员直接端着送给客人。上菜时在客人右侧进行操作，用右手从客人右侧送上，撤盘时也从右侧进行。服务简单、速度快，是最普遍的服务模式，常见于咖啡厅，也用在服务速度快、服务量大的西餐宴会中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3130" y="1433241"/>
            <a:ext cx="6321720" cy="252281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650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zh-CN" altLang="en-US" sz="8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8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8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西餐菜肴服务方式</a:t>
            </a:r>
            <a:endParaRPr lang="zh-CN" altLang="en-US" sz="800" b="0" spc="-50" smtClean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endParaRPr lang="zh-CN" altLang="en-US" sz="8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24683" y="1306861"/>
            <a:ext cx="61617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smtClean="0"/>
              <a:t>（二）美式服务的优缺点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endParaRPr lang="en-US" altLang="zh-CN" sz="1000"/>
          </a:p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endParaRPr lang="en-US" altLang="zh-CN" sz="1000"/>
          </a:p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三</a:t>
            </a:r>
            <a:r>
              <a:rPr lang="zh-CN" altLang="en-US" sz="1000" smtClean="0"/>
              <a:t>）美式服务规则</a:t>
            </a:r>
            <a:endParaRPr lang="en-US" altLang="zh-CN" sz="1000"/>
          </a:p>
          <a:p>
            <a:pPr fontAlgn="base"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食物由厨师在厨房装盘。</a:t>
            </a:r>
          </a:p>
          <a:p>
            <a:pPr lvl="0" fontAlgn="base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用右手从客人的右边送上所有食物。</a:t>
            </a:r>
          </a:p>
          <a:p>
            <a:pPr lvl="0" fontAlgn="base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用右手从客人右边撤盘。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6940" y="1289050"/>
            <a:ext cx="6321720" cy="281940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613947"/>
              </p:ext>
            </p:extLst>
          </p:nvPr>
        </p:nvGraphicFramePr>
        <p:xfrm>
          <a:off x="1263650" y="1670051"/>
          <a:ext cx="4499610" cy="106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9805">
                  <a:extLst>
                    <a:ext uri="{9D8B030D-6E8A-4147-A177-3AD203B41FA5}">
                      <a16:colId xmlns:a16="http://schemas.microsoft.com/office/drawing/2014/main" val="1758443354"/>
                    </a:ext>
                  </a:extLst>
                </a:gridCol>
                <a:gridCol w="2249805">
                  <a:extLst>
                    <a:ext uri="{9D8B030D-6E8A-4147-A177-3AD203B41FA5}">
                      <a16:colId xmlns:a16="http://schemas.microsoft.com/office/drawing/2014/main" val="1729271556"/>
                    </a:ext>
                  </a:extLst>
                </a:gridCol>
              </a:tblGrid>
              <a:tr h="290121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优点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缺点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883350033"/>
                  </a:ext>
                </a:extLst>
              </a:tr>
              <a:tr h="217591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服务快速、对服务员的服务技能要求有限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个性化服务程度低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89368347"/>
                  </a:ext>
                </a:extLst>
              </a:tr>
              <a:tr h="217591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便于控制食物份量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客人不能选择食物份量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754935002"/>
                  </a:ext>
                </a:extLst>
              </a:tr>
              <a:tr h="341497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餐具成本低，用餐费用低，人工成本低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81280" indent="-50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330864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2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西餐菜肴服务方式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smtClean="0">
                <a:solidFill>
                  <a:srgbClr val="FF0000"/>
                </a:solidFill>
              </a:rPr>
              <a:t>四</a:t>
            </a:r>
            <a:r>
              <a:rPr lang="zh-CN" altLang="zh-CN" sz="1000" smtClean="0">
                <a:solidFill>
                  <a:srgbClr val="FF0000"/>
                </a:solidFill>
              </a:rPr>
              <a:t>、</a:t>
            </a:r>
            <a:r>
              <a:rPr lang="zh-CN" altLang="en-US" sz="1000" smtClean="0">
                <a:solidFill>
                  <a:srgbClr val="FF0000"/>
                </a:solidFill>
              </a:rPr>
              <a:t>英式服务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一</a:t>
            </a:r>
            <a:r>
              <a:rPr lang="zh-CN" altLang="en-US" sz="1000" smtClean="0"/>
              <a:t>）英</a:t>
            </a:r>
            <a:r>
              <a:rPr lang="zh-CN" altLang="zh-CN" sz="1000" smtClean="0"/>
              <a:t>式</a:t>
            </a:r>
            <a:r>
              <a:rPr lang="zh-CN" altLang="en-US" sz="1000" smtClean="0"/>
              <a:t>服务</a:t>
            </a:r>
            <a:r>
              <a:rPr lang="zh-CN" altLang="zh-CN" sz="1000" smtClean="0"/>
              <a:t>简介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英式服务与欧美家庭用餐方式类似，故又称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家庭式服务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即服务员先将加温后的空盘放在主人面前，再将装着整块食物的大盘从厨房中拿到餐桌旁并放在主人面前，先由主人亲自动手切肉装盘并配上蔬菜，再由服务员把装好的菜肴依次端送给每一位客人。调味品和配菜都摆放在餐桌上，由客人自取或相互传递。英式服务的家庭气氛很浓，许多服务工作由客人自己动手，用餐节奏较缓慢，多用于雅座餐室、私人宴会或想营造出家庭气氛的简餐馆。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733130" y="1433241"/>
            <a:ext cx="6321720" cy="252281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80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西餐菜肴服务方式</a:t>
            </a:r>
            <a:endParaRPr lang="zh-CN" altLang="en-US" sz="1000" b="0" spc="-50" smtClean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283" y="1496900"/>
            <a:ext cx="5806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smtClean="0"/>
              <a:t>（二）英式服务的优缺点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endParaRPr lang="en-US" altLang="zh-CN" sz="1000"/>
          </a:p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endParaRPr lang="en-US" altLang="zh-CN" sz="1000"/>
          </a:p>
          <a:p>
            <a:pPr>
              <a:lnSpc>
                <a:spcPct val="150000"/>
              </a:lnSpc>
            </a:pPr>
            <a:endParaRPr lang="en-US" altLang="zh-CN" sz="1000" smtClean="0"/>
          </a:p>
        </p:txBody>
      </p:sp>
      <p:sp>
        <p:nvSpPr>
          <p:cNvPr id="7" name="圆角矩形 6"/>
          <p:cNvSpPr/>
          <p:nvPr/>
        </p:nvSpPr>
        <p:spPr>
          <a:xfrm>
            <a:off x="577850" y="1506967"/>
            <a:ext cx="5562600" cy="1763283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958850" y="1832732"/>
          <a:ext cx="4809490" cy="1003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4745">
                  <a:extLst>
                    <a:ext uri="{9D8B030D-6E8A-4147-A177-3AD203B41FA5}">
                      <a16:colId xmlns:a16="http://schemas.microsoft.com/office/drawing/2014/main" val="508872389"/>
                    </a:ext>
                  </a:extLst>
                </a:gridCol>
                <a:gridCol w="2404745">
                  <a:extLst>
                    <a:ext uri="{9D8B030D-6E8A-4147-A177-3AD203B41FA5}">
                      <a16:colId xmlns:a16="http://schemas.microsoft.com/office/drawing/2014/main" val="219528838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优点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70485" marB="0"/>
                </a:tc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缺点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70485" marB="0"/>
                </a:tc>
                <a:extLst>
                  <a:ext uri="{0D108BD9-81ED-4DB2-BD59-A6C34878D82A}">
                    <a16:rowId xmlns:a16="http://schemas.microsoft.com/office/drawing/2014/main" val="29512126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节省人力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70485" marB="0" anchor="ctr"/>
                </a:tc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缺少个性化服务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70485" marB="0" anchor="ctr"/>
                </a:tc>
                <a:extLst>
                  <a:ext uri="{0D108BD9-81ED-4DB2-BD59-A6C34878D82A}">
                    <a16:rowId xmlns:a16="http://schemas.microsoft.com/office/drawing/2014/main" val="362123185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客人可以选择用餐份量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70485" marB="0" anchor="ctr"/>
                </a:tc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一些菜肴可能提前吃完，无法控制食物份量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70485" marB="0" anchor="ctr"/>
                </a:tc>
                <a:extLst>
                  <a:ext uri="{0D108BD9-81ED-4DB2-BD59-A6C34878D82A}">
                    <a16:rowId xmlns:a16="http://schemas.microsoft.com/office/drawing/2014/main" val="176937847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对服务员的服务技能要求不高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70485" marB="0" anchor="ctr"/>
                </a:tc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没有烹饪表演和菜肴展示环节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70485" marB="0" anchor="ctr"/>
                </a:tc>
                <a:extLst>
                  <a:ext uri="{0D108BD9-81ED-4DB2-BD59-A6C34878D82A}">
                    <a16:rowId xmlns:a16="http://schemas.microsoft.com/office/drawing/2014/main" val="3323216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2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西餐菜肴服务方式</a:t>
            </a:r>
            <a:endParaRPr lang="zh-CN" altLang="en-US" sz="1000" b="0" spc="-50" smtClean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0250" y="1670050"/>
            <a:ext cx="66451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三</a:t>
            </a:r>
            <a:r>
              <a:rPr lang="zh-CN" altLang="en-US" sz="1000" smtClean="0"/>
              <a:t>）英式服务规则</a:t>
            </a:r>
            <a:endParaRPr lang="en-US" altLang="zh-CN" sz="1000"/>
          </a:p>
          <a:p>
            <a:pPr fontAlgn="base"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菜肴在厨房制作好，由服务员用大餐盘端至主人面前，并按客人人数准备好加热过的空盘。</a:t>
            </a:r>
          </a:p>
          <a:p>
            <a:pPr lvl="0" fontAlgn="base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主人亲自动手切割装盘配上配菜。</a:t>
            </a:r>
          </a:p>
          <a:p>
            <a:pPr lvl="0" fontAlgn="base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服务员把已装好盘的菜肴按宾主次序依次端送给每位客人。服务员从客人右侧上菜时，应注意将主菜对准客人，将配菜放在主菜上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方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fontAlgn="base"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当主人将菜肴分完后，服务员要把分剩的菜肴重新装盘并清理主人分菜的桌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面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fontAlgn="base"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配菜、调味汁和分剩下来的菜肴放在餐桌上由客人自己取用或互相传递。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38305" y="1593850"/>
            <a:ext cx="7010400" cy="228600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583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西餐菜肴服务方式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smtClean="0">
                <a:solidFill>
                  <a:srgbClr val="FF0000"/>
                </a:solidFill>
              </a:rPr>
              <a:t>五</a:t>
            </a:r>
            <a:r>
              <a:rPr lang="zh-CN" altLang="zh-CN" sz="1000" smtClean="0">
                <a:solidFill>
                  <a:srgbClr val="FF0000"/>
                </a:solidFill>
              </a:rPr>
              <a:t>、</a:t>
            </a:r>
            <a:r>
              <a:rPr lang="zh-CN" altLang="en-US" sz="1000" smtClean="0">
                <a:solidFill>
                  <a:srgbClr val="FF0000"/>
                </a:solidFill>
              </a:rPr>
              <a:t>自助式服务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一</a:t>
            </a:r>
            <a:r>
              <a:rPr lang="zh-CN" altLang="en-US" sz="1000" smtClean="0"/>
              <a:t>）自助</a:t>
            </a:r>
            <a:r>
              <a:rPr lang="zh-CN" altLang="zh-CN" sz="1000" smtClean="0"/>
              <a:t>式</a:t>
            </a:r>
            <a:r>
              <a:rPr lang="zh-CN" altLang="en-US" sz="1000" smtClean="0"/>
              <a:t>服务</a:t>
            </a:r>
            <a:r>
              <a:rPr lang="zh-CN" altLang="zh-CN" sz="1000" smtClean="0"/>
              <a:t>简介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助式服务是把事先准备好的食物陈列在食品台上，客人进入餐厅后支付一定的餐费，便可自己动手选择符合自己口味的菜点，然后拿到餐桌上用餐。自助式服务以客人自我服务为主，故又称为自助餐。餐厅服务员的工作主要是餐前布置，餐中撤掉用过的餐具和酒杯，补充餐台上的菜肴，站在自助餐台旁帮助客人装盘，以此控制用餐分量。如果餐厅在短时间里接待大批客人，通常采用简单、快捷、经济实惠的自助式服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（二）英式服务的优缺点</a:t>
            </a:r>
            <a:endParaRPr lang="zh-CN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3130" y="1433240"/>
            <a:ext cx="6321720" cy="2675209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774738"/>
              </p:ext>
            </p:extLst>
          </p:nvPr>
        </p:nvGraphicFramePr>
        <p:xfrm>
          <a:off x="1393823" y="3204498"/>
          <a:ext cx="3908426" cy="801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4213">
                  <a:extLst>
                    <a:ext uri="{9D8B030D-6E8A-4147-A177-3AD203B41FA5}">
                      <a16:colId xmlns:a16="http://schemas.microsoft.com/office/drawing/2014/main" val="562688907"/>
                    </a:ext>
                  </a:extLst>
                </a:gridCol>
                <a:gridCol w="1954213">
                  <a:extLst>
                    <a:ext uri="{9D8B030D-6E8A-4147-A177-3AD203B41FA5}">
                      <a16:colId xmlns:a16="http://schemas.microsoft.com/office/drawing/2014/main" val="30959655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优点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69850" marB="0"/>
                </a:tc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缺点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69850" marB="0"/>
                </a:tc>
                <a:extLst>
                  <a:ext uri="{0D108BD9-81ED-4DB2-BD59-A6C34878D82A}">
                    <a16:rowId xmlns:a16="http://schemas.microsoft.com/office/drawing/2014/main" val="436885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餐位周转率高、节省人力和开支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69850" marB="0" anchor="ctr"/>
                </a:tc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缺少个性化服务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69850" marB="0" anchor="ctr"/>
                </a:tc>
                <a:extLst>
                  <a:ext uri="{0D108BD9-81ED-4DB2-BD59-A6C34878D82A}">
                    <a16:rowId xmlns:a16="http://schemas.microsoft.com/office/drawing/2014/main" val="1247124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菜肴品种丰富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69850" marB="0" anchor="ctr"/>
                </a:tc>
                <a:tc>
                  <a:txBody>
                    <a:bodyPr/>
                    <a:lstStyle/>
                    <a:p>
                      <a:pPr marL="81280" indent="-50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69850" marB="0"/>
                </a:tc>
                <a:extLst>
                  <a:ext uri="{0D108BD9-81ED-4DB2-BD59-A6C34878D82A}">
                    <a16:rowId xmlns:a16="http://schemas.microsoft.com/office/drawing/2014/main" val="15408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1280" indent="-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>
                          <a:effectLst/>
                        </a:rPr>
                        <a:t>客人不用等候上菜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69850" marB="0" anchor="ctr"/>
                </a:tc>
                <a:tc>
                  <a:txBody>
                    <a:bodyPr/>
                    <a:lstStyle/>
                    <a:p>
                      <a:pPr marL="81280" indent="-508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CN" sz="800" kern="100">
                        <a:solidFill>
                          <a:srgbClr val="181717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3025" marR="73025" marT="69850" marB="0"/>
                </a:tc>
                <a:extLst>
                  <a:ext uri="{0D108BD9-81ED-4DB2-BD59-A6C34878D82A}">
                    <a16:rowId xmlns:a16="http://schemas.microsoft.com/office/drawing/2014/main" val="1496559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02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【作业目标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212173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725"/>
              </a:spcBef>
              <a:tabLst>
                <a:tab pos="177165" algn="l"/>
              </a:tabLst>
            </a:pPr>
            <a:r>
              <a:rPr sz="1100" b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</a:t>
            </a:r>
            <a:r>
              <a:rPr sz="1100" b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.</a:t>
            </a:r>
            <a:r>
              <a:rPr lang="zh-CN" altLang="zh-CN" sz="110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掌</a:t>
            </a:r>
            <a:r>
              <a:rPr lang="zh-CN" altLang="zh-CN" sz="110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握</a:t>
            </a:r>
            <a:r>
              <a:rPr lang="zh-CN" altLang="en-US" sz="110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西餐菜肴服务的操作要领。</a:t>
            </a:r>
            <a:endParaRPr sz="1100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lang="en-US" sz="110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</a:t>
            </a:r>
            <a:r>
              <a:rPr lang="en-US" sz="110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.</a:t>
            </a:r>
            <a:r>
              <a:rPr lang="zh-CN" altLang="zh-CN" sz="110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掌</a:t>
            </a:r>
            <a:r>
              <a:rPr lang="zh-CN" altLang="zh-CN" sz="110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握</a:t>
            </a:r>
            <a:r>
              <a:rPr lang="zh-CN" altLang="en-US" sz="110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西餐菜肴服务方式的优点和缺点。</a:t>
            </a:r>
            <a:endParaRPr lang="en-US" altLang="zh-CN" sz="110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lang="en-US" sz="110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10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掌握西餐菜肴服务规则。</a:t>
            </a:r>
            <a:endParaRPr sz="1100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作业内容与要求</a:t>
            </a:r>
            <a:r>
              <a:rPr sz="1200" b="1" spc="-50" smtClean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 smtClean="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法</a:t>
            </a:r>
            <a:r>
              <a:rPr lang="zh-CN" altLang="en-US" sz="1100" b="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式服务操作要领有</a:t>
            </a:r>
            <a:r>
              <a:rPr lang="zh-CN" altLang="en-US" sz="1100" b="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哪</a:t>
            </a:r>
            <a:r>
              <a:rPr lang="zh-CN" altLang="en-US" sz="1100" b="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些？</a:t>
            </a:r>
            <a:endParaRPr lang="en-US" altLang="zh-CN" sz="1100" b="0" spc="-5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sz="110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</a:t>
            </a:r>
            <a:r>
              <a:rPr lang="en-US" sz="110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.</a:t>
            </a:r>
            <a:r>
              <a:rPr lang="zh-CN" altLang="en-US" sz="110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俄式服务有哪些优点和缺点？</a:t>
            </a:r>
            <a:endParaRPr lang="en-US" altLang="zh-CN" sz="1100" spc="-5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sz="110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3</a:t>
            </a:r>
            <a:r>
              <a:rPr lang="en-US" sz="110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.</a:t>
            </a:r>
            <a:r>
              <a:rPr lang="zh-CN" altLang="en-US" sz="110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英式服务有哪些规则？</a:t>
            </a:r>
            <a:endParaRPr sz="110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要改变，就要先改变自己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For things to change, I must change first.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937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有效的管理者在用人所长的同时，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必须容忍人之所短。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The effectiveness executive knows that to get strength one has to put up with weakness.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0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1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16"/>
              </p:custDataLst>
            </p:nvPr>
          </p:nvPicPr>
          <p:blipFill>
            <a:blip r:embed="rId21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17"/>
              </p:custDataLst>
            </p:nvPr>
          </p:nvPicPr>
          <p:blipFill>
            <a:blip r:embed="rId22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2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</a:p>
        </p:txBody>
      </p:sp>
      <p:grpSp>
        <p:nvGrpSpPr>
          <p:cNvPr id="19" name="object 19"/>
          <p:cNvGrpSpPr/>
          <p:nvPr>
            <p:custDataLst>
              <p:tags r:id="rId3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4"/>
              </p:custDataLst>
            </p:nvPr>
          </p:nvPicPr>
          <p:blipFill>
            <a:blip r:embed="rId21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5"/>
              </p:custDataLst>
            </p:nvPr>
          </p:nvPicPr>
          <p:blipFill>
            <a:blip r:embed="rId22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4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</a:p>
        </p:txBody>
      </p:sp>
      <p:sp>
        <p:nvSpPr>
          <p:cNvPr id="23" name="object 23"/>
          <p:cNvSpPr txBox="1"/>
          <p:nvPr>
            <p:custDataLst>
              <p:tags r:id="rId5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</a:p>
        </p:txBody>
      </p:sp>
      <p:sp>
        <p:nvSpPr>
          <p:cNvPr id="24" name="object 24"/>
          <p:cNvSpPr txBox="1"/>
          <p:nvPr>
            <p:custDataLst>
              <p:tags r:id="rId6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7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2"/>
              </p:custDataLst>
            </p:nvPr>
          </p:nvPicPr>
          <p:blipFill>
            <a:blip r:embed="rId21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3"/>
              </p:custDataLst>
            </p:nvPr>
          </p:nvPicPr>
          <p:blipFill>
            <a:blip r:embed="rId22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1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</a:p>
        </p:txBody>
      </p:sp>
      <p:sp>
        <p:nvSpPr>
          <p:cNvPr id="33" name="object 22"/>
          <p:cNvSpPr txBox="1"/>
          <p:nvPr>
            <p:custDataLst>
              <p:tags r:id="rId1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9250" y="374650"/>
            <a:ext cx="2834640" cy="937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你就代表酒店，因为你是帮助客人满足其需求的人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 YOU are the hotel ……because YOU are the person who is going to help fill his or her needs.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679450"/>
            <a:ext cx="2834640" cy="3829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从我做起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If it is To Be, it is Up to 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5270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每一次接触客人都是今天的第一次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Every call is the first call of the day.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720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成功之道：总是做得比期望的多一点点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Simple rule for success, Walk the Extra Mile.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7200"/>
            <a:ext cx="2978785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客人对与错并不重要，重要的是他们的感觉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It doesn‘t matter whether the customer is right or wrong. It matters how they feel.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客人也许并不总是正确的，但是他们应该得到正确的对待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The customer may not always be right, but they should be treated right.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15925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小事会影响客人的感受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It's the little things that matters.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小事也要力求完美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Do ordinary things extraordinary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在英文中生气与危险仅差一个字母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Anger is one letter away from Danger.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要从错误中吸取教训，不要重复错误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Learn from your mistakes, but never repeat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2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863698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</a:t>
            </a:r>
            <a:r>
              <a:rPr lang="zh-CN" altLang="en-US" sz="3200" b="1" spc="15" smtClean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题三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smtClean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西餐服务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309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</a:t>
            </a:r>
            <a:r>
              <a:rPr lang="zh-CN" altLang="en-US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务</a:t>
            </a:r>
            <a:r>
              <a:rPr lang="en-US" altLang="zh-CN" sz="1200" b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zh-CN" sz="1200" b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欧</a:t>
            </a:r>
            <a:r>
              <a:rPr lang="zh-CN" altLang="zh-CN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美主要国家的菜式</a:t>
            </a:r>
            <a:endParaRPr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</a:t>
            </a:r>
            <a:r>
              <a:rPr lang="zh-CN" altLang="en-US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务</a:t>
            </a:r>
            <a:r>
              <a:rPr lang="en-US" altLang="zh-CN" sz="1200" b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</a:t>
            </a:r>
            <a:r>
              <a:rPr lang="zh-CN" altLang="zh-CN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西餐菜肴服务方式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</a:t>
            </a:r>
            <a:r>
              <a:rPr lang="zh-CN" altLang="en-US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务</a:t>
            </a:r>
            <a:r>
              <a:rPr lang="en-US" altLang="zh-CN" sz="1200" b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</a:t>
            </a:r>
            <a:r>
              <a:rPr lang="zh-CN" altLang="zh-CN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西餐正餐服务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</a:t>
            </a:r>
            <a:r>
              <a:rPr lang="zh-CN" altLang="en-US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务</a:t>
            </a:r>
            <a:r>
              <a:rPr lang="en-US" altLang="zh-CN" sz="1200" b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</a:t>
            </a:r>
            <a:r>
              <a:rPr lang="zh-CN" altLang="zh-CN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西餐自助餐服务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客房送餐服务</a:t>
            </a:r>
            <a:endParaRPr kumimoji="0" lang="zh-CN" altLang="en-US" sz="1200" b="1" i="0" u="none" strike="noStrike" kern="0" cap="none" spc="25" normalizeH="0" baseline="0" noProof="1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endParaRPr kumimoji="0" lang="zh-CN" altLang="en-US" sz="1200" b="1" i="0" u="none" strike="noStrike" kern="0" cap="none" spc="25" normalizeH="0" baseline="0" noProof="1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9250" y="527050"/>
            <a:ext cx="283464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好的感受来自于好的态度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A happy experence begins with ATTITUDE.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08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所提供的服务要比所承诺的好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Under promise but over deliver.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527050"/>
            <a:ext cx="283464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做你所擅长的并且每天都要做得更好些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Do what you do well, and do it better every day.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08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要象恒温器，不要象温度计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Be a thermostat not a thermometer.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0850"/>
            <a:ext cx="2834640" cy="937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客人是通过我们说什么、怎么说、做什么来判断我们的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Our customers judge us by, What we say, How we say, What we do.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掌握欧美主要国家的菜式及特点、名点名菜和美食代表；</a:t>
            </a:r>
          </a:p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掌握西餐厅午、晚餐的餐前准备工作、餐中服务、餐后服务的流程及操作规范；</a:t>
            </a:r>
          </a:p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掌握客房订餐和客房送餐的服务流程</a:t>
            </a:r>
            <a:endParaRPr lang="zh-CN" altLang="en-US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77921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能够熟练介绍欧美主要国家菜式特点；</a:t>
            </a:r>
          </a:p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能够熟练进行西餐厅午、晚餐的餐前准备工作、</a:t>
            </a: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餐中和餐后的服务工作；</a:t>
            </a:r>
          </a:p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4.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能够熟练进行客房订餐和客房送餐服务；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lvl="0"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</a:t>
            </a:r>
            <a:r>
              <a:rPr lang="en-US" altLang="zh-CN" sz="87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提升自身的文化素养和职业素养；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lvl="0"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培养对餐饮服务行业的热爱之</a:t>
            </a:r>
            <a:r>
              <a:rPr lang="zh-CN" altLang="zh-CN" sz="87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情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</a:t>
            </a:r>
            <a:r>
              <a:rPr lang="zh-CN" altLang="en-US" sz="2000" b="1" spc="-25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题三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2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</a:t>
            </a:r>
            <a:r>
              <a:rPr lang="zh-CN" altLang="en-US" sz="3350" b="1" smtClean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务</a:t>
            </a:r>
            <a:r>
              <a:rPr lang="en-US" altLang="zh-CN" sz="3350" b="1" smtClean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2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smtClean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西餐菜肴服务方式</a:t>
            </a:r>
            <a:endParaRPr lang="zh-CN" altLang="en-US" sz="2250"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西餐菜肴服务方式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702435"/>
            <a:ext cx="4953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务员小王调入西餐厅工作。一天，来了几位法国客人就餐。小王按照通常的做法，在上主菜之前为他们提供了沙拉，客人对此很不高兴。领班发现后马上向客人道歉，并改正了错误。原来，法国人习惯在食用主菜之后和食用奶酪之前提供沙拉。小王很是内疚，决定学习更多西餐服务知识，为客人提供满意的服务。</a:t>
            </a:r>
          </a:p>
          <a:p>
            <a:pPr>
              <a:lnSpc>
                <a:spcPct val="150000"/>
              </a:lnSpc>
            </a:pP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</a:t>
            </a:r>
            <a:r>
              <a:rPr lang="zh-CN" altLang="zh-CN" sz="1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析</a:t>
            </a:r>
            <a:r>
              <a:rPr lang="zh-CN" altLang="zh-CN" sz="10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由于宗教、移民等历史原因，欧美地区各国的饮食习惯和文化相互影响、相互联系又有所区别，各个国家就形成了具有本国特色的菜肴风味和服务方式。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5120640" cy="1938992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西餐菜肴服务方式</a:t>
            </a:r>
            <a:endParaRPr lang="zh-CN" altLang="en-US" sz="1000" b="0" spc="-50" smtClean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1000" smtClean="0">
                <a:solidFill>
                  <a:srgbClr val="FF0000"/>
                </a:solidFill>
              </a:rPr>
              <a:t>一、法</a:t>
            </a:r>
            <a:r>
              <a:rPr lang="zh-CN" altLang="zh-CN" sz="1000" smtClean="0">
                <a:solidFill>
                  <a:srgbClr val="FF0000"/>
                </a:solidFill>
              </a:rPr>
              <a:t>式</a:t>
            </a:r>
            <a:r>
              <a:rPr lang="zh-CN" altLang="en-US" sz="1000" smtClean="0">
                <a:solidFill>
                  <a:srgbClr val="FF0000"/>
                </a:solidFill>
              </a:rPr>
              <a:t>服务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一）</a:t>
            </a:r>
            <a:r>
              <a:rPr lang="zh-CN" altLang="zh-CN" sz="1000"/>
              <a:t>法</a:t>
            </a:r>
            <a:r>
              <a:rPr lang="zh-CN" altLang="zh-CN" sz="1000" smtClean="0"/>
              <a:t>式</a:t>
            </a:r>
            <a:r>
              <a:rPr lang="zh-CN" altLang="en-US" sz="1000" smtClean="0"/>
              <a:t>服务</a:t>
            </a:r>
            <a:r>
              <a:rPr lang="zh-CN" altLang="zh-CN" sz="1000" smtClean="0"/>
              <a:t>简介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法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式服务是西餐服务中最高级别的服务，由于需要使用客前烹制车，又被称为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餐车式服务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。它是所有餐饮服务中最讲究、劳动最密集的服务，也是西餐服务中最豪华、周到，也最注重烹饪表演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二</a:t>
            </a:r>
            <a:r>
              <a:rPr lang="zh-CN" altLang="en-US" sz="1000" smtClean="0"/>
              <a:t>）法式服务的优缺点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</a:t>
            </a:r>
            <a:r>
              <a:rPr lang="zh-CN" altLang="en-US" sz="1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</a:t>
            </a:r>
            <a:r>
              <a:rPr lang="zh-CN" altLang="en-US" sz="10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lang="en-US" altLang="zh-CN" sz="1000" b="1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优雅、个性化服务</a:t>
            </a: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娱乐客人（如燃焰烹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饪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服务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周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到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人均消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费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3130" y="1433241"/>
            <a:ext cx="6321720" cy="252281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54630" y="2666143"/>
            <a:ext cx="2362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缺</a:t>
            </a:r>
            <a:r>
              <a:rPr lang="zh-CN" altLang="en-US" sz="10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点：</a:t>
            </a:r>
            <a:endParaRPr lang="en-US" altLang="zh-CN" sz="1000" b="1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对服务技能要求高，劳动力成本高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设备昂贵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服务节奏缓慢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餐厅空间利用率和餐位周转率较低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014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西餐菜肴服务方式</a:t>
            </a:r>
            <a:endParaRPr lang="zh-CN" altLang="en-US" sz="1000" b="0" spc="-50" smtClean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endParaRPr lang="zh-CN" altLang="en-US" sz="1200" b="0" spc="-50" smtClean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r>
              <a:rPr lang="zh-CN" altLang="en-US" sz="12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方式</a:t>
            </a:r>
            <a:endParaRPr lang="zh-CN" altLang="en-US" sz="1200" b="0" spc="-50" smtClean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三</a:t>
            </a:r>
            <a:r>
              <a:rPr lang="zh-CN" altLang="en-US" sz="1000" smtClean="0"/>
              <a:t>）法式服务规则</a:t>
            </a:r>
            <a:endParaRPr lang="en-US" altLang="zh-CN" sz="1000"/>
          </a:p>
          <a:p>
            <a:pPr lvl="0" fontAlgn="base"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菜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采取右上右撤的规则摆放和撤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  <a:p>
            <a:pPr lvl="0" fontAlgn="base"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色拉、面包、黄油采取左上左撤的规则摆放和撤下。</a:t>
            </a:r>
          </a:p>
          <a:p>
            <a:pPr lvl="0" fontAlgn="base"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热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菜用热盘上，冷菜用冷盘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上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3130" y="1433241"/>
            <a:ext cx="6321720" cy="1608409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81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西餐菜肴服务方式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smtClean="0">
                <a:solidFill>
                  <a:srgbClr val="FF0000"/>
                </a:solidFill>
              </a:rPr>
              <a:t>二</a:t>
            </a:r>
            <a:r>
              <a:rPr lang="zh-CN" altLang="zh-CN" sz="1000" smtClean="0">
                <a:solidFill>
                  <a:srgbClr val="FF0000"/>
                </a:solidFill>
              </a:rPr>
              <a:t>、</a:t>
            </a:r>
            <a:r>
              <a:rPr lang="zh-CN" altLang="en-US" sz="1000" smtClean="0">
                <a:solidFill>
                  <a:srgbClr val="FF0000"/>
                </a:solidFill>
              </a:rPr>
              <a:t>俄式服务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一</a:t>
            </a:r>
            <a:r>
              <a:rPr lang="zh-CN" altLang="en-US" sz="1000" smtClean="0"/>
              <a:t>）俄</a:t>
            </a:r>
            <a:r>
              <a:rPr lang="zh-CN" altLang="zh-CN" sz="1000" smtClean="0"/>
              <a:t>式</a:t>
            </a:r>
            <a:r>
              <a:rPr lang="zh-CN" altLang="en-US" sz="1000" smtClean="0"/>
              <a:t>服务</a:t>
            </a:r>
            <a:r>
              <a:rPr lang="zh-CN" altLang="zh-CN" sz="1000" smtClean="0"/>
              <a:t>简介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俄式服务因需要大量使用银制餐用具而被称为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银盘式服务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。俄式服务服务实效高，摆台优美文雅，菜肴的品相整齐美观，成为世界各国高级西餐厅和大型西餐宴会盛行的服务方式，又被称为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国际式服务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俄式服务通常由一名服务员为一桌客人服务。在厨房出菜前，服务员先用右手从客人右侧顺时针送上空盘，冷菜用冷盘装，热菜用加温过的餐盘；然后从厨房中将装好菜肴的大银盘托到餐桌旁，站立于客人左侧，用右手从客人左侧按逆时针方向分菜。服务酒水和撤盘都在客人右侧操作。俄式服务的宗旨是保证客人顺利、快捷地吃到烹制好的热食。</a:t>
            </a:r>
          </a:p>
          <a:p>
            <a:pPr>
              <a:lnSpc>
                <a:spcPct val="150000"/>
              </a:lnSpc>
            </a:pPr>
            <a:endParaRPr lang="en-US" altLang="zh-CN" sz="1000" smtClean="0"/>
          </a:p>
        </p:txBody>
      </p:sp>
      <p:sp>
        <p:nvSpPr>
          <p:cNvPr id="7" name="圆角矩形 6"/>
          <p:cNvSpPr/>
          <p:nvPr/>
        </p:nvSpPr>
        <p:spPr>
          <a:xfrm>
            <a:off x="733130" y="1433241"/>
            <a:ext cx="6321720" cy="252281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252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RjODQ4NzM4NDg5MGZiNDQ1ODI3NDY2ZGNmNTkxMzIifQ=="/>
  <p:tag name="RESOURCE_RECORD_KEY" val="{&quot;13&quot;:[4670873,4663482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2770</Words>
  <Application>Microsoft Office PowerPoint</Application>
  <PresentationFormat>自定义</PresentationFormat>
  <Paragraphs>206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5" baseType="lpstr">
      <vt:lpstr>微软雅黑</vt:lpstr>
      <vt:lpstr>江城圆体 400W</vt:lpstr>
      <vt:lpstr>Calibri Light</vt:lpstr>
      <vt:lpstr>微软雅黑 Light</vt:lpstr>
      <vt:lpstr>Calibri</vt:lpstr>
      <vt:lpstr>宋体</vt:lpstr>
      <vt:lpstr>黑体</vt:lpstr>
      <vt:lpstr>Impact</vt:lpstr>
      <vt:lpstr>Times New Roman</vt:lpstr>
      <vt:lpstr>Microsoft YaHei UI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  <vt:lpstr>要改变，就要先改变自己 For things to change, I must change first.</vt:lpstr>
      <vt:lpstr>有效的管理者在用人所长的同时， 必须容忍人之所短。 The effectiveness executive knows that to get strength one has to put up with weakness.</vt:lpstr>
      <vt:lpstr>你就代表酒店，因为你是帮助客人满足其需求的人。  YOU are the hotel ……because YOU are the person who is going to help fill his or her needs. </vt:lpstr>
      <vt:lpstr>从我做起。 If it is To Be, it is Up to Me. </vt:lpstr>
      <vt:lpstr>每一次接触客人都是今天的第一次。 Every call is the first call of the day. </vt:lpstr>
      <vt:lpstr>成功之道：总是做得比期望的多一点点。 Simple rule for success, Walk the Extra Mile.    </vt:lpstr>
      <vt:lpstr>客人对与错并不重要，重要的是他们的感觉。 It doesn‘t matter whether the customer is right or wrong. It matters how they feel. </vt:lpstr>
      <vt:lpstr>客人也许并不总是正确的，但是他们应该得到正确的对待。 The customer may not always be right, but they should be treated right. </vt:lpstr>
      <vt:lpstr>小事会影响客人的感受。  It's the little things that matters. </vt:lpstr>
      <vt:lpstr>小事也要力求完美。  Do ordinary things extraordinary well.</vt:lpstr>
      <vt:lpstr>在英文中生气与危险仅差一个字母。  Anger is one letter away from Danger. </vt:lpstr>
      <vt:lpstr>要从错误中吸取教训，不要重复错误。  Learn from your mistakes, but never repeat them.</vt:lpstr>
      <vt:lpstr>好的感受来自于好的态度。  A happy experence begins with ATTITUDE.</vt:lpstr>
      <vt:lpstr>所提供的服务要比所承诺的好。  Under promise but over deliver. </vt:lpstr>
      <vt:lpstr>做你所擅长的并且每天都要做得更好些  Do what you do well, and do it better every day. </vt:lpstr>
      <vt:lpstr>要象恒温器，不要象温度计。  Be a thermostat not a thermometer.</vt:lpstr>
      <vt:lpstr>客人是通过我们说什么、怎么说、做什么来判断我们的。  Our customers judge us by, What we say, How we say, What we do.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431</cp:revision>
  <dcterms:created xsi:type="dcterms:W3CDTF">2024-02-27T01:37:00Z</dcterms:created>
  <dcterms:modified xsi:type="dcterms:W3CDTF">2024-08-24T15:41:31Z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2024-03-05T08:00:00Z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2024-03-05T08:00:00Z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2052-12.1.0.16729</vt:lpwstr>
  </property>
</Properties>
</file>