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3"/>
  </p:sldMasterIdLst>
  <p:notesMasterIdLst>
    <p:notesMasterId r:id="rId24"/>
  </p:notesMasterIdLst>
  <p:handoutMasterIdLst>
    <p:handoutMasterId r:id="rId25"/>
  </p:handoutMasterIdLst>
  <p:sldIdLst>
    <p:sldId id="480" r:id="rId4"/>
    <p:sldId id="3969" r:id="rId5"/>
    <p:sldId id="3937" r:id="rId6"/>
    <p:sldId id="4013" r:id="rId7"/>
    <p:sldId id="3932" r:id="rId8"/>
    <p:sldId id="4016" r:id="rId9"/>
    <p:sldId id="4009" r:id="rId10"/>
    <p:sldId id="4010" r:id="rId11"/>
    <p:sldId id="4011" r:id="rId12"/>
    <p:sldId id="4012" r:id="rId13"/>
    <p:sldId id="4043" r:id="rId14"/>
    <p:sldId id="4020" r:id="rId15"/>
    <p:sldId id="4021" r:id="rId16"/>
    <p:sldId id="4027" r:id="rId17"/>
    <p:sldId id="4026" r:id="rId18"/>
    <p:sldId id="4025" r:id="rId19"/>
    <p:sldId id="4023" r:id="rId20"/>
    <p:sldId id="4044" r:id="rId21"/>
    <p:sldId id="3933" r:id="rId22"/>
    <p:sldId id="497" r:id="rId23"/>
  </p:sldIdLst>
  <p:sldSz cx="7556500" cy="4254500"/>
  <p:notesSz cx="7556500" cy="4254500"/>
  <p:embeddedFontLst>
    <p:embeddedFont>
      <p:font typeface="微软雅黑" panose="020B0503020204020204" charset="-122"/>
      <p:regular r:id="rId30"/>
    </p:embeddedFont>
    <p:embeddedFont>
      <p:font typeface="微软雅黑 Light" panose="020B0502040204020203" charset="-122"/>
      <p:regular r:id="rId31"/>
    </p:embeddedFont>
    <p:embeddedFont>
      <p:font typeface="Microsoft YaHei UI" panose="020B0503020204020204" charset="-122"/>
      <p:regular r:id="rId32"/>
    </p:embeddedFont>
    <p:embeddedFont>
      <p:font typeface="黑体" panose="02010609060101010101" charset="-122"/>
      <p:regular r:id="rId33"/>
    </p:embeddedFont>
    <p:embeddedFont>
      <p:font typeface="Calibri" panose="020F0502020204030204" charset="0"/>
      <p:regular r:id="rId34"/>
      <p:bold r:id="rId35"/>
      <p:italic r:id="rId36"/>
      <p:boldItalic r:id="rId37"/>
    </p:embeddedFont>
    <p:embeddedFont>
      <p:font typeface="Calibri Light" panose="020F0302020204030204"/>
      <p:regular r:id="rId38"/>
    </p:embeddedFont>
  </p:embeddedFontLst>
  <p:custDataLst>
    <p:tags r:id="rId39"/>
  </p:custDataLst>
  <p:defaultTextStyle>
    <a:defPPr>
      <a:defRPr kern="0"/>
    </a:defPPr>
  </p:defaultTextStyle>
  <p:extLst>
    <p:ext uri="{EFAFB233-063F-42B5-8137-9DF3F51BA10A}">
      <p15:sldGuideLst xmlns:p15="http://schemas.microsoft.com/office/powerpoint/2012/main">
        <p15:guide id="1" orient="horz" pos="2904" userDrawn="1">
          <p15:clr>
            <a:srgbClr val="A4A3A4"/>
          </p15:clr>
        </p15:guide>
        <p15:guide id="2" pos="21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6D8E1"/>
    <a:srgbClr val="D2AD8D"/>
    <a:srgbClr val="4BACC6"/>
    <a:srgbClr val="95B3D7"/>
    <a:srgbClr val="4F7FBD"/>
    <a:srgbClr val="4F80BD"/>
    <a:srgbClr val="D1B7A1"/>
    <a:srgbClr val="D8C4B2"/>
    <a:srgbClr val="DBC0A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904"/>
        <p:guide pos="212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66.xml"/><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44317" y="696281"/>
            <a:ext cx="5667867" cy="1481196"/>
          </a:xfrm>
          <a:prstGeom prst="rect">
            <a:avLst/>
          </a:prstGeom>
        </p:spPr>
        <p:txBody>
          <a:bodyPr anchor="b"/>
          <a:lstStyle>
            <a:lvl1pPr algn="ctr">
              <a:defRPr sz="3720">
                <a:latin typeface="微软雅黑" panose="020B0503020204020204" charset="-122"/>
                <a:ea typeface="微软雅黑" panose="020B050302020402020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944317" y="2234598"/>
            <a:ext cx="5667867" cy="1027186"/>
          </a:xfrm>
          <a:prstGeom prst="rect">
            <a:avLst/>
          </a:prstGeom>
        </p:spPr>
        <p:txBody>
          <a:bodyPr/>
          <a:lstStyle>
            <a:lvl1pPr marL="0" indent="0" algn="ctr">
              <a:buNone/>
              <a:defRPr sz="1115">
                <a:latin typeface="微软雅黑" panose="020B0503020204020204" charset="-122"/>
                <a:ea typeface="微软雅黑" panose="020B0503020204020204" charset="-122"/>
              </a:defRPr>
            </a:lvl1pPr>
            <a:lvl2pPr marL="283210" indent="0" algn="ctr">
              <a:buNone/>
              <a:defRPr sz="1240"/>
            </a:lvl2pPr>
            <a:lvl3pPr marL="566420" indent="0" algn="ctr">
              <a:buNone/>
              <a:defRPr sz="1115"/>
            </a:lvl3pPr>
            <a:lvl4pPr marL="849630" indent="0" algn="ctr">
              <a:buNone/>
              <a:defRPr sz="990"/>
            </a:lvl4pPr>
            <a:lvl5pPr marL="1133475" indent="0" algn="ctr">
              <a:buNone/>
              <a:defRPr sz="990"/>
            </a:lvl5pPr>
            <a:lvl6pPr marL="1416685" indent="0" algn="ctr">
              <a:buNone/>
              <a:defRPr sz="990"/>
            </a:lvl6pPr>
            <a:lvl7pPr marL="1699895" indent="0" algn="ctr">
              <a:buNone/>
              <a:defRPr sz="990"/>
            </a:lvl7pPr>
            <a:lvl8pPr marL="1983105" indent="0" algn="ctr">
              <a:buNone/>
              <a:defRPr sz="990"/>
            </a:lvl8pPr>
            <a:lvl9pPr marL="2266315" indent="0" algn="ctr">
              <a:buNone/>
              <a:defRPr sz="990"/>
            </a:lvl9pPr>
          </a:lstStyle>
          <a:p>
            <a:r>
              <a:rPr lang="zh-CN" altLang="en-US" dirty="0" smtClean="0"/>
              <a:t>单击此处编辑母版副标题样式</a:t>
            </a:r>
            <a:endParaRPr lang="zh-CN" alt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16"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6420" indent="0">
              <a:buNone/>
              <a:defRPr sz="1110" b="1"/>
            </a:lvl3pPr>
            <a:lvl4pPr marL="849630" indent="0">
              <a:buNone/>
              <a:defRPr sz="995" b="1"/>
            </a:lvl4pPr>
            <a:lvl5pPr marL="1133475" indent="0">
              <a:buNone/>
              <a:defRPr sz="995" b="1"/>
            </a:lvl5pPr>
            <a:lvl6pPr marL="1416050" indent="0">
              <a:buNone/>
              <a:defRPr sz="995" b="1"/>
            </a:lvl6pPr>
            <a:lvl7pPr marL="1699895" indent="0">
              <a:buNone/>
              <a:defRPr sz="995" b="1"/>
            </a:lvl7pPr>
            <a:lvl8pPr marL="1983740" indent="0">
              <a:buNone/>
              <a:defRPr sz="995" b="1"/>
            </a:lvl8pPr>
            <a:lvl9pPr marL="2265680"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12.png"/><Relationship Id="rId26" Type="http://schemas.openxmlformats.org/officeDocument/2006/relationships/image" Target="../media/image11.png"/><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7" Type="http://schemas.openxmlformats.org/officeDocument/2006/relationships/theme" Target="../theme/theme2.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49.xml"/><Relationship Id="rId23" Type="http://schemas.openxmlformats.org/officeDocument/2006/relationships/slideLayout" Target="../slideLayouts/slideLayout48.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0" Type="http://schemas.openxmlformats.org/officeDocument/2006/relationships/slideLayout" Target="../slideLayouts/slideLayout45.xml"/><Relationship Id="rId2" Type="http://schemas.openxmlformats.org/officeDocument/2006/relationships/slideLayout" Target="../slideLayouts/slideLayout27.xml"/><Relationship Id="rId19" Type="http://schemas.openxmlformats.org/officeDocument/2006/relationships/slideLayout" Target="../slideLayouts/slideLayout44.xml"/><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6" cstate="print"/>
          <a:stretch>
            <a:fillRect/>
          </a:stretch>
        </p:blipFill>
        <p:spPr>
          <a:xfrm>
            <a:off x="86753" y="209211"/>
            <a:ext cx="247848" cy="235453"/>
          </a:xfrm>
          <a:prstGeom prst="rect">
            <a:avLst/>
          </a:prstGeom>
        </p:spPr>
      </p:pic>
      <p:pic>
        <p:nvPicPr>
          <p:cNvPr id="17" name="bg object 17"/>
          <p:cNvPicPr/>
          <p:nvPr userDrawn="1"/>
        </p:nvPicPr>
        <p:blipFill>
          <a:blip r:embed="rId27"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txStyles>
    <p:titleStyle>
      <a:lvl1pPr>
        <a:defRPr>
          <a:latin typeface="+mj-lt"/>
          <a:ea typeface="+mj-ea"/>
          <a:cs typeface="+mj-cs"/>
        </a:defRPr>
      </a:lvl1pPr>
    </p:titleStyle>
    <p:bodyStyle>
      <a:lvl1pPr marL="0">
        <a:defRPr>
          <a:latin typeface="+mn-lt"/>
          <a:ea typeface="+mn-ea"/>
          <a:cs typeface="+mn-cs"/>
        </a:defRPr>
      </a:lvl1pPr>
      <a:lvl2pPr marL="456565">
        <a:defRPr>
          <a:latin typeface="+mn-lt"/>
          <a:ea typeface="+mn-ea"/>
          <a:cs typeface="+mn-cs"/>
        </a:defRPr>
      </a:lvl2pPr>
      <a:lvl3pPr marL="913130">
        <a:defRPr>
          <a:latin typeface="+mn-lt"/>
          <a:ea typeface="+mn-ea"/>
          <a:cs typeface="+mn-cs"/>
        </a:defRPr>
      </a:lvl3pPr>
      <a:lvl4pPr marL="1370330">
        <a:defRPr>
          <a:latin typeface="+mn-lt"/>
          <a:ea typeface="+mn-ea"/>
          <a:cs typeface="+mn-cs"/>
        </a:defRPr>
      </a:lvl4pPr>
      <a:lvl5pPr marL="1826260">
        <a:defRPr>
          <a:latin typeface="+mn-lt"/>
          <a:ea typeface="+mn-ea"/>
          <a:cs typeface="+mn-cs"/>
        </a:defRPr>
      </a:lvl5pPr>
      <a:lvl6pPr marL="2283460">
        <a:defRPr>
          <a:latin typeface="+mn-lt"/>
          <a:ea typeface="+mn-ea"/>
          <a:cs typeface="+mn-cs"/>
        </a:defRPr>
      </a:lvl6pPr>
      <a:lvl7pPr marL="2740025">
        <a:defRPr>
          <a:latin typeface="+mn-lt"/>
          <a:ea typeface="+mn-ea"/>
          <a:cs typeface="+mn-cs"/>
        </a:defRPr>
      </a:lvl7pPr>
      <a:lvl8pPr marL="3196590">
        <a:defRPr>
          <a:latin typeface="+mn-lt"/>
          <a:ea typeface="+mn-ea"/>
          <a:cs typeface="+mn-cs"/>
        </a:defRPr>
      </a:lvl8pPr>
      <a:lvl9pPr marL="3653155">
        <a:defRPr>
          <a:latin typeface="+mn-lt"/>
          <a:ea typeface="+mn-ea"/>
          <a:cs typeface="+mn-cs"/>
        </a:defRPr>
      </a:lvl9pPr>
    </p:bodyStyle>
    <p:otherStyle>
      <a:lvl1pPr marL="0">
        <a:defRPr>
          <a:latin typeface="+mn-lt"/>
          <a:ea typeface="+mn-ea"/>
          <a:cs typeface="+mn-cs"/>
        </a:defRPr>
      </a:lvl1pPr>
      <a:lvl2pPr marL="456565">
        <a:defRPr>
          <a:latin typeface="+mn-lt"/>
          <a:ea typeface="+mn-ea"/>
          <a:cs typeface="+mn-cs"/>
        </a:defRPr>
      </a:lvl2pPr>
      <a:lvl3pPr marL="913130">
        <a:defRPr>
          <a:latin typeface="+mn-lt"/>
          <a:ea typeface="+mn-ea"/>
          <a:cs typeface="+mn-cs"/>
        </a:defRPr>
      </a:lvl3pPr>
      <a:lvl4pPr marL="1370330">
        <a:defRPr>
          <a:latin typeface="+mn-lt"/>
          <a:ea typeface="+mn-ea"/>
          <a:cs typeface="+mn-cs"/>
        </a:defRPr>
      </a:lvl4pPr>
      <a:lvl5pPr marL="1826260">
        <a:defRPr>
          <a:latin typeface="+mn-lt"/>
          <a:ea typeface="+mn-ea"/>
          <a:cs typeface="+mn-cs"/>
        </a:defRPr>
      </a:lvl5pPr>
      <a:lvl6pPr marL="2283460">
        <a:defRPr>
          <a:latin typeface="+mn-lt"/>
          <a:ea typeface="+mn-ea"/>
          <a:cs typeface="+mn-cs"/>
        </a:defRPr>
      </a:lvl6pPr>
      <a:lvl7pPr marL="2740025">
        <a:defRPr>
          <a:latin typeface="+mn-lt"/>
          <a:ea typeface="+mn-ea"/>
          <a:cs typeface="+mn-cs"/>
        </a:defRPr>
      </a:lvl7pPr>
      <a:lvl8pPr marL="3196590">
        <a:defRPr>
          <a:latin typeface="+mn-lt"/>
          <a:ea typeface="+mn-ea"/>
          <a:cs typeface="+mn-cs"/>
        </a:defRPr>
      </a:lvl8pPr>
      <a:lvl9pPr marL="365315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5.xml"/><Relationship Id="rId10" Type="http://schemas.openxmlformats.org/officeDocument/2006/relationships/image" Target="../media/image22.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2.pn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image" Target="../media/image33.jpeg"/><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tags" Target="../tags/tag55.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5.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23.jpeg"/><Relationship Id="rId2" Type="http://schemas.openxmlformats.org/officeDocument/2006/relationships/tags" Target="../tags/tag20.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3</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西餐正餐服务</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（八）</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重新安排餐桌</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grpSp>
        <p:nvGrpSpPr>
          <p:cNvPr id="8" name="组合 7"/>
          <p:cNvGrpSpPr/>
          <p:nvPr/>
        </p:nvGrpSpPr>
        <p:grpSpPr>
          <a:xfrm>
            <a:off x="1729740" y="1394460"/>
            <a:ext cx="4942205" cy="1058545"/>
            <a:chOff x="2724" y="1236"/>
            <a:chExt cx="7783" cy="1667"/>
          </a:xfrm>
        </p:grpSpPr>
        <p:sp>
          <p:nvSpPr>
            <p:cNvPr id="244" name="AutoShape 4"/>
            <p:cNvSpPr>
              <a:spLocks noChangeArrowheads="1"/>
            </p:cNvSpPr>
            <p:nvPr>
              <p:custDataLst>
                <p:tags r:id="rId2"/>
              </p:custDataLst>
            </p:nvPr>
          </p:nvSpPr>
          <p:spPr bwMode="auto">
            <a:xfrm>
              <a:off x="2724" y="1236"/>
              <a:ext cx="7783" cy="1667"/>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3"/>
              </p:custDataLst>
            </p:nvPr>
          </p:nvSpPr>
          <p:spPr bwMode="auto">
            <a:xfrm flipH="1">
              <a:off x="2821" y="1310"/>
              <a:ext cx="7647" cy="1352"/>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根据订单和示意图,为每位客人按点菜内容和上菜顺序摆放餐具。最先食用的菜肴使用的餐具放在最外侧,其余餐具根据菜肴内容和服务顺序依次由外向里摆放。西餐中不同的菜肴使用的餐具不尽相同。</a:t>
              </a:r>
              <a:b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b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一般的西餐摆台如左图，带有头盆、汤、主菜及甜品的西餐摆台如右图。</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grpSp>
      <p:pic>
        <p:nvPicPr>
          <p:cNvPr id="3" name="图片 2"/>
          <p:cNvPicPr>
            <a:picLocks noChangeAspect="1"/>
          </p:cNvPicPr>
          <p:nvPr/>
        </p:nvPicPr>
        <p:blipFill>
          <a:blip r:embed="rId4"/>
          <a:srcRect l="8957" t="1064" r="1145" b="13830"/>
          <a:stretch>
            <a:fillRect/>
          </a:stretch>
        </p:blipFill>
        <p:spPr>
          <a:xfrm>
            <a:off x="1882140" y="2675890"/>
            <a:ext cx="1885315" cy="1280795"/>
          </a:xfrm>
          <a:prstGeom prst="rect">
            <a:avLst/>
          </a:prstGeom>
        </p:spPr>
      </p:pic>
      <p:pic>
        <p:nvPicPr>
          <p:cNvPr id="9" name="图片 8"/>
          <p:cNvPicPr>
            <a:picLocks noChangeAspect="1"/>
          </p:cNvPicPr>
          <p:nvPr/>
        </p:nvPicPr>
        <p:blipFill>
          <a:blip r:embed="rId5"/>
          <a:srcRect l="10192" t="2311" r="-1016" b="7609"/>
          <a:stretch>
            <a:fillRect/>
          </a:stretch>
        </p:blipFill>
        <p:spPr>
          <a:xfrm>
            <a:off x="4692650" y="2660650"/>
            <a:ext cx="1833245" cy="12807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椭圆 1"/>
          <p:cNvSpPr/>
          <p:nvPr>
            <p:custDataLst>
              <p:tags r:id="rId1"/>
            </p:custDataLst>
          </p:nvPr>
        </p:nvSpPr>
        <p:spPr>
          <a:xfrm>
            <a:off x="695960" y="21272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（九）</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服务佐餐酒</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6" name="AutoShape 4"/>
          <p:cNvSpPr>
            <a:spLocks noChangeArrowheads="1"/>
          </p:cNvSpPr>
          <p:nvPr>
            <p:custDataLst>
              <p:tags r:id="rId2"/>
            </p:custDataLst>
          </p:nvPr>
        </p:nvSpPr>
        <p:spPr bwMode="auto">
          <a:xfrm>
            <a:off x="1696720" y="2127250"/>
            <a:ext cx="4932045" cy="75057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custDataLst>
              <p:tags r:id="rId3"/>
            </p:custDataLst>
          </p:nvPr>
        </p:nvSpPr>
        <p:spPr>
          <a:xfrm>
            <a:off x="1696720" y="2306320"/>
            <a:ext cx="4874260" cy="354330"/>
          </a:xfrm>
          <a:prstGeom prst="rect">
            <a:avLst/>
          </a:prstGeom>
          <a:noFill/>
        </p:spPr>
        <p:txBody>
          <a:bodyPr wrap="square" rtlCol="0" anchor="t">
            <a:noAutofit/>
          </a:bodyPr>
          <a:p>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领班或酒吧服务员</a:t>
            </a:r>
            <a:r>
              <a:rPr 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呈递葡萄酒单</a:t>
            </a:r>
            <a:r>
              <a:rPr 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Wine List)</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给主人</a:t>
            </a:r>
            <a:r>
              <a:rPr 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根据客人所点的菜肴</a:t>
            </a:r>
            <a:r>
              <a:rPr 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介绍和推销与其相配的佐餐酒。</a:t>
            </a:r>
            <a:endPar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（一）</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服务头盘</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2"/>
            </p:custDataLst>
          </p:nvPr>
        </p:nvSpPr>
        <p:spPr bwMode="auto">
          <a:xfrm>
            <a:off x="1644650" y="1593850"/>
            <a:ext cx="3175000" cy="78295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椭圆 1"/>
          <p:cNvSpPr/>
          <p:nvPr>
            <p:custDataLst>
              <p:tags r:id="rId3"/>
            </p:custDataLst>
          </p:nvPr>
        </p:nvSpPr>
        <p:spPr>
          <a:xfrm>
            <a:off x="654050" y="2906395"/>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（二）</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服务汤</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6" name="AutoShape 4"/>
          <p:cNvSpPr>
            <a:spLocks noChangeArrowheads="1"/>
          </p:cNvSpPr>
          <p:nvPr>
            <p:custDataLst>
              <p:tags r:id="rId4"/>
            </p:custDataLst>
          </p:nvPr>
        </p:nvSpPr>
        <p:spPr bwMode="auto">
          <a:xfrm>
            <a:off x="1654810" y="2660650"/>
            <a:ext cx="3178810" cy="115125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5"/>
            </p:custDataLst>
          </p:nvPr>
        </p:nvSpPr>
        <p:spPr bwMode="auto">
          <a:xfrm flipH="1">
            <a:off x="1729740" y="1661795"/>
            <a:ext cx="3032125" cy="627380"/>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根据订单和座位示意图,按餐厅规范提供菜肴服务。一般零点餐厅采用美式服务,每位客人所点的菜肴在厨房里装盘直接端至餐厅,从客人的右侧送上,并报菜名。</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
        <p:nvSpPr>
          <p:cNvPr id="7" name="文本框 6"/>
          <p:cNvSpPr txBox="1"/>
          <p:nvPr>
            <p:custDataLst>
              <p:tags r:id="rId6"/>
            </p:custDataLst>
          </p:nvPr>
        </p:nvSpPr>
        <p:spPr>
          <a:xfrm>
            <a:off x="1713230" y="2813050"/>
            <a:ext cx="3141980" cy="986155"/>
          </a:xfrm>
          <a:prstGeom prst="rect">
            <a:avLst/>
          </a:prstGeom>
          <a:noFill/>
        </p:spPr>
        <p:txBody>
          <a:bodyPr wrap="square" rtlCol="0" anchor="t">
            <a:noAutofit/>
          </a:bodyPr>
          <a:p>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( 1 )在客人右侧徒手连同头盆刀和头盆叉一同撤下。</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a:p>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( 2 )</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上菜前</a:t>
            </a: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报菜名</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a:t>
            </a: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所需用的调味汁一律从客人的左侧送上。</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a:p>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( 3 )第二道菜用完后,餐位上只留下用主菜的餐具、面包盘、黄油刀、黄油碟、甜品叉勺和有酒水的杯具。</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圆角矩形 2"/>
          <p:cNvSpPr/>
          <p:nvPr/>
        </p:nvSpPr>
        <p:spPr>
          <a:xfrm>
            <a:off x="3092450" y="374650"/>
            <a:ext cx="2151380" cy="545465"/>
          </a:xfrm>
          <a:prstGeom prst="roundRect">
            <a:avLst/>
          </a:prstGeom>
          <a:noFill/>
          <a:ln w="12700" cmpd="sng">
            <a:solidFill>
              <a:srgbClr val="D2AD8D"/>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549650" y="497205"/>
            <a:ext cx="1362075" cy="296545"/>
          </a:xfrm>
          <a:prstGeom prst="rect">
            <a:avLst/>
          </a:prstGeom>
          <a:noFill/>
        </p:spPr>
        <p:txBody>
          <a:bodyPr wrap="square" rtlCol="0">
            <a:noAutofit/>
          </a:bodyPr>
          <a:p>
            <a:r>
              <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二、餐中服务</a:t>
            </a:r>
            <a:endPar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p:txBody>
      </p:sp>
      <p:pic>
        <p:nvPicPr>
          <p:cNvPr id="9" name="图片 8"/>
          <p:cNvPicPr>
            <a:picLocks noChangeAspect="1"/>
          </p:cNvPicPr>
          <p:nvPr/>
        </p:nvPicPr>
        <p:blipFill>
          <a:blip r:embed="rId7"/>
          <a:stretch>
            <a:fillRect/>
          </a:stretch>
        </p:blipFill>
        <p:spPr>
          <a:xfrm>
            <a:off x="5073015" y="1517650"/>
            <a:ext cx="1973580" cy="23209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577850" y="22034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（三）</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服务主菜</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grpSp>
        <p:nvGrpSpPr>
          <p:cNvPr id="3" name="组合 2"/>
          <p:cNvGrpSpPr/>
          <p:nvPr>
            <p:custDataLst>
              <p:tags r:id="rId2"/>
            </p:custDataLst>
          </p:nvPr>
        </p:nvGrpSpPr>
        <p:grpSpPr>
          <a:xfrm>
            <a:off x="1644539" y="449580"/>
            <a:ext cx="5164594" cy="2791147"/>
            <a:chOff x="3281" y="-180"/>
            <a:chExt cx="14667" cy="7926"/>
          </a:xfrm>
        </p:grpSpPr>
        <p:sp>
          <p:nvSpPr>
            <p:cNvPr id="9231" name="TextBox 3"/>
            <p:cNvSpPr>
              <a:spLocks noChangeArrowheads="1"/>
            </p:cNvSpPr>
            <p:nvPr/>
          </p:nvSpPr>
          <p:spPr bwMode="auto">
            <a:xfrm>
              <a:off x="6630" y="-180"/>
              <a:ext cx="6143" cy="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000">
                <a:latin typeface="宋体" panose="02010600030101010101" pitchFamily="2" charset="-122"/>
              </a:endParaRPr>
            </a:p>
          </p:txBody>
        </p:sp>
        <p:cxnSp>
          <p:nvCxnSpPr>
            <p:cNvPr id="51" name="直接连接符 50"/>
            <p:cNvCxnSpPr/>
            <p:nvPr>
              <p:custDataLst>
                <p:tags r:id="rId3"/>
              </p:custDataLst>
            </p:nvPr>
          </p:nvCxnSpPr>
          <p:spPr>
            <a:xfrm flipV="1">
              <a:off x="3379" y="4376"/>
              <a:ext cx="2445" cy="1136"/>
            </a:xfrm>
            <a:prstGeom prst="line">
              <a:avLst/>
            </a:prstGeom>
            <a:noFill/>
            <a:ln w="12700" cap="flat" cmpd="sng" algn="ctr">
              <a:solidFill>
                <a:srgbClr val="B6D8E1"/>
              </a:solidFill>
              <a:prstDash val="sysDot"/>
              <a:miter lim="800000"/>
              <a:headEnd type="oval"/>
              <a:tailEnd type="oval"/>
            </a:ln>
            <a:effectLst/>
          </p:spPr>
        </p:cxnSp>
        <p:cxnSp>
          <p:nvCxnSpPr>
            <p:cNvPr id="54" name="直接连接符 53"/>
            <p:cNvCxnSpPr/>
            <p:nvPr>
              <p:custDataLst>
                <p:tags r:id="rId4"/>
              </p:custDataLst>
            </p:nvPr>
          </p:nvCxnSpPr>
          <p:spPr>
            <a:xfrm>
              <a:off x="3281" y="6740"/>
              <a:ext cx="2813" cy="873"/>
            </a:xfrm>
            <a:prstGeom prst="line">
              <a:avLst/>
            </a:prstGeom>
            <a:noFill/>
            <a:ln w="12700" cap="flat" cmpd="sng" algn="ctr">
              <a:solidFill>
                <a:srgbClr val="B6D8E1"/>
              </a:solidFill>
              <a:prstDash val="sysDot"/>
              <a:miter lim="800000"/>
              <a:headEnd type="oval"/>
              <a:tailEnd type="oval"/>
            </a:ln>
            <a:effectLst/>
          </p:spPr>
        </p:cxnSp>
        <p:grpSp>
          <p:nvGrpSpPr>
            <p:cNvPr id="57" name="组合 56"/>
            <p:cNvGrpSpPr/>
            <p:nvPr/>
          </p:nvGrpSpPr>
          <p:grpSpPr>
            <a:xfrm>
              <a:off x="6227" y="2774"/>
              <a:ext cx="10483" cy="1621"/>
              <a:chOff x="4020697" y="1411458"/>
              <a:chExt cx="3215600" cy="1029181"/>
            </a:xfrm>
          </p:grpSpPr>
          <p:sp>
            <p:nvSpPr>
              <p:cNvPr id="58" name="TextBox 57"/>
              <p:cNvSpPr txBox="1">
                <a:spLocks noChangeArrowheads="1"/>
              </p:cNvSpPr>
              <p:nvPr/>
            </p:nvSpPr>
            <p:spPr bwMode="auto">
              <a:xfrm flipH="1">
                <a:off x="4020697" y="1897668"/>
                <a:ext cx="3215600" cy="542971"/>
              </a:xfrm>
              <a:prstGeom prst="rect">
                <a:avLst/>
              </a:prstGeom>
              <a:noFill/>
              <a:ln>
                <a:noFill/>
              </a:ln>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defRPr/>
                </a:pPr>
                <a:r>
                  <a:rPr lang="zh-CN" altLang="en-US" sz="800" kern="0" dirty="0" smtClean="0">
                    <a:solidFill>
                      <a:srgbClr val="FFFFFF">
                        <a:lumMod val="50000"/>
                      </a:srgbClr>
                    </a:solidFill>
                    <a:latin typeface="宋体" panose="02010600030101010101" pitchFamily="2" charset="-122"/>
                    <a:cs typeface="宋体" panose="02010600030101010101" pitchFamily="2" charset="-122"/>
                  </a:rPr>
                  <a:t>应先斟好白葡萄酒，再为客人从右侧上鱼类菜肴。当客人吃完鱼类菜肴后，即可从客人 右侧撤下鱼盘及鱼刀、鱼叉。</a:t>
                </a:r>
                <a:endParaRPr lang="zh-CN" altLang="en-US" sz="800" kern="0" dirty="0" smtClean="0">
                  <a:solidFill>
                    <a:srgbClr val="FFFFFF">
                      <a:lumMod val="50000"/>
                    </a:srgbClr>
                  </a:solidFill>
                  <a:latin typeface="宋体" panose="02010600030101010101" pitchFamily="2" charset="-122"/>
                  <a:cs typeface="宋体" panose="02010600030101010101" pitchFamily="2" charset="-122"/>
                </a:endParaRPr>
              </a:p>
            </p:txBody>
          </p:sp>
          <p:sp>
            <p:nvSpPr>
              <p:cNvPr id="59" name="TextBox 11"/>
              <p:cNvSpPr txBox="1">
                <a:spLocks noChangeArrowheads="1"/>
              </p:cNvSpPr>
              <p:nvPr>
                <p:custDataLst>
                  <p:tags r:id="rId5"/>
                </p:custDataLst>
              </p:nvPr>
            </p:nvSpPr>
            <p:spPr bwMode="auto">
              <a:xfrm flipH="1">
                <a:off x="4046696" y="1411458"/>
                <a:ext cx="2033437" cy="247337"/>
              </a:xfrm>
              <a:prstGeom prst="rect">
                <a:avLst/>
              </a:prstGeom>
              <a:noFill/>
              <a:ln>
                <a:noFill/>
              </a:ln>
              <a:effectLst/>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defRPr/>
                </a:pPr>
                <a:r>
                  <a:rPr lang="zh-CN" altLang="en-US" sz="1000" b="1" kern="0" dirty="0" smtClean="0">
                    <a:solidFill>
                      <a:srgbClr val="00B0F0"/>
                    </a:solidFill>
                    <a:latin typeface="宋体" panose="02010600030101010101" pitchFamily="2" charset="-122"/>
                  </a:rPr>
                  <a:t>上鱼类菜肴</a:t>
                </a:r>
                <a:endParaRPr lang="zh-CN" altLang="en-US" sz="1000" b="1" kern="0" dirty="0" smtClean="0">
                  <a:solidFill>
                    <a:srgbClr val="00B0F0"/>
                  </a:solidFill>
                  <a:latin typeface="宋体" panose="02010600030101010101" pitchFamily="2" charset="-122"/>
                </a:endParaRPr>
              </a:p>
            </p:txBody>
          </p:sp>
        </p:grpSp>
        <p:cxnSp>
          <p:nvCxnSpPr>
            <p:cNvPr id="60" name="直接连接符 59"/>
            <p:cNvCxnSpPr/>
            <p:nvPr/>
          </p:nvCxnSpPr>
          <p:spPr>
            <a:xfrm flipH="1">
              <a:off x="6226" y="4390"/>
              <a:ext cx="11722" cy="0"/>
            </a:xfrm>
            <a:prstGeom prst="line">
              <a:avLst/>
            </a:prstGeom>
            <a:noFill/>
            <a:ln w="12700" cap="flat" cmpd="sng" algn="ctr">
              <a:solidFill>
                <a:srgbClr val="B6D8E1"/>
              </a:solidFill>
              <a:prstDash val="sysDot"/>
              <a:miter lim="800000"/>
              <a:headEnd type="oval"/>
              <a:tailEnd type="oval"/>
            </a:ln>
            <a:effectLst/>
          </p:spPr>
        </p:cxnSp>
        <p:grpSp>
          <p:nvGrpSpPr>
            <p:cNvPr id="61" name="组合 60"/>
            <p:cNvGrpSpPr/>
            <p:nvPr/>
          </p:nvGrpSpPr>
          <p:grpSpPr>
            <a:xfrm>
              <a:off x="6151" y="4772"/>
              <a:ext cx="11523" cy="2598"/>
              <a:chOff x="3547615" y="1805186"/>
              <a:chExt cx="3541494" cy="1272593"/>
            </a:xfrm>
          </p:grpSpPr>
          <p:sp>
            <p:nvSpPr>
              <p:cNvPr id="62" name="TextBox 61"/>
              <p:cNvSpPr txBox="1">
                <a:spLocks noChangeArrowheads="1"/>
              </p:cNvSpPr>
              <p:nvPr/>
            </p:nvSpPr>
            <p:spPr bwMode="auto">
              <a:xfrm flipH="1">
                <a:off x="3547615" y="2191958"/>
                <a:ext cx="3541494" cy="885821"/>
              </a:xfrm>
              <a:prstGeom prst="rect">
                <a:avLst/>
              </a:prstGeom>
              <a:noFill/>
              <a:ln>
                <a:noFill/>
              </a:ln>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0" indent="0" eaLnBrk="1" latinLnBrk="0" hangingPunct="1">
                  <a:lnSpc>
                    <a:spcPct val="150000"/>
                  </a:lnSpc>
                  <a:defRPr/>
                </a:pPr>
                <a:r>
                  <a:rPr lang="zh-CN" altLang="en-US" sz="800" kern="0" dirty="0" smtClean="0">
                    <a:solidFill>
                      <a:srgbClr val="FFFFFF">
                        <a:lumMod val="50000"/>
                      </a:srgbClr>
                    </a:solidFill>
                    <a:latin typeface="宋体" panose="02010600030101010101" pitchFamily="2" charset="-122"/>
                    <a:cs typeface="宋体" panose="02010600030101010101" pitchFamily="2" charset="-122"/>
                  </a:rPr>
                  <a:t>（</a:t>
                </a:r>
                <a:r>
                  <a:rPr lang="en-US" altLang="zh-CN" sz="800" kern="0" dirty="0" smtClean="0">
                    <a:solidFill>
                      <a:srgbClr val="FFFFFF">
                        <a:lumMod val="50000"/>
                      </a:srgbClr>
                    </a:solidFill>
                    <a:latin typeface="宋体" panose="02010600030101010101" pitchFamily="2" charset="-122"/>
                    <a:cs typeface="宋体" panose="02010600030101010101" pitchFamily="2" charset="-122"/>
                  </a:rPr>
                  <a:t>1</a:t>
                </a:r>
                <a:r>
                  <a:rPr lang="zh-CN" altLang="en-US" sz="800" kern="0" dirty="0" smtClean="0">
                    <a:solidFill>
                      <a:srgbClr val="FFFFFF">
                        <a:lumMod val="50000"/>
                      </a:srgbClr>
                    </a:solidFill>
                    <a:latin typeface="宋体" panose="02010600030101010101" pitchFamily="2" charset="-122"/>
                    <a:cs typeface="宋体" panose="02010600030101010101" pitchFamily="2" charset="-122"/>
                  </a:rPr>
                  <a:t>）从客人右侧撤下装饰盘，摆上餐盘。 </a:t>
                </a:r>
                <a:br>
                  <a:rPr lang="zh-CN" altLang="en-US" sz="800" kern="0" dirty="0" smtClean="0">
                    <a:solidFill>
                      <a:srgbClr val="FFFFFF">
                        <a:lumMod val="50000"/>
                      </a:srgbClr>
                    </a:solidFill>
                    <a:latin typeface="宋体" panose="02010600030101010101" pitchFamily="2" charset="-122"/>
                    <a:cs typeface="宋体" panose="02010600030101010101" pitchFamily="2" charset="-122"/>
                  </a:rPr>
                </a:br>
                <a:r>
                  <a:rPr lang="zh-CN" altLang="en-US" sz="800" kern="0" dirty="0" smtClean="0">
                    <a:solidFill>
                      <a:srgbClr val="FFFFFF">
                        <a:lumMod val="50000"/>
                      </a:srgbClr>
                    </a:solidFill>
                    <a:latin typeface="宋体" panose="02010600030101010101" pitchFamily="2" charset="-122"/>
                    <a:cs typeface="宋体" panose="02010600030101010101" pitchFamily="2" charset="-122"/>
                  </a:rPr>
                  <a:t>（</a:t>
                </a:r>
                <a:r>
                  <a:rPr lang="en-US" altLang="zh-CN" sz="800" kern="0" dirty="0" smtClean="0">
                    <a:solidFill>
                      <a:srgbClr val="FFFFFF">
                        <a:lumMod val="50000"/>
                      </a:srgbClr>
                    </a:solidFill>
                    <a:latin typeface="宋体" panose="02010600030101010101" pitchFamily="2" charset="-122"/>
                    <a:cs typeface="宋体" panose="02010600030101010101" pitchFamily="2" charset="-122"/>
                  </a:rPr>
                  <a:t>2</a:t>
                </a:r>
                <a:r>
                  <a:rPr lang="zh-CN" altLang="en-US" sz="800" kern="0" dirty="0" smtClean="0">
                    <a:solidFill>
                      <a:srgbClr val="FFFFFF">
                        <a:lumMod val="50000"/>
                      </a:srgbClr>
                    </a:solidFill>
                    <a:latin typeface="宋体" panose="02010600030101010101" pitchFamily="2" charset="-122"/>
                    <a:cs typeface="宋体" panose="02010600030101010101" pitchFamily="2" charset="-122"/>
                  </a:rPr>
                  <a:t>）值台员托着菜盘从右侧为客人分派主菜和蔬菜，菜肴的主要部分靠近客人。 </a:t>
                </a:r>
                <a:br>
                  <a:rPr lang="zh-CN" altLang="en-US" sz="800" kern="0" dirty="0" smtClean="0">
                    <a:solidFill>
                      <a:srgbClr val="FFFFFF">
                        <a:lumMod val="50000"/>
                      </a:srgbClr>
                    </a:solidFill>
                    <a:latin typeface="宋体" panose="02010600030101010101" pitchFamily="2" charset="-122"/>
                    <a:cs typeface="宋体" panose="02010600030101010101" pitchFamily="2" charset="-122"/>
                  </a:rPr>
                </a:br>
                <a:r>
                  <a:rPr lang="zh-CN" altLang="en-US" sz="800" kern="0" dirty="0" smtClean="0">
                    <a:solidFill>
                      <a:srgbClr val="FFFFFF">
                        <a:lumMod val="50000"/>
                      </a:srgbClr>
                    </a:solidFill>
                    <a:latin typeface="宋体" panose="02010600030101010101" pitchFamily="2" charset="-122"/>
                    <a:cs typeface="宋体" panose="02010600030101010101" pitchFamily="2" charset="-122"/>
                  </a:rPr>
                  <a:t>（</a:t>
                </a:r>
                <a:r>
                  <a:rPr lang="en-US" altLang="zh-CN" sz="800" kern="0" dirty="0" smtClean="0">
                    <a:solidFill>
                      <a:srgbClr val="FFFFFF">
                        <a:lumMod val="50000"/>
                      </a:srgbClr>
                    </a:solidFill>
                    <a:latin typeface="宋体" panose="02010600030101010101" pitchFamily="2" charset="-122"/>
                    <a:cs typeface="宋体" panose="02010600030101010101" pitchFamily="2" charset="-122"/>
                  </a:rPr>
                  <a:t>3</a:t>
                </a:r>
                <a:r>
                  <a:rPr lang="zh-CN" altLang="en-US" sz="800" kern="0" dirty="0" smtClean="0">
                    <a:solidFill>
                      <a:srgbClr val="FFFFFF">
                        <a:lumMod val="50000"/>
                      </a:srgbClr>
                    </a:solidFill>
                    <a:latin typeface="宋体" panose="02010600030101010101" pitchFamily="2" charset="-122"/>
                    <a:cs typeface="宋体" panose="02010600030101010101" pitchFamily="2" charset="-122"/>
                  </a:rPr>
                  <a:t>）另一名值台员随后从客人左侧为客人分派沙司。 </a:t>
                </a:r>
                <a:br>
                  <a:rPr lang="zh-CN" altLang="en-US" sz="800" kern="0" dirty="0" smtClean="0">
                    <a:solidFill>
                      <a:srgbClr val="FFFFFF">
                        <a:lumMod val="50000"/>
                      </a:srgbClr>
                    </a:solidFill>
                    <a:latin typeface="宋体" panose="02010600030101010101" pitchFamily="2" charset="-122"/>
                    <a:cs typeface="宋体" panose="02010600030101010101" pitchFamily="2" charset="-122"/>
                  </a:rPr>
                </a:br>
                <a:r>
                  <a:rPr lang="zh-CN" altLang="en-US" sz="800" kern="0" dirty="0" smtClean="0">
                    <a:solidFill>
                      <a:srgbClr val="FFFFFF">
                        <a:lumMod val="50000"/>
                      </a:srgbClr>
                    </a:solidFill>
                    <a:latin typeface="宋体" panose="02010600030101010101" pitchFamily="2" charset="-122"/>
                    <a:cs typeface="宋体" panose="02010600030101010101" pitchFamily="2" charset="-122"/>
                  </a:rPr>
                  <a:t>（</a:t>
                </a:r>
                <a:r>
                  <a:rPr lang="en-US" altLang="zh-CN" sz="800" kern="0" dirty="0" smtClean="0">
                    <a:solidFill>
                      <a:srgbClr val="FFFFFF">
                        <a:lumMod val="50000"/>
                      </a:srgbClr>
                    </a:solidFill>
                    <a:latin typeface="宋体" panose="02010600030101010101" pitchFamily="2" charset="-122"/>
                    <a:cs typeface="宋体" panose="02010600030101010101" pitchFamily="2" charset="-122"/>
                  </a:rPr>
                  <a:t>4</a:t>
                </a:r>
                <a:r>
                  <a:rPr lang="zh-CN" altLang="en-US" sz="800" kern="0" dirty="0" smtClean="0">
                    <a:solidFill>
                      <a:srgbClr val="FFFFFF">
                        <a:lumMod val="50000"/>
                      </a:srgbClr>
                    </a:solidFill>
                    <a:latin typeface="宋体" panose="02010600030101010101" pitchFamily="2" charset="-122"/>
                    <a:cs typeface="宋体" panose="02010600030101010101" pitchFamily="2" charset="-122"/>
                  </a:rPr>
                  <a:t>）如配有色拉，也应从左侧为客人依次送上。</a:t>
                </a:r>
                <a:endParaRPr lang="en-US" altLang="zh-CN" sz="800" kern="0" dirty="0" smtClean="0">
                  <a:solidFill>
                    <a:srgbClr val="FFFFFF">
                      <a:lumMod val="50000"/>
                    </a:srgbClr>
                  </a:solidFill>
                  <a:latin typeface="宋体" panose="02010600030101010101" pitchFamily="2" charset="-122"/>
                  <a:cs typeface="宋体" panose="02010600030101010101" pitchFamily="2" charset="-122"/>
                </a:endParaRPr>
              </a:p>
            </p:txBody>
          </p:sp>
          <p:sp>
            <p:nvSpPr>
              <p:cNvPr id="63" name="TextBox 11"/>
              <p:cNvSpPr txBox="1">
                <a:spLocks noChangeArrowheads="1"/>
              </p:cNvSpPr>
              <p:nvPr>
                <p:custDataLst>
                  <p:tags r:id="rId6"/>
                </p:custDataLst>
              </p:nvPr>
            </p:nvSpPr>
            <p:spPr bwMode="auto">
              <a:xfrm flipH="1">
                <a:off x="3610905" y="1805186"/>
                <a:ext cx="2033522" cy="320802"/>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defRPr/>
                </a:pPr>
                <a:r>
                  <a:rPr lang="zh-CN" altLang="en-US" sz="1000" b="1" kern="0" dirty="0" smtClean="0">
                    <a:solidFill>
                      <a:srgbClr val="00B0F0"/>
                    </a:solidFill>
                    <a:latin typeface="宋体" panose="02010600030101010101" pitchFamily="2" charset="-122"/>
                  </a:rPr>
                  <a:t>上肉类菜肴</a:t>
                </a:r>
                <a:endParaRPr lang="zh-CN" altLang="en-US" sz="1000" b="1" kern="0" dirty="0" smtClean="0">
                  <a:solidFill>
                    <a:srgbClr val="00B0F0"/>
                  </a:solidFill>
                  <a:latin typeface="宋体" panose="02010600030101010101" pitchFamily="2" charset="-122"/>
                </a:endParaRPr>
              </a:p>
            </p:txBody>
          </p:sp>
        </p:grpSp>
        <p:cxnSp>
          <p:nvCxnSpPr>
            <p:cNvPr id="64" name="直接连接符 63"/>
            <p:cNvCxnSpPr/>
            <p:nvPr/>
          </p:nvCxnSpPr>
          <p:spPr>
            <a:xfrm flipH="1" flipV="1">
              <a:off x="6342" y="7728"/>
              <a:ext cx="11606" cy="18"/>
            </a:xfrm>
            <a:prstGeom prst="line">
              <a:avLst/>
            </a:prstGeom>
            <a:noFill/>
            <a:ln w="12700" cap="flat" cmpd="sng" algn="ctr">
              <a:solidFill>
                <a:srgbClr val="B6D8E1"/>
              </a:solidFill>
              <a:prstDash val="sysDot"/>
              <a:miter lim="800000"/>
              <a:headEnd type="oval"/>
              <a:tailEnd type="oval"/>
            </a:ln>
            <a:effectLst/>
          </p:spPr>
        </p:cxnSp>
        <p:sp>
          <p:nvSpPr>
            <p:cNvPr id="49" name="TextBox 48"/>
            <p:cNvSpPr txBox="1">
              <a:spLocks noChangeArrowheads="1"/>
            </p:cNvSpPr>
            <p:nvPr>
              <p:custDataLst>
                <p:tags r:id="rId7"/>
              </p:custDataLst>
            </p:nvPr>
          </p:nvSpPr>
          <p:spPr bwMode="auto">
            <a:xfrm>
              <a:off x="5935" y="6724"/>
              <a:ext cx="216"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000">
                  <a:solidFill>
                    <a:srgbClr val="000000"/>
                  </a:solidFill>
                  <a:latin typeface="Calibri" panose="020F0502020204030204" charset="0"/>
                  <a:ea typeface="宋体" panose="02010600030101010101" pitchFamily="2" charset="-122"/>
                </a:defRPr>
              </a:lvl1pPr>
              <a:lvl2pPr marL="742950" indent="-285750" eaLnBrk="0" hangingPunct="0">
                <a:defRPr sz="2000">
                  <a:solidFill>
                    <a:srgbClr val="000000"/>
                  </a:solidFill>
                  <a:latin typeface="Calibri" panose="020F0502020204030204" charset="0"/>
                  <a:ea typeface="宋体" panose="02010600030101010101" pitchFamily="2" charset="-122"/>
                </a:defRPr>
              </a:lvl2pPr>
              <a:lvl3pPr marL="1143000" indent="-228600" eaLnBrk="0" hangingPunct="0">
                <a:defRPr sz="2000">
                  <a:solidFill>
                    <a:srgbClr val="000000"/>
                  </a:solidFill>
                  <a:latin typeface="Calibri" panose="020F0502020204030204" charset="0"/>
                  <a:ea typeface="宋体" panose="02010600030101010101" pitchFamily="2" charset="-122"/>
                </a:defRPr>
              </a:lvl3pPr>
              <a:lvl4pPr marL="1600200" indent="-228600" eaLnBrk="0" hangingPunct="0">
                <a:defRPr sz="2000">
                  <a:solidFill>
                    <a:srgbClr val="000000"/>
                  </a:solidFill>
                  <a:latin typeface="Calibri" panose="020F0502020204030204" charset="0"/>
                  <a:ea typeface="宋体" panose="02010600030101010101" pitchFamily="2" charset="-122"/>
                </a:defRPr>
              </a:lvl4pPr>
              <a:lvl5pPr eaLnBrk="0" hangingPunct="0">
                <a:defRPr sz="2000">
                  <a:solidFill>
                    <a:srgbClr val="000000"/>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9pPr>
            </a:lstStyle>
            <a:p>
              <a:pPr eaLnBrk="1" hangingPunct="1"/>
              <a:r>
                <a:rPr lang="en-US" altLang="zh-CN" sz="1000" b="1" dirty="0">
                  <a:solidFill>
                    <a:srgbClr val="FCBA1C"/>
                  </a:solidFill>
                  <a:latin typeface="宋体" panose="02010600030101010101" pitchFamily="2" charset="-122"/>
                </a:rPr>
                <a:t>2</a:t>
              </a:r>
              <a:endParaRPr lang="en-US" altLang="zh-CN" sz="1000" b="1" dirty="0">
                <a:solidFill>
                  <a:srgbClr val="FCBA1C"/>
                </a:solidFill>
                <a:latin typeface="宋体" panose="02010600030101010101" pitchFamily="2" charset="-122"/>
              </a:endParaRPr>
            </a:p>
          </p:txBody>
        </p:sp>
        <p:sp>
          <p:nvSpPr>
            <p:cNvPr id="69" name="TextBox 68"/>
            <p:cNvSpPr txBox="1">
              <a:spLocks noChangeArrowheads="1"/>
            </p:cNvSpPr>
            <p:nvPr>
              <p:custDataLst>
                <p:tags r:id="rId8"/>
              </p:custDataLst>
            </p:nvPr>
          </p:nvSpPr>
          <p:spPr bwMode="auto">
            <a:xfrm>
              <a:off x="5863" y="3295"/>
              <a:ext cx="373"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000">
                  <a:solidFill>
                    <a:srgbClr val="000000"/>
                  </a:solidFill>
                  <a:latin typeface="Calibri" panose="020F0502020204030204" charset="0"/>
                  <a:ea typeface="宋体" panose="02010600030101010101" pitchFamily="2" charset="-122"/>
                </a:defRPr>
              </a:lvl1pPr>
              <a:lvl2pPr marL="742950" indent="-285750" eaLnBrk="0" hangingPunct="0">
                <a:defRPr sz="2000">
                  <a:solidFill>
                    <a:srgbClr val="000000"/>
                  </a:solidFill>
                  <a:latin typeface="Calibri" panose="020F0502020204030204" charset="0"/>
                  <a:ea typeface="宋体" panose="02010600030101010101" pitchFamily="2" charset="-122"/>
                </a:defRPr>
              </a:lvl2pPr>
              <a:lvl3pPr marL="1143000" indent="-228600" eaLnBrk="0" hangingPunct="0">
                <a:defRPr sz="2000">
                  <a:solidFill>
                    <a:srgbClr val="000000"/>
                  </a:solidFill>
                  <a:latin typeface="Calibri" panose="020F0502020204030204" charset="0"/>
                  <a:ea typeface="宋体" panose="02010600030101010101" pitchFamily="2" charset="-122"/>
                </a:defRPr>
              </a:lvl3pPr>
              <a:lvl4pPr marL="1600200" indent="-228600" eaLnBrk="0" hangingPunct="0">
                <a:defRPr sz="2000">
                  <a:solidFill>
                    <a:srgbClr val="000000"/>
                  </a:solidFill>
                  <a:latin typeface="Calibri" panose="020F0502020204030204" charset="0"/>
                  <a:ea typeface="宋体" panose="02010600030101010101" pitchFamily="2" charset="-122"/>
                </a:defRPr>
              </a:lvl4pPr>
              <a:lvl5pPr eaLnBrk="0" hangingPunct="0">
                <a:defRPr sz="2000">
                  <a:solidFill>
                    <a:srgbClr val="000000"/>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defRPr sz="2000">
                  <a:solidFill>
                    <a:srgbClr val="000000"/>
                  </a:solidFill>
                  <a:latin typeface="Calibri" panose="020F0502020204030204" charset="0"/>
                  <a:ea typeface="宋体" panose="02010600030101010101" pitchFamily="2" charset="-122"/>
                </a:defRPr>
              </a:lvl9pPr>
            </a:lstStyle>
            <a:p>
              <a:pPr eaLnBrk="1" hangingPunct="1"/>
              <a:r>
                <a:rPr lang="en-US" altLang="zh-CN" sz="1000" b="1" dirty="0">
                  <a:solidFill>
                    <a:srgbClr val="FCBA1C"/>
                  </a:solidFill>
                  <a:latin typeface="宋体" panose="02010600030101010101" pitchFamily="2" charset="-122"/>
                </a:rPr>
                <a:t>1</a:t>
              </a:r>
              <a:endParaRPr lang="en-US" altLang="zh-CN" sz="1000" b="1" dirty="0">
                <a:solidFill>
                  <a:srgbClr val="FCBA1C"/>
                </a:solidFill>
                <a:latin typeface="宋体" panose="02010600030101010101" pitchFamily="2"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（四）</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服务奶酪和甜品</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2"/>
            </p:custDataLst>
          </p:nvPr>
        </p:nvSpPr>
        <p:spPr bwMode="auto">
          <a:xfrm>
            <a:off x="1561465" y="1593850"/>
            <a:ext cx="3359785" cy="93345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椭圆 1"/>
          <p:cNvSpPr/>
          <p:nvPr>
            <p:custDataLst>
              <p:tags r:id="rId3"/>
            </p:custDataLst>
          </p:nvPr>
        </p:nvSpPr>
        <p:spPr>
          <a:xfrm>
            <a:off x="654050" y="2906395"/>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（五）</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服务咖啡和茶</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6" name="AutoShape 4"/>
          <p:cNvSpPr>
            <a:spLocks noChangeArrowheads="1"/>
          </p:cNvSpPr>
          <p:nvPr>
            <p:custDataLst>
              <p:tags r:id="rId4"/>
            </p:custDataLst>
          </p:nvPr>
        </p:nvSpPr>
        <p:spPr bwMode="auto">
          <a:xfrm>
            <a:off x="1577340" y="2660650"/>
            <a:ext cx="3339465" cy="123190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5"/>
            </p:custDataLst>
          </p:nvPr>
        </p:nvSpPr>
        <p:spPr bwMode="auto">
          <a:xfrm flipH="1">
            <a:off x="1639570" y="1670050"/>
            <a:ext cx="3215640" cy="617220"/>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根据订单和座位示意图,按餐厅规范提供菜肴服务。一般零点餐厅采用美式服务,每位客人所点的菜肴在厨房里装盘直接端至餐厅,从客人的右侧送上,并报菜名。</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
        <p:nvSpPr>
          <p:cNvPr id="7" name="文本框 6"/>
          <p:cNvSpPr txBox="1"/>
          <p:nvPr>
            <p:custDataLst>
              <p:tags r:id="rId6"/>
            </p:custDataLst>
          </p:nvPr>
        </p:nvSpPr>
        <p:spPr>
          <a:xfrm>
            <a:off x="1607185" y="2660650"/>
            <a:ext cx="3248025" cy="986155"/>
          </a:xfrm>
          <a:prstGeom prst="rect">
            <a:avLst/>
          </a:prstGeom>
          <a:noFill/>
        </p:spPr>
        <p:txBody>
          <a:bodyPr wrap="square" rtlCol="0" anchor="t">
            <a:noAutofit/>
          </a:bodyPr>
          <a:p>
            <a:pPr marL="0" indent="0" eaLnBrk="1" fontAlgn="auto" latinLnBrk="0" hangingPunct="1">
              <a:lnSpc>
                <a:spcPct val="150000"/>
              </a:lnSpc>
            </a:pP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( 1 )在客人右侧徒手连同头盆刀和头盆叉一同撤下。</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( 2 )</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上菜前</a:t>
            </a: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报菜名</a:t>
            </a:r>
            <a:r>
              <a:rPr lang="zh-CN" altLang="en-US"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a:t>
            </a: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所需用的调味汁一律从客人的左侧送上。</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( 3 )第二道菜用完后,餐位上只留下用主菜的餐具、面包盘、黄油刀、黄油碟、甜品叉勺和有酒水的杯具。</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p:cNvPicPr>
            <a:picLocks noChangeAspect="1"/>
          </p:cNvPicPr>
          <p:nvPr/>
        </p:nvPicPr>
        <p:blipFill>
          <a:blip r:embed="rId7"/>
          <a:stretch>
            <a:fillRect/>
          </a:stretch>
        </p:blipFill>
        <p:spPr>
          <a:xfrm>
            <a:off x="10712450" y="-21570315"/>
            <a:ext cx="28575000" cy="18202275"/>
          </a:xfrm>
          <a:prstGeom prst="rect">
            <a:avLst/>
          </a:prstGeom>
        </p:spPr>
      </p:pic>
      <p:pic>
        <p:nvPicPr>
          <p:cNvPr id="12" name="图片 11"/>
          <p:cNvPicPr>
            <a:picLocks noChangeAspect="1"/>
          </p:cNvPicPr>
          <p:nvPr/>
        </p:nvPicPr>
        <p:blipFill>
          <a:blip r:embed="rId8"/>
          <a:srcRect r="-288" b="9814"/>
          <a:stretch>
            <a:fillRect/>
          </a:stretch>
        </p:blipFill>
        <p:spPr>
          <a:xfrm>
            <a:off x="5045710" y="1974850"/>
            <a:ext cx="2209800" cy="1295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（六）</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服务餐后酒和雪茄</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2"/>
            </p:custDataLst>
          </p:nvPr>
        </p:nvSpPr>
        <p:spPr bwMode="auto">
          <a:xfrm>
            <a:off x="1644650" y="1593850"/>
            <a:ext cx="2508250" cy="160210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3"/>
            </p:custDataLst>
          </p:nvPr>
        </p:nvSpPr>
        <p:spPr bwMode="auto">
          <a:xfrm flipH="1">
            <a:off x="1715135" y="1780540"/>
            <a:ext cx="2428240" cy="1351915"/>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（1）展示餐后酒车，询问主人是否餐后用些利口酒、白兰地或雪茄烟。 </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a:p>
            <a:pPr eaLnBrk="1" hangingPunct="1">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（2）为客人斟倒利口酒或白兰地，并随后开列订单。 </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a:p>
            <a:pPr eaLnBrk="1" hangingPunct="1">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（3）如果客人点了雪茄烟，则要帮助客人点燃。烟点燃后，将烟嘴部轻轻沾上白兰地 酒。递送烟给客人时，烟嘴部要朝向客人。</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pic>
        <p:nvPicPr>
          <p:cNvPr id="14" name="图片 13"/>
          <p:cNvPicPr>
            <a:picLocks noChangeAspect="1"/>
          </p:cNvPicPr>
          <p:nvPr/>
        </p:nvPicPr>
        <p:blipFill>
          <a:blip r:embed="rId4"/>
          <a:stretch>
            <a:fillRect/>
          </a:stretch>
        </p:blipFill>
        <p:spPr>
          <a:xfrm>
            <a:off x="4540250" y="1670050"/>
            <a:ext cx="1983740" cy="13989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（七）</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席间服务</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nvSpPr>
        <p:spPr bwMode="auto">
          <a:xfrm>
            <a:off x="1574800" y="1320165"/>
            <a:ext cx="2976880" cy="216979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1949450" y="1424940"/>
            <a:ext cx="1963420" cy="245110"/>
          </a:xfrm>
          <a:prstGeom prst="rect">
            <a:avLst/>
          </a:prstGeom>
          <a:noFill/>
        </p:spPr>
        <p:txBody>
          <a:bodyPr wrap="square" rtlCol="0" anchor="t">
            <a:spAutoFit/>
          </a:bodyPr>
          <a:p>
            <a:r>
              <a:rPr lang="zh-CN" altLang="en-US"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撤碟的技巧：</a:t>
            </a:r>
            <a:endParaRPr lang="en-US" altLang="zh-CN"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644650" y="1670050"/>
            <a:ext cx="2820035" cy="1967230"/>
          </a:xfrm>
          <a:prstGeom prst="rect">
            <a:avLst/>
          </a:prstGeom>
          <a:noFill/>
        </p:spPr>
        <p:txBody>
          <a:bodyPr wrap="square" rtlCol="0" anchor="t">
            <a:noAutofit/>
          </a:bodyPr>
          <a:p>
            <a:pPr marL="0" indent="0" eaLnBrk="1" fontAlgn="auto" latinLnBrk="0" hangingPunct="1">
              <a:lnSpc>
                <a:spcPct val="150000"/>
              </a:lnSpc>
            </a:pPr>
            <a:r>
              <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（1）把收起的餐碟放在左手掌及前臂的位置, 碟边要盖过手掌中的第一个餐碟,用无名指、小指及拇指后部和前臂托住餐碟。</a:t>
            </a:r>
            <a:br>
              <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br>
            <a:r>
              <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（2）然后把餐碟中的餐叉平行放在第一个餐碟中, 用餐刀将第二个餐碟中吃剩的食物刮到第一个餐碟中与其他的剩物堆在一起。</a:t>
            </a:r>
            <a:endPar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rcRect r="-11345" b="59990"/>
          <a:stretch>
            <a:fillRect/>
          </a:stretch>
        </p:blipFill>
        <p:spPr>
          <a:xfrm>
            <a:off x="5073650" y="1289050"/>
            <a:ext cx="1676400" cy="990600"/>
          </a:xfrm>
          <a:prstGeom prst="rect">
            <a:avLst/>
          </a:prstGeom>
        </p:spPr>
      </p:pic>
      <p:pic>
        <p:nvPicPr>
          <p:cNvPr id="7" name="图片 6"/>
          <p:cNvPicPr>
            <a:picLocks noChangeAspect="1"/>
          </p:cNvPicPr>
          <p:nvPr/>
        </p:nvPicPr>
        <p:blipFill>
          <a:blip r:embed="rId2"/>
          <a:srcRect t="48513" r="-2564" b="9905"/>
          <a:stretch>
            <a:fillRect/>
          </a:stretch>
        </p:blipFill>
        <p:spPr>
          <a:xfrm>
            <a:off x="5073650" y="2355850"/>
            <a:ext cx="1507490" cy="9937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（一）</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结账服务</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2"/>
            </p:custDataLst>
          </p:nvPr>
        </p:nvSpPr>
        <p:spPr bwMode="auto">
          <a:xfrm>
            <a:off x="1644650" y="1593850"/>
            <a:ext cx="5005705" cy="89154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3"/>
            </p:custDataLst>
          </p:nvPr>
        </p:nvSpPr>
        <p:spPr bwMode="auto">
          <a:xfrm flipH="1">
            <a:off x="1729740" y="1751965"/>
            <a:ext cx="4780280" cy="423545"/>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西餐厅有些客人要求分单结账，因此在点菜时和服务过程中，应准确记录每位客人的点单内容，以便迅速和准确地为各位客人办理结账手续。 </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
        <p:nvSpPr>
          <p:cNvPr id="3" name="圆角矩形 2"/>
          <p:cNvSpPr/>
          <p:nvPr/>
        </p:nvSpPr>
        <p:spPr>
          <a:xfrm>
            <a:off x="3092450" y="374650"/>
            <a:ext cx="2151380" cy="545465"/>
          </a:xfrm>
          <a:prstGeom prst="roundRect">
            <a:avLst/>
          </a:prstGeom>
          <a:noFill/>
          <a:ln w="12700" cmpd="sng">
            <a:solidFill>
              <a:srgbClr val="D2AD8D"/>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549650" y="497205"/>
            <a:ext cx="1362075" cy="296545"/>
          </a:xfrm>
          <a:prstGeom prst="rect">
            <a:avLst/>
          </a:prstGeom>
          <a:noFill/>
        </p:spPr>
        <p:txBody>
          <a:bodyPr wrap="square" rtlCol="0">
            <a:noAutofit/>
          </a:bodyPr>
          <a:p>
            <a:r>
              <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三、餐后服务</a:t>
            </a:r>
            <a:endPar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p:txBody>
      </p:sp>
      <p:sp>
        <p:nvSpPr>
          <p:cNvPr id="2" name="椭圆 1"/>
          <p:cNvSpPr/>
          <p:nvPr>
            <p:custDataLst>
              <p:tags r:id="rId4"/>
            </p:custDataLst>
          </p:nvPr>
        </p:nvSpPr>
        <p:spPr>
          <a:xfrm>
            <a:off x="628650" y="27876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（二）</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热情送客</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6" name="AutoShape 4"/>
          <p:cNvSpPr>
            <a:spLocks noChangeArrowheads="1"/>
          </p:cNvSpPr>
          <p:nvPr>
            <p:custDataLst>
              <p:tags r:id="rId5"/>
            </p:custDataLst>
          </p:nvPr>
        </p:nvSpPr>
        <p:spPr bwMode="auto">
          <a:xfrm>
            <a:off x="1619250" y="2787650"/>
            <a:ext cx="5031740" cy="94551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TextBox 29"/>
          <p:cNvSpPr txBox="1">
            <a:spLocks noChangeArrowheads="1"/>
          </p:cNvSpPr>
          <p:nvPr>
            <p:custDataLst>
              <p:tags r:id="rId6"/>
            </p:custDataLst>
          </p:nvPr>
        </p:nvSpPr>
        <p:spPr bwMode="auto">
          <a:xfrm flipH="1">
            <a:off x="1704340" y="2931795"/>
            <a:ext cx="4805045" cy="624205"/>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（1）客人起身离座时，要帮助拉椅、穿外套，并提醒客人带上自己的物品，礼貌致谢和 欢迎再次光临。 </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a:p>
            <a:pPr eaLnBrk="1" hangingPunct="1">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（2）送客人至餐厅大门，鞠躬道“再见”或“晚安”。</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custDataLst>
              <p:tags r:id="rId1"/>
            </p:custDataLst>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（三）</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后续工作</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2"/>
            </p:custDataLst>
          </p:nvPr>
        </p:nvSpPr>
        <p:spPr bwMode="auto">
          <a:xfrm>
            <a:off x="1644650" y="1593850"/>
            <a:ext cx="4728845" cy="92202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TextBox 29"/>
          <p:cNvSpPr txBox="1">
            <a:spLocks noChangeArrowheads="1"/>
          </p:cNvSpPr>
          <p:nvPr>
            <p:custDataLst>
              <p:tags r:id="rId3"/>
            </p:custDataLst>
          </p:nvPr>
        </p:nvSpPr>
        <p:spPr bwMode="auto">
          <a:xfrm flipH="1">
            <a:off x="1729740" y="1675765"/>
            <a:ext cx="4780280" cy="1386205"/>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1.整理餐椅，清点餐巾，同时检查有无客人遗留物品。</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2.用托盘、干净的抹布清理台面。</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3.重新摆台，迎接下一桌客人的到来，或做好餐厅结束工作。</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  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任务3  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1873250" y="1657350"/>
            <a:ext cx="4184650" cy="1460500"/>
          </a:xfrm>
          <a:prstGeom prst="rect">
            <a:avLst/>
          </a:prstGeom>
          <a:noFill/>
        </p:spPr>
        <p:txBody>
          <a:bodyPr wrap="square" rtlCol="0" anchor="t">
            <a:noAutofit/>
          </a:bodyPr>
          <a:p>
            <a:pPr marL="0" marR="0" indent="0" algn="l" rtl="0" eaLnBrk="1" fontAlgn="auto" latinLnBrk="0" hangingPunct="1">
              <a:lnSpc>
                <a:spcPct val="150000"/>
              </a:lnSpc>
              <a:buClrTx/>
              <a:buSzTx/>
              <a:buNone/>
              <a:defRPr/>
            </a:pPr>
            <a:r>
              <a:rPr lang="en-US" altLang="zh-CN" sz="1000" dirty="0" smtClean="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1000" dirty="0" smtClean="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西餐的位置排列与中餐有相当大的区别。如果男女二人同去餐厅，男士应请女士坐在自己的右边，不可让她坐在人来人往的过道边。若只有一个靠墙的位置，应请女士就座，男士坐在她的对面。如果是两对夫妻就餐，夫人们应坐在靠墙的位置上，先生则坐在各自夫人的对面。如果两位男士陪同一位女士进餐，女士应坐在两位男士的中间。如果两位同性进餐，那么靠墙的位置应让给其中的年长者。</a:t>
            </a:r>
            <a:endParaRPr lang="zh-CN" altLang="en-US" sz="1000" dirty="0" smtClean="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custDataLst>
              <p:tags r:id="rId1"/>
            </p:custDataLst>
          </p:nvPr>
        </p:nvSpPr>
        <p:spPr bwMode="auto">
          <a:xfrm>
            <a:off x="1644650" y="1616075"/>
            <a:ext cx="4728845" cy="164528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3" name="组合 182"/>
          <p:cNvGrpSpPr/>
          <p:nvPr>
            <p:custDataLst>
              <p:tags r:id="rId1"/>
            </p:custDataLst>
          </p:nvPr>
        </p:nvGrpSpPr>
        <p:grpSpPr>
          <a:xfrm>
            <a:off x="480695" y="1794510"/>
            <a:ext cx="1627505" cy="645795"/>
            <a:chOff x="5830" y="2743"/>
            <a:chExt cx="2563" cy="1017"/>
          </a:xfrm>
        </p:grpSpPr>
        <p:sp>
          <p:nvSpPr>
            <p:cNvPr id="184" name="PA-任意多边形 1"/>
            <p:cNvSpPr/>
            <p:nvPr>
              <p:custDataLst>
                <p:tags r:id="rId2"/>
              </p:custDataLst>
            </p:nvPr>
          </p:nvSpPr>
          <p:spPr>
            <a:xfrm>
              <a:off x="5961" y="2743"/>
              <a:ext cx="2206" cy="1015"/>
            </a:xfrm>
            <a:custGeom>
              <a:avLst/>
              <a:gdLst/>
              <a:ahLst/>
              <a:cxnLst/>
              <a:rect l="0" t="0" r="0" b="0"/>
              <a:pathLst>
                <a:path w="7874001" h="3623692">
                  <a:moveTo>
                    <a:pt x="0" y="3623691"/>
                  </a:moveTo>
                  <a:lnTo>
                    <a:pt x="0" y="3505200"/>
                  </a:lnTo>
                  <a:lnTo>
                    <a:pt x="558800" y="3505200"/>
                  </a:lnTo>
                  <a:lnTo>
                    <a:pt x="558800" y="2624709"/>
                  </a:lnTo>
                  <a:lnTo>
                    <a:pt x="821182" y="2624709"/>
                  </a:lnTo>
                  <a:lnTo>
                    <a:pt x="821182" y="1159891"/>
                  </a:lnTo>
                  <a:lnTo>
                    <a:pt x="939800" y="1159891"/>
                  </a:lnTo>
                  <a:lnTo>
                    <a:pt x="939800" y="1058291"/>
                  </a:lnTo>
                  <a:lnTo>
                    <a:pt x="1244600" y="1058291"/>
                  </a:lnTo>
                  <a:lnTo>
                    <a:pt x="1244600" y="1151509"/>
                  </a:lnTo>
                  <a:lnTo>
                    <a:pt x="1354582" y="1151509"/>
                  </a:lnTo>
                  <a:lnTo>
                    <a:pt x="1354582" y="2006600"/>
                  </a:lnTo>
                  <a:lnTo>
                    <a:pt x="1574800" y="2006600"/>
                  </a:lnTo>
                  <a:lnTo>
                    <a:pt x="1574800" y="1871091"/>
                  </a:lnTo>
                  <a:lnTo>
                    <a:pt x="2125091" y="1871091"/>
                  </a:lnTo>
                  <a:lnTo>
                    <a:pt x="2125091" y="1684909"/>
                  </a:lnTo>
                  <a:lnTo>
                    <a:pt x="2201291" y="1684909"/>
                  </a:lnTo>
                  <a:lnTo>
                    <a:pt x="2201291" y="381000"/>
                  </a:lnTo>
                  <a:lnTo>
                    <a:pt x="2311400" y="381000"/>
                  </a:lnTo>
                  <a:lnTo>
                    <a:pt x="2311400" y="228600"/>
                  </a:lnTo>
                  <a:lnTo>
                    <a:pt x="2395982" y="228600"/>
                  </a:lnTo>
                  <a:lnTo>
                    <a:pt x="2395982" y="33909"/>
                  </a:lnTo>
                  <a:lnTo>
                    <a:pt x="2472182" y="33909"/>
                  </a:lnTo>
                  <a:lnTo>
                    <a:pt x="2472182" y="220091"/>
                  </a:lnTo>
                  <a:lnTo>
                    <a:pt x="2548382" y="220091"/>
                  </a:lnTo>
                  <a:lnTo>
                    <a:pt x="2548382" y="389509"/>
                  </a:lnTo>
                  <a:lnTo>
                    <a:pt x="2675382" y="389509"/>
                  </a:lnTo>
                  <a:lnTo>
                    <a:pt x="2675382" y="1803400"/>
                  </a:lnTo>
                  <a:lnTo>
                    <a:pt x="3030982" y="1803400"/>
                  </a:lnTo>
                  <a:lnTo>
                    <a:pt x="3030982" y="1515491"/>
                  </a:lnTo>
                  <a:lnTo>
                    <a:pt x="3420491" y="1515491"/>
                  </a:lnTo>
                  <a:lnTo>
                    <a:pt x="3420491" y="1837309"/>
                  </a:lnTo>
                  <a:lnTo>
                    <a:pt x="3640582" y="1837309"/>
                  </a:lnTo>
                  <a:lnTo>
                    <a:pt x="3640582" y="1151509"/>
                  </a:lnTo>
                  <a:lnTo>
                    <a:pt x="3852291" y="1151509"/>
                  </a:lnTo>
                  <a:lnTo>
                    <a:pt x="3852291" y="1515491"/>
                  </a:lnTo>
                  <a:lnTo>
                    <a:pt x="3928491" y="1515491"/>
                  </a:lnTo>
                  <a:lnTo>
                    <a:pt x="3928491" y="1938909"/>
                  </a:lnTo>
                  <a:lnTo>
                    <a:pt x="3928491" y="2015109"/>
                  </a:lnTo>
                  <a:lnTo>
                    <a:pt x="4216400" y="2015109"/>
                  </a:lnTo>
                  <a:lnTo>
                    <a:pt x="4216400" y="711200"/>
                  </a:lnTo>
                  <a:lnTo>
                    <a:pt x="4699000" y="169291"/>
                  </a:lnTo>
                  <a:lnTo>
                    <a:pt x="4792091" y="169291"/>
                  </a:lnTo>
                  <a:lnTo>
                    <a:pt x="4792091" y="1701800"/>
                  </a:lnTo>
                  <a:lnTo>
                    <a:pt x="4953000" y="1701800"/>
                  </a:lnTo>
                  <a:lnTo>
                    <a:pt x="4953000" y="1524000"/>
                  </a:lnTo>
                  <a:lnTo>
                    <a:pt x="5469382" y="1524000"/>
                  </a:lnTo>
                  <a:lnTo>
                    <a:pt x="5469382" y="1701800"/>
                  </a:lnTo>
                  <a:lnTo>
                    <a:pt x="5621782" y="1701800"/>
                  </a:lnTo>
                  <a:lnTo>
                    <a:pt x="5621782" y="135509"/>
                  </a:lnTo>
                  <a:lnTo>
                    <a:pt x="5791200" y="135509"/>
                  </a:lnTo>
                  <a:lnTo>
                    <a:pt x="5791200" y="0"/>
                  </a:lnTo>
                  <a:lnTo>
                    <a:pt x="6138291" y="0"/>
                  </a:lnTo>
                  <a:lnTo>
                    <a:pt x="6138291" y="143891"/>
                  </a:lnTo>
                  <a:lnTo>
                    <a:pt x="6307582" y="143891"/>
                  </a:lnTo>
                  <a:lnTo>
                    <a:pt x="6307582" y="1600200"/>
                  </a:lnTo>
                  <a:lnTo>
                    <a:pt x="6612382" y="1600200"/>
                  </a:lnTo>
                  <a:lnTo>
                    <a:pt x="6612382" y="1744091"/>
                  </a:lnTo>
                  <a:lnTo>
                    <a:pt x="6908800" y="1744091"/>
                  </a:lnTo>
                  <a:lnTo>
                    <a:pt x="6908800" y="1066800"/>
                  </a:lnTo>
                  <a:lnTo>
                    <a:pt x="6985000" y="1007491"/>
                  </a:lnTo>
                  <a:lnTo>
                    <a:pt x="7382891" y="1007491"/>
                  </a:lnTo>
                  <a:lnTo>
                    <a:pt x="7459091" y="1083691"/>
                  </a:lnTo>
                  <a:lnTo>
                    <a:pt x="7459091" y="1888109"/>
                  </a:lnTo>
                  <a:lnTo>
                    <a:pt x="7670800" y="1888109"/>
                  </a:lnTo>
                  <a:lnTo>
                    <a:pt x="7670800" y="2353691"/>
                  </a:lnTo>
                  <a:lnTo>
                    <a:pt x="7874000" y="2353691"/>
                  </a:lnTo>
                  <a:lnTo>
                    <a:pt x="7874000" y="2819400"/>
                  </a:lnTo>
                  <a:lnTo>
                    <a:pt x="7874000" y="3623691"/>
                  </a:lnTo>
                  <a:close/>
                </a:path>
              </a:pathLst>
            </a:custGeom>
            <a:blipFill dpi="0" rotWithShape="0">
              <a:blip r:embed="rId3"/>
              <a:srcRect/>
              <a:stretch>
                <a:fillRect l="-14000" t="-58000" r="-46000" b="-5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85" name="PA-矩形 2"/>
            <p:cNvSpPr/>
            <p:nvPr>
              <p:custDataLst>
                <p:tags r:id="rId4"/>
              </p:custDataLst>
            </p:nvPr>
          </p:nvSpPr>
          <p:spPr>
            <a:xfrm>
              <a:off x="6828" y="3593"/>
              <a:ext cx="1" cy="2"/>
            </a:xfrm>
            <a:prstGeom prst="rect">
              <a:avLst/>
            </a:prstGeom>
            <a:blipFill dpi="0" rotWithShape="0">
              <a:blip r:embed="rId3"/>
              <a:srcRect/>
              <a:stretch>
                <a:fillRect l="-129660000" t="-78943000" r="-256177000" b="-41473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6" name="PA-任意多边形 3"/>
            <p:cNvSpPr/>
            <p:nvPr>
              <p:custDataLst>
                <p:tags r:id="rId5"/>
              </p:custDataLst>
            </p:nvPr>
          </p:nvSpPr>
          <p:spPr>
            <a:xfrm>
              <a:off x="5863" y="2980"/>
              <a:ext cx="2493" cy="780"/>
            </a:xfrm>
            <a:custGeom>
              <a:avLst/>
              <a:gdLst/>
              <a:ahLst/>
              <a:cxnLst/>
              <a:rect l="0" t="0" r="0" b="0"/>
              <a:pathLst>
                <a:path w="8898510" h="2785238">
                  <a:moveTo>
                    <a:pt x="8619109" y="2429637"/>
                  </a:moveTo>
                  <a:lnTo>
                    <a:pt x="8619109" y="2150237"/>
                  </a:lnTo>
                  <a:lnTo>
                    <a:pt x="8483600" y="2150237"/>
                  </a:lnTo>
                  <a:lnTo>
                    <a:pt x="8483600" y="1523746"/>
                  </a:lnTo>
                  <a:lnTo>
                    <a:pt x="8297291" y="1523746"/>
                  </a:lnTo>
                  <a:lnTo>
                    <a:pt x="8297291" y="1896237"/>
                  </a:lnTo>
                  <a:lnTo>
                    <a:pt x="8102600" y="1896237"/>
                  </a:lnTo>
                  <a:lnTo>
                    <a:pt x="8102600" y="1769237"/>
                  </a:lnTo>
                  <a:lnTo>
                    <a:pt x="7916291" y="1769237"/>
                  </a:lnTo>
                  <a:lnTo>
                    <a:pt x="7916291" y="1328928"/>
                  </a:lnTo>
                  <a:lnTo>
                    <a:pt x="7552309" y="1328928"/>
                  </a:lnTo>
                  <a:lnTo>
                    <a:pt x="7552309" y="1142746"/>
                  </a:lnTo>
                  <a:lnTo>
                    <a:pt x="7018909" y="1142746"/>
                  </a:lnTo>
                  <a:lnTo>
                    <a:pt x="7018909" y="1303528"/>
                  </a:lnTo>
                  <a:lnTo>
                    <a:pt x="6773418" y="1303528"/>
                  </a:lnTo>
                  <a:lnTo>
                    <a:pt x="6773418" y="1083437"/>
                  </a:lnTo>
                  <a:lnTo>
                    <a:pt x="6544818" y="1083437"/>
                  </a:lnTo>
                  <a:lnTo>
                    <a:pt x="6544818" y="566928"/>
                  </a:lnTo>
                  <a:lnTo>
                    <a:pt x="6451599" y="566928"/>
                  </a:lnTo>
                  <a:lnTo>
                    <a:pt x="6138418" y="778637"/>
                  </a:lnTo>
                  <a:lnTo>
                    <a:pt x="6138418" y="990346"/>
                  </a:lnTo>
                  <a:lnTo>
                    <a:pt x="5943600" y="990346"/>
                  </a:lnTo>
                  <a:lnTo>
                    <a:pt x="5943600" y="1201928"/>
                  </a:lnTo>
                  <a:lnTo>
                    <a:pt x="5740400" y="1201928"/>
                  </a:lnTo>
                  <a:lnTo>
                    <a:pt x="5740400" y="583946"/>
                  </a:lnTo>
                  <a:lnTo>
                    <a:pt x="5638800" y="583946"/>
                  </a:lnTo>
                  <a:lnTo>
                    <a:pt x="5638800" y="482346"/>
                  </a:lnTo>
                  <a:lnTo>
                    <a:pt x="5562600" y="482346"/>
                  </a:lnTo>
                  <a:lnTo>
                    <a:pt x="5562600" y="575437"/>
                  </a:lnTo>
                  <a:lnTo>
                    <a:pt x="5461000" y="575437"/>
                  </a:lnTo>
                  <a:lnTo>
                    <a:pt x="5461000" y="1523746"/>
                  </a:lnTo>
                  <a:lnTo>
                    <a:pt x="5173218" y="1523746"/>
                  </a:lnTo>
                  <a:lnTo>
                    <a:pt x="5173218" y="1117346"/>
                  </a:lnTo>
                  <a:lnTo>
                    <a:pt x="4851400" y="1117346"/>
                  </a:lnTo>
                  <a:lnTo>
                    <a:pt x="4851400" y="1337437"/>
                  </a:lnTo>
                  <a:lnTo>
                    <a:pt x="4436491" y="1337437"/>
                  </a:lnTo>
                  <a:lnTo>
                    <a:pt x="4436491" y="947928"/>
                  </a:lnTo>
                  <a:lnTo>
                    <a:pt x="4351909" y="947928"/>
                  </a:lnTo>
                  <a:lnTo>
                    <a:pt x="4351909" y="863346"/>
                  </a:lnTo>
                  <a:lnTo>
                    <a:pt x="4123309" y="863346"/>
                  </a:lnTo>
                  <a:lnTo>
                    <a:pt x="4123309" y="939546"/>
                  </a:lnTo>
                  <a:lnTo>
                    <a:pt x="4055491" y="939546"/>
                  </a:lnTo>
                  <a:lnTo>
                    <a:pt x="4055491" y="1303528"/>
                  </a:lnTo>
                  <a:lnTo>
                    <a:pt x="3947160" y="1303528"/>
                  </a:lnTo>
                  <a:lnTo>
                    <a:pt x="3947160" y="1009904"/>
                  </a:lnTo>
                  <a:cubicBezTo>
                    <a:pt x="3947160" y="976884"/>
                    <a:pt x="3947160" y="942213"/>
                    <a:pt x="3947160" y="906272"/>
                  </a:cubicBezTo>
                  <a:lnTo>
                    <a:pt x="3947160" y="885571"/>
                  </a:lnTo>
                  <a:lnTo>
                    <a:pt x="3947160" y="885571"/>
                  </a:lnTo>
                  <a:cubicBezTo>
                    <a:pt x="3942080" y="503047"/>
                    <a:pt x="3892677" y="0"/>
                    <a:pt x="3666363" y="25146"/>
                  </a:cubicBezTo>
                  <a:cubicBezTo>
                    <a:pt x="3483991" y="45339"/>
                    <a:pt x="3446272" y="523748"/>
                    <a:pt x="3443986" y="885571"/>
                  </a:cubicBezTo>
                  <a:lnTo>
                    <a:pt x="3443986" y="885571"/>
                  </a:lnTo>
                  <a:lnTo>
                    <a:pt x="3443986" y="1286637"/>
                  </a:lnTo>
                  <a:lnTo>
                    <a:pt x="3310509" y="1286637"/>
                  </a:lnTo>
                  <a:lnTo>
                    <a:pt x="3310509" y="846328"/>
                  </a:lnTo>
                  <a:lnTo>
                    <a:pt x="2777109" y="846328"/>
                  </a:lnTo>
                  <a:lnTo>
                    <a:pt x="2777109" y="1278128"/>
                  </a:lnTo>
                  <a:lnTo>
                    <a:pt x="2455291" y="1278128"/>
                  </a:lnTo>
                  <a:lnTo>
                    <a:pt x="2455291" y="1481328"/>
                  </a:lnTo>
                  <a:lnTo>
                    <a:pt x="2353691" y="1481328"/>
                  </a:lnTo>
                  <a:lnTo>
                    <a:pt x="2353691" y="600837"/>
                  </a:lnTo>
                  <a:lnTo>
                    <a:pt x="2260600" y="600837"/>
                  </a:lnTo>
                  <a:lnTo>
                    <a:pt x="2260600" y="363728"/>
                  </a:lnTo>
                  <a:lnTo>
                    <a:pt x="2226691" y="363728"/>
                  </a:lnTo>
                  <a:lnTo>
                    <a:pt x="2226691" y="600837"/>
                  </a:lnTo>
                  <a:lnTo>
                    <a:pt x="2116709" y="600837"/>
                  </a:lnTo>
                  <a:lnTo>
                    <a:pt x="2116709" y="1489837"/>
                  </a:lnTo>
                  <a:lnTo>
                    <a:pt x="1820291" y="1489837"/>
                  </a:lnTo>
                  <a:lnTo>
                    <a:pt x="1820291" y="1278128"/>
                  </a:lnTo>
                  <a:lnTo>
                    <a:pt x="1591691" y="1278128"/>
                  </a:lnTo>
                  <a:lnTo>
                    <a:pt x="1591691" y="1176528"/>
                  </a:lnTo>
                  <a:lnTo>
                    <a:pt x="1286891" y="1176528"/>
                  </a:lnTo>
                  <a:lnTo>
                    <a:pt x="1286891" y="1286637"/>
                  </a:lnTo>
                  <a:lnTo>
                    <a:pt x="965200" y="1286637"/>
                  </a:lnTo>
                  <a:lnTo>
                    <a:pt x="965200" y="1836928"/>
                  </a:lnTo>
                  <a:lnTo>
                    <a:pt x="778891" y="1836928"/>
                  </a:lnTo>
                  <a:lnTo>
                    <a:pt x="778891" y="2675128"/>
                  </a:lnTo>
                  <a:lnTo>
                    <a:pt x="0" y="2675128"/>
                  </a:lnTo>
                  <a:lnTo>
                    <a:pt x="0" y="2768346"/>
                  </a:lnTo>
                  <a:lnTo>
                    <a:pt x="8898509" y="2785237"/>
                  </a:lnTo>
                  <a:lnTo>
                    <a:pt x="8898509" y="2429637"/>
                  </a:lnTo>
                </a:path>
              </a:pathLst>
            </a:custGeom>
            <a:blipFill dpi="0" rotWithShape="0">
              <a:blip r:embed="rId3"/>
              <a:srcRect/>
              <a:stretch>
                <a:fillRect l="-9000" t="-106000" r="-33000" b="-76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p>
          </p:txBody>
        </p:sp>
        <p:sp>
          <p:nvSpPr>
            <p:cNvPr id="187" name="PA-任意多边形 5"/>
            <p:cNvSpPr/>
            <p:nvPr>
              <p:custDataLst>
                <p:tags r:id="rId6"/>
              </p:custDataLst>
            </p:nvPr>
          </p:nvSpPr>
          <p:spPr>
            <a:xfrm>
              <a:off x="5872" y="3410"/>
              <a:ext cx="2494" cy="349"/>
            </a:xfrm>
            <a:custGeom>
              <a:avLst/>
              <a:gdLst/>
              <a:ahLst/>
              <a:cxnLst/>
              <a:rect l="0" t="0" r="0" b="0"/>
              <a:pathLst>
                <a:path w="8902701" h="1244601">
                  <a:moveTo>
                    <a:pt x="0" y="1200150"/>
                  </a:moveTo>
                  <a:lnTo>
                    <a:pt x="0" y="1149350"/>
                  </a:lnTo>
                  <a:lnTo>
                    <a:pt x="533400" y="1149350"/>
                  </a:lnTo>
                  <a:lnTo>
                    <a:pt x="533400" y="723900"/>
                  </a:lnTo>
                  <a:lnTo>
                    <a:pt x="533400" y="641350"/>
                  </a:lnTo>
                  <a:lnTo>
                    <a:pt x="806450" y="641350"/>
                  </a:lnTo>
                  <a:lnTo>
                    <a:pt x="806450" y="107950"/>
                  </a:lnTo>
                  <a:lnTo>
                    <a:pt x="1041400" y="107950"/>
                  </a:lnTo>
                  <a:lnTo>
                    <a:pt x="1041400" y="641350"/>
                  </a:lnTo>
                  <a:lnTo>
                    <a:pt x="1206500" y="641350"/>
                  </a:lnTo>
                  <a:lnTo>
                    <a:pt x="1206500" y="450850"/>
                  </a:lnTo>
                  <a:lnTo>
                    <a:pt x="1289050" y="450850"/>
                  </a:lnTo>
                  <a:lnTo>
                    <a:pt x="1289050" y="349250"/>
                  </a:lnTo>
                  <a:lnTo>
                    <a:pt x="1828800" y="349250"/>
                  </a:lnTo>
                  <a:lnTo>
                    <a:pt x="1828800" y="450850"/>
                  </a:lnTo>
                  <a:lnTo>
                    <a:pt x="1911350" y="450850"/>
                  </a:lnTo>
                  <a:lnTo>
                    <a:pt x="1911350" y="641350"/>
                  </a:lnTo>
                  <a:lnTo>
                    <a:pt x="2228850" y="641350"/>
                  </a:lnTo>
                  <a:lnTo>
                    <a:pt x="2228850" y="254000"/>
                  </a:lnTo>
                  <a:lnTo>
                    <a:pt x="2393950" y="254000"/>
                  </a:lnTo>
                  <a:lnTo>
                    <a:pt x="2393950" y="641350"/>
                  </a:lnTo>
                  <a:lnTo>
                    <a:pt x="2552700" y="641350"/>
                  </a:lnTo>
                  <a:lnTo>
                    <a:pt x="2552700" y="107950"/>
                  </a:lnTo>
                  <a:lnTo>
                    <a:pt x="2622550" y="107950"/>
                  </a:lnTo>
                  <a:lnTo>
                    <a:pt x="2622550" y="31750"/>
                  </a:lnTo>
                  <a:lnTo>
                    <a:pt x="3168650" y="31750"/>
                  </a:lnTo>
                  <a:lnTo>
                    <a:pt x="3168650" y="107950"/>
                  </a:lnTo>
                  <a:lnTo>
                    <a:pt x="3238500" y="107950"/>
                  </a:lnTo>
                  <a:lnTo>
                    <a:pt x="3238500" y="317500"/>
                  </a:lnTo>
                  <a:lnTo>
                    <a:pt x="3422650" y="317500"/>
                  </a:lnTo>
                  <a:lnTo>
                    <a:pt x="3422650" y="533400"/>
                  </a:lnTo>
                  <a:lnTo>
                    <a:pt x="3771900" y="533400"/>
                  </a:lnTo>
                  <a:lnTo>
                    <a:pt x="3771900" y="660400"/>
                  </a:lnTo>
                  <a:lnTo>
                    <a:pt x="4305300" y="660400"/>
                  </a:lnTo>
                  <a:lnTo>
                    <a:pt x="4305300" y="127000"/>
                  </a:lnTo>
                  <a:lnTo>
                    <a:pt x="4521200" y="127000"/>
                  </a:lnTo>
                  <a:lnTo>
                    <a:pt x="4521200" y="19050"/>
                  </a:lnTo>
                  <a:lnTo>
                    <a:pt x="4629150" y="19050"/>
                  </a:lnTo>
                  <a:lnTo>
                    <a:pt x="4629150" y="127000"/>
                  </a:lnTo>
                  <a:lnTo>
                    <a:pt x="4845050" y="127000"/>
                  </a:lnTo>
                  <a:lnTo>
                    <a:pt x="4845050" y="393700"/>
                  </a:lnTo>
                  <a:lnTo>
                    <a:pt x="5022850" y="393700"/>
                  </a:lnTo>
                  <a:lnTo>
                    <a:pt x="5022850" y="558800"/>
                  </a:lnTo>
                  <a:lnTo>
                    <a:pt x="5721350" y="558800"/>
                  </a:lnTo>
                  <a:lnTo>
                    <a:pt x="5721350" y="50800"/>
                  </a:lnTo>
                  <a:lnTo>
                    <a:pt x="6489700" y="50800"/>
                  </a:lnTo>
                  <a:lnTo>
                    <a:pt x="6489700" y="260350"/>
                  </a:lnTo>
                  <a:lnTo>
                    <a:pt x="7016750" y="260350"/>
                  </a:lnTo>
                  <a:lnTo>
                    <a:pt x="7016750" y="438150"/>
                  </a:lnTo>
                  <a:lnTo>
                    <a:pt x="7270750" y="438150"/>
                  </a:lnTo>
                  <a:lnTo>
                    <a:pt x="7270750" y="63500"/>
                  </a:lnTo>
                  <a:lnTo>
                    <a:pt x="7372350" y="63500"/>
                  </a:lnTo>
                  <a:lnTo>
                    <a:pt x="7372350" y="0"/>
                  </a:lnTo>
                  <a:lnTo>
                    <a:pt x="7600950" y="0"/>
                  </a:lnTo>
                  <a:lnTo>
                    <a:pt x="7600950" y="63500"/>
                  </a:lnTo>
                  <a:lnTo>
                    <a:pt x="7689850" y="63500"/>
                  </a:lnTo>
                  <a:lnTo>
                    <a:pt x="7689850" y="438150"/>
                  </a:lnTo>
                  <a:lnTo>
                    <a:pt x="7950200" y="438150"/>
                  </a:lnTo>
                  <a:lnTo>
                    <a:pt x="7950200" y="666750"/>
                  </a:lnTo>
                  <a:lnTo>
                    <a:pt x="8210550" y="666750"/>
                  </a:lnTo>
                  <a:lnTo>
                    <a:pt x="8210550" y="565150"/>
                  </a:lnTo>
                  <a:lnTo>
                    <a:pt x="8362950" y="565150"/>
                  </a:lnTo>
                  <a:lnTo>
                    <a:pt x="8362950" y="806450"/>
                  </a:lnTo>
                  <a:lnTo>
                    <a:pt x="8674100" y="806450"/>
                  </a:lnTo>
                  <a:lnTo>
                    <a:pt x="8674100" y="1123950"/>
                  </a:lnTo>
                  <a:lnTo>
                    <a:pt x="8902700" y="1123950"/>
                  </a:lnTo>
                  <a:lnTo>
                    <a:pt x="8902700" y="1193800"/>
                  </a:lnTo>
                  <a:lnTo>
                    <a:pt x="8902700" y="1244600"/>
                  </a:lnTo>
                  <a:lnTo>
                    <a:pt x="0" y="1244600"/>
                  </a:lnTo>
                  <a:close/>
                </a:path>
              </a:pathLst>
            </a:custGeom>
            <a:blipFill dpi="0" rotWithShape="0">
              <a:blip r:embed="rId3"/>
              <a:srcRect/>
              <a:stretch>
                <a:fillRect l="-9000" t="-361000" r="-32000" b="-170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88" name="PA-任意多边形 6"/>
            <p:cNvSpPr/>
            <p:nvPr>
              <p:custDataLst>
                <p:tags r:id="rId7"/>
              </p:custDataLst>
            </p:nvPr>
          </p:nvSpPr>
          <p:spPr>
            <a:xfrm>
              <a:off x="5830" y="3456"/>
              <a:ext cx="2563" cy="302"/>
            </a:xfrm>
            <a:custGeom>
              <a:avLst/>
              <a:gdLst/>
              <a:ahLst/>
              <a:cxnLst/>
              <a:rect l="0" t="0" r="0" b="0"/>
              <a:pathLst>
                <a:path w="9148192" h="1077342">
                  <a:moveTo>
                    <a:pt x="9025509" y="1077341"/>
                  </a:moveTo>
                  <a:lnTo>
                    <a:pt x="0" y="1077341"/>
                  </a:lnTo>
                  <a:lnTo>
                    <a:pt x="0" y="908050"/>
                  </a:lnTo>
                  <a:lnTo>
                    <a:pt x="330200" y="908050"/>
                  </a:lnTo>
                  <a:lnTo>
                    <a:pt x="330200" y="772541"/>
                  </a:lnTo>
                  <a:lnTo>
                    <a:pt x="575691" y="772541"/>
                  </a:lnTo>
                  <a:lnTo>
                    <a:pt x="575691" y="366141"/>
                  </a:lnTo>
                  <a:lnTo>
                    <a:pt x="778891" y="366141"/>
                  </a:lnTo>
                  <a:lnTo>
                    <a:pt x="778891" y="772541"/>
                  </a:lnTo>
                  <a:lnTo>
                    <a:pt x="1007491" y="772541"/>
                  </a:lnTo>
                  <a:lnTo>
                    <a:pt x="1007491" y="577850"/>
                  </a:lnTo>
                  <a:lnTo>
                    <a:pt x="1053211" y="577850"/>
                  </a:lnTo>
                  <a:lnTo>
                    <a:pt x="1053211" y="530987"/>
                  </a:lnTo>
                  <a:lnTo>
                    <a:pt x="1343406" y="530987"/>
                  </a:lnTo>
                  <a:lnTo>
                    <a:pt x="1343406" y="577850"/>
                  </a:lnTo>
                  <a:lnTo>
                    <a:pt x="1382141" y="577850"/>
                  </a:lnTo>
                  <a:lnTo>
                    <a:pt x="1382141" y="768350"/>
                  </a:lnTo>
                  <a:lnTo>
                    <a:pt x="1471041" y="768350"/>
                  </a:lnTo>
                  <a:lnTo>
                    <a:pt x="1471041" y="482600"/>
                  </a:lnTo>
                  <a:lnTo>
                    <a:pt x="1617091" y="482600"/>
                  </a:lnTo>
                  <a:lnTo>
                    <a:pt x="1617091" y="781050"/>
                  </a:lnTo>
                  <a:lnTo>
                    <a:pt x="1661541" y="781050"/>
                  </a:lnTo>
                  <a:lnTo>
                    <a:pt x="1661541" y="685800"/>
                  </a:lnTo>
                  <a:lnTo>
                    <a:pt x="1794891" y="685800"/>
                  </a:lnTo>
                  <a:lnTo>
                    <a:pt x="1794891" y="520700"/>
                  </a:lnTo>
                  <a:lnTo>
                    <a:pt x="1991741" y="520700"/>
                  </a:lnTo>
                  <a:lnTo>
                    <a:pt x="1991741" y="749300"/>
                  </a:lnTo>
                  <a:lnTo>
                    <a:pt x="2201291" y="749300"/>
                  </a:lnTo>
                  <a:lnTo>
                    <a:pt x="2201291" y="285750"/>
                  </a:lnTo>
                  <a:lnTo>
                    <a:pt x="2309241" y="285750"/>
                  </a:lnTo>
                  <a:lnTo>
                    <a:pt x="2309241" y="222250"/>
                  </a:lnTo>
                  <a:lnTo>
                    <a:pt x="2868041" y="222250"/>
                  </a:lnTo>
                  <a:lnTo>
                    <a:pt x="2868041" y="304800"/>
                  </a:lnTo>
                  <a:lnTo>
                    <a:pt x="2950591" y="304800"/>
                  </a:lnTo>
                  <a:lnTo>
                    <a:pt x="2950591" y="774700"/>
                  </a:lnTo>
                  <a:lnTo>
                    <a:pt x="3064891" y="774700"/>
                  </a:lnTo>
                  <a:lnTo>
                    <a:pt x="3064891" y="660400"/>
                  </a:lnTo>
                  <a:lnTo>
                    <a:pt x="3172841" y="660400"/>
                  </a:lnTo>
                  <a:lnTo>
                    <a:pt x="3172841" y="774700"/>
                  </a:lnTo>
                  <a:lnTo>
                    <a:pt x="3287141" y="774700"/>
                  </a:lnTo>
                  <a:lnTo>
                    <a:pt x="3287141" y="603250"/>
                  </a:lnTo>
                  <a:lnTo>
                    <a:pt x="3541141" y="603250"/>
                  </a:lnTo>
                  <a:lnTo>
                    <a:pt x="3541141" y="781050"/>
                  </a:lnTo>
                  <a:lnTo>
                    <a:pt x="3541141" y="831850"/>
                  </a:lnTo>
                  <a:lnTo>
                    <a:pt x="3687191" y="831850"/>
                  </a:lnTo>
                  <a:lnTo>
                    <a:pt x="3788791" y="831850"/>
                  </a:lnTo>
                  <a:lnTo>
                    <a:pt x="3788791" y="44450"/>
                  </a:lnTo>
                  <a:lnTo>
                    <a:pt x="3864991" y="44450"/>
                  </a:lnTo>
                  <a:lnTo>
                    <a:pt x="3864991" y="0"/>
                  </a:lnTo>
                  <a:lnTo>
                    <a:pt x="3985641" y="0"/>
                  </a:lnTo>
                  <a:lnTo>
                    <a:pt x="3985641" y="50800"/>
                  </a:lnTo>
                  <a:lnTo>
                    <a:pt x="4055491" y="50800"/>
                  </a:lnTo>
                  <a:lnTo>
                    <a:pt x="4055491" y="679450"/>
                  </a:lnTo>
                  <a:lnTo>
                    <a:pt x="4309491" y="679450"/>
                  </a:lnTo>
                  <a:lnTo>
                    <a:pt x="4309491" y="323850"/>
                  </a:lnTo>
                  <a:lnTo>
                    <a:pt x="4563491" y="323850"/>
                  </a:lnTo>
                  <a:lnTo>
                    <a:pt x="4563491" y="546100"/>
                  </a:lnTo>
                  <a:lnTo>
                    <a:pt x="5141341" y="546100"/>
                  </a:lnTo>
                  <a:lnTo>
                    <a:pt x="5141341" y="781050"/>
                  </a:lnTo>
                  <a:lnTo>
                    <a:pt x="5395341" y="781050"/>
                  </a:lnTo>
                  <a:lnTo>
                    <a:pt x="5395341" y="209550"/>
                  </a:lnTo>
                  <a:lnTo>
                    <a:pt x="5687441" y="209550"/>
                  </a:lnTo>
                  <a:lnTo>
                    <a:pt x="5687441" y="660400"/>
                  </a:lnTo>
                  <a:lnTo>
                    <a:pt x="5890641" y="660400"/>
                  </a:lnTo>
                  <a:lnTo>
                    <a:pt x="5890641" y="793750"/>
                  </a:lnTo>
                  <a:lnTo>
                    <a:pt x="6093841" y="793750"/>
                  </a:lnTo>
                  <a:lnTo>
                    <a:pt x="6093841" y="679450"/>
                  </a:lnTo>
                  <a:lnTo>
                    <a:pt x="6195441" y="679450"/>
                  </a:lnTo>
                  <a:lnTo>
                    <a:pt x="6195441" y="374650"/>
                  </a:lnTo>
                  <a:lnTo>
                    <a:pt x="6316091" y="374650"/>
                  </a:lnTo>
                  <a:lnTo>
                    <a:pt x="6316091" y="292100"/>
                  </a:lnTo>
                  <a:lnTo>
                    <a:pt x="6843141" y="292100"/>
                  </a:lnTo>
                  <a:lnTo>
                    <a:pt x="6843141" y="374650"/>
                  </a:lnTo>
                  <a:lnTo>
                    <a:pt x="6957441" y="374650"/>
                  </a:lnTo>
                  <a:lnTo>
                    <a:pt x="6957441" y="717550"/>
                  </a:lnTo>
                  <a:lnTo>
                    <a:pt x="7059041" y="717550"/>
                  </a:lnTo>
                  <a:lnTo>
                    <a:pt x="7059041" y="819150"/>
                  </a:lnTo>
                  <a:lnTo>
                    <a:pt x="7186041" y="819150"/>
                  </a:lnTo>
                  <a:lnTo>
                    <a:pt x="7186041" y="577850"/>
                  </a:lnTo>
                  <a:lnTo>
                    <a:pt x="7763891" y="577850"/>
                  </a:lnTo>
                  <a:lnTo>
                    <a:pt x="7763891" y="711200"/>
                  </a:lnTo>
                  <a:lnTo>
                    <a:pt x="8265541" y="711200"/>
                  </a:lnTo>
                  <a:lnTo>
                    <a:pt x="8265541" y="882650"/>
                  </a:lnTo>
                  <a:lnTo>
                    <a:pt x="8544941" y="882650"/>
                  </a:lnTo>
                  <a:lnTo>
                    <a:pt x="8544941" y="787400"/>
                  </a:lnTo>
                  <a:lnTo>
                    <a:pt x="8710041" y="787400"/>
                  </a:lnTo>
                  <a:lnTo>
                    <a:pt x="8710041" y="882650"/>
                  </a:lnTo>
                  <a:lnTo>
                    <a:pt x="8919591" y="882650"/>
                  </a:lnTo>
                  <a:lnTo>
                    <a:pt x="8919591" y="996950"/>
                  </a:lnTo>
                  <a:lnTo>
                    <a:pt x="9148191" y="996950"/>
                  </a:lnTo>
                  <a:lnTo>
                    <a:pt x="9148191" y="1077341"/>
                  </a:lnTo>
                  <a:close/>
                </a:path>
              </a:pathLst>
            </a:custGeom>
            <a:blipFill dpi="0" rotWithShape="0">
              <a:blip r:embed="rId3"/>
              <a:srcRect/>
              <a:stretch>
                <a:fillRect l="-7000" t="-433000" r="-30000" b="-197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90" name="文本框 189"/>
          <p:cNvSpPr txBox="1"/>
          <p:nvPr/>
        </p:nvSpPr>
        <p:spPr>
          <a:xfrm>
            <a:off x="2863850" y="2027555"/>
            <a:ext cx="3655060" cy="306705"/>
          </a:xfrm>
          <a:prstGeom prst="rect">
            <a:avLst/>
          </a:prstGeom>
          <a:noFill/>
        </p:spPr>
        <p:txBody>
          <a:bodyPr wrap="square" rtlCol="0">
            <a:spAutoFit/>
          </a:bodyPr>
          <a:p>
            <a:r>
              <a:rPr lang="zh-CN" altLang="en-US" sz="1400">
                <a:solidFill>
                  <a:schemeClr val="accent1"/>
                </a:solidFill>
                <a:effectLst>
                  <a:outerShdw blurRad="38100" dist="25400" dir="5400000" algn="ctr" rotWithShape="0">
                    <a:srgbClr val="6E747A">
                      <a:alpha val="43000"/>
                    </a:srgbClr>
                  </a:outerShdw>
                </a:effectLst>
                <a:ea typeface="宋体" panose="02010600030101010101" pitchFamily="2" charset="-122"/>
              </a:rPr>
              <a:t>学习任务</a:t>
            </a:r>
            <a:r>
              <a:rPr lang="en-US" altLang="zh-CN" sz="1400">
                <a:solidFill>
                  <a:schemeClr val="accent1"/>
                </a:solidFill>
                <a:effectLst>
                  <a:outerShdw blurRad="38100" dist="25400" dir="5400000" algn="ctr" rotWithShape="0">
                    <a:srgbClr val="6E747A">
                      <a:alpha val="43000"/>
                    </a:srgbClr>
                  </a:outerShdw>
                </a:effectLst>
                <a:ea typeface="宋体" panose="02010600030101010101" pitchFamily="2" charset="-122"/>
              </a:rPr>
              <a:t>3</a:t>
            </a:r>
            <a:r>
              <a:rPr lang="en-US" altLang="zh-CN" sz="1400">
                <a:solidFill>
                  <a:schemeClr val="accent1"/>
                </a:solidFill>
                <a:effectLst>
                  <a:outerShdw blurRad="38100" dist="25400" dir="5400000" algn="ctr" rotWithShape="0">
                    <a:srgbClr val="6E747A">
                      <a:alpha val="43000"/>
                    </a:srgbClr>
                  </a:outerShdw>
                </a:effectLst>
              </a:rPr>
              <a:t> </a:t>
            </a:r>
            <a:r>
              <a:rPr lang="en-US" altLang="zh-CN" sz="1400">
                <a:solidFill>
                  <a:schemeClr val="tx1"/>
                </a:solidFill>
                <a:effectLst>
                  <a:outerShdw blurRad="38100" dist="19050" dir="2700000" algn="tl" rotWithShape="0">
                    <a:schemeClr val="dk1">
                      <a:alpha val="40000"/>
                    </a:schemeClr>
                  </a:outerShdw>
                </a:effectLst>
              </a:rPr>
              <a:t>     </a:t>
            </a:r>
            <a:r>
              <a:rPr lang="zh-CN" altLang="en-US" sz="1400">
                <a:solidFill>
                  <a:schemeClr val="tx1"/>
                </a:solidFill>
                <a:effectLst>
                  <a:outerShdw blurRad="38100" dist="19050" dir="2700000" algn="tl" rotWithShape="0">
                    <a:schemeClr val="dk1">
                      <a:alpha val="40000"/>
                    </a:schemeClr>
                  </a:outerShdw>
                </a:effectLst>
                <a:ea typeface="宋体" panose="02010600030101010101" pitchFamily="2" charset="-122"/>
              </a:rPr>
              <a:t>西餐正餐服务</a:t>
            </a:r>
            <a:r>
              <a:rPr lang="en-US" altLang="zh-CN" sz="1400">
                <a:solidFill>
                  <a:schemeClr val="tx1"/>
                </a:solidFill>
                <a:effectLst>
                  <a:outerShdw blurRad="38100" dist="19050" dir="2700000" algn="tl" rotWithShape="0">
                    <a:schemeClr val="dk1">
                      <a:alpha val="40000"/>
                    </a:schemeClr>
                  </a:outerShdw>
                </a:effectLst>
              </a:rPr>
              <a:t>       </a:t>
            </a:r>
            <a:endParaRPr lang="en-US" altLang="zh-CN" sz="14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3" name="object 3"/>
          <p:cNvSpPr txBox="1">
            <a:spLocks noGrp="1"/>
          </p:cNvSpPr>
          <p:nvPr>
            <p:ph type="title"/>
          </p:nvPr>
        </p:nvSpPr>
        <p:spPr>
          <a:xfrm>
            <a:off x="774233" y="1076389"/>
            <a:ext cx="955040" cy="199390"/>
          </a:xfrm>
          <a:prstGeom prst="rect">
            <a:avLst/>
          </a:prstGeom>
        </p:spPr>
        <p:txBody>
          <a:bodyPr vert="horz" wrap="square" lIns="0" tIns="15240" rIns="0" bIns="0" rtlCol="0">
            <a:spAutoFit/>
          </a:bodyPr>
          <a:lstStyle/>
          <a:p>
            <a:pPr marL="12700">
              <a:lnSpc>
                <a:spcPct val="100000"/>
              </a:lnSpc>
              <a:spcBef>
                <a:spcPts val="120"/>
              </a:spcBef>
            </a:pPr>
            <a:r>
              <a:rPr sz="1200" dirty="0">
                <a:solidFill>
                  <a:srgbClr val="252525"/>
                </a:solidFill>
                <a:sym typeface="+mn-ea"/>
              </a:rPr>
              <a:t>【作业目标</a:t>
            </a:r>
            <a:r>
              <a:rPr sz="1200" spc="-50" dirty="0">
                <a:solidFill>
                  <a:srgbClr val="252525"/>
                </a:solidFill>
                <a:sym typeface="+mn-ea"/>
              </a:rPr>
              <a:t>】</a:t>
            </a:r>
            <a:endParaRPr sz="1200"/>
          </a:p>
        </p:txBody>
      </p:sp>
      <p:sp>
        <p:nvSpPr>
          <p:cNvPr id="4" name="object 4"/>
          <p:cNvSpPr txBox="1"/>
          <p:nvPr/>
        </p:nvSpPr>
        <p:spPr>
          <a:xfrm>
            <a:off x="774065" y="1289050"/>
            <a:ext cx="5607050" cy="1266190"/>
          </a:xfrm>
          <a:prstGeom prst="rect">
            <a:avLst/>
          </a:prstGeom>
        </p:spPr>
        <p:txBody>
          <a:bodyPr vert="horz" wrap="square" lIns="0" tIns="92075" rIns="0" bIns="0" rtlCol="0">
            <a:noAutofit/>
          </a:bodyPr>
          <a:lstStyle/>
          <a:p>
            <a:pPr eaLnBrk="1" fontAlgn="auto" latinLnBrk="0" hangingPunct="1">
              <a:lnSpc>
                <a:spcPct val="150000"/>
              </a:lnSpc>
              <a:spcBef>
                <a:spcPts val="700"/>
              </a:spcBef>
              <a:tabLst>
                <a:tab pos="177165" algn="l"/>
              </a:tabLst>
            </a:pPr>
            <a:r>
              <a:rPr sz="1000" b="0"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1.</a:t>
            </a:r>
            <a:r>
              <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餐前准备工作有哪些？</a:t>
            </a: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eaLnBrk="1" fontAlgn="auto" latinLnBrk="0" hangingPunct="1">
              <a:lnSpc>
                <a:spcPct val="150000"/>
              </a:lnSpc>
              <a:spcBef>
                <a:spcPts val="700"/>
              </a:spcBef>
              <a:tabLst>
                <a:tab pos="177165" algn="l"/>
              </a:tabLst>
            </a:pPr>
            <a:r>
              <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2.服务员应该如何做好迎宾服务。</a:t>
            </a: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eaLnBrk="1" fontAlgn="auto" latinLnBrk="0" hangingPunct="1">
              <a:lnSpc>
                <a:spcPct val="150000"/>
              </a:lnSpc>
              <a:spcBef>
                <a:spcPts val="700"/>
              </a:spcBef>
              <a:tabLst>
                <a:tab pos="177165" algn="l"/>
              </a:tabLst>
            </a:pPr>
            <a:r>
              <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3.怎么提供点菜服务？</a:t>
            </a:r>
            <a:br>
              <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br>
            <a:r>
              <a:rPr lang="en-US" altLang="en-US"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4.</a:t>
            </a:r>
            <a:r>
              <a:rPr lang="zh-CN" altLang="en-US" sz="1000" b="0" spc="125" dirty="0">
                <a:solidFill>
                  <a:srgbClr val="252525"/>
                </a:solidFill>
                <a:latin typeface="宋体" panose="02010600030101010101" pitchFamily="2" charset="-122"/>
                <a:ea typeface="宋体" panose="02010600030101010101" pitchFamily="2" charset="-122"/>
                <a:cs typeface="微软雅黑 Light" panose="020B0502040204020203" charset="-122"/>
                <a:sym typeface="+mn-ea"/>
              </a:rPr>
              <a:t>如何做好主菜服务？</a:t>
            </a: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kumimoji="0" sz="1000" b="0" i="0" u="none" strike="noStrike" kern="0" cap="none" spc="125" normalizeH="0" baseline="0" noProof="1"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kumimoji="0" sz="1000" b="0" i="0" u="none" strike="noStrike" kern="0" cap="none" spc="125" normalizeH="0" baseline="0" noProof="1"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000">
              <a:latin typeface="+mn-ea"/>
              <a:ea typeface="+mn-ea"/>
              <a:cs typeface="微软雅黑 Light" panose="020B0502040204020203" charset="-122"/>
            </a:endParaRPr>
          </a:p>
        </p:txBody>
      </p:sp>
      <p:sp>
        <p:nvSpPr>
          <p:cNvPr id="5" name="object 3"/>
          <p:cNvSpPr txBox="1">
            <a:spLocks noGrp="1"/>
          </p:cNvSpPr>
          <p:nvPr/>
        </p:nvSpPr>
        <p:spPr>
          <a:xfrm>
            <a:off x="774065" y="2584450"/>
            <a:ext cx="1429385" cy="199390"/>
          </a:xfrm>
          <a:prstGeom prst="rect">
            <a:avLst/>
          </a:prstGeom>
        </p:spPr>
        <p:txBody>
          <a:bodyPr vert="horz" wrap="square" lIns="0" tIns="15240" rIns="0" bIns="0" rtlCol="0">
            <a:spAutoFit/>
          </a:bodyPr>
          <a:lstStyle>
            <a:lvl1pPr>
              <a:defRPr sz="1350" b="1" i="0">
                <a:solidFill>
                  <a:srgbClr val="FF9933"/>
                </a:solidFill>
                <a:latin typeface="微软雅黑" panose="020B0503020204020204" charset="-122"/>
                <a:ea typeface="+mj-ea"/>
                <a:cs typeface="微软雅黑" panose="020B0503020204020204" charset="-122"/>
              </a:defRPr>
            </a:lvl1pPr>
          </a:lstStyle>
          <a:p>
            <a:pPr marL="12700">
              <a:lnSpc>
                <a:spcPct val="100000"/>
              </a:lnSpc>
              <a:spcBef>
                <a:spcPts val="120"/>
              </a:spcBef>
            </a:pPr>
            <a:r>
              <a:rPr sz="1200" dirty="0">
                <a:solidFill>
                  <a:srgbClr val="252525"/>
                </a:solidFill>
                <a:sym typeface="+mn-ea"/>
              </a:rPr>
              <a:t>【作业</a:t>
            </a:r>
            <a:r>
              <a:rPr lang="zh-CN" sz="1200" dirty="0">
                <a:solidFill>
                  <a:srgbClr val="252525"/>
                </a:solidFill>
                <a:sym typeface="+mn-ea"/>
              </a:rPr>
              <a:t>内容与要求</a:t>
            </a:r>
            <a:r>
              <a:rPr sz="1200" spc="-50" dirty="0">
                <a:solidFill>
                  <a:srgbClr val="252525"/>
                </a:solidFill>
                <a:sym typeface="+mn-ea"/>
              </a:rPr>
              <a:t>】</a:t>
            </a:r>
            <a:endParaRPr sz="1200"/>
          </a:p>
        </p:txBody>
      </p:sp>
      <p:sp>
        <p:nvSpPr>
          <p:cNvPr id="6" name="object 4"/>
          <p:cNvSpPr txBox="1"/>
          <p:nvPr/>
        </p:nvSpPr>
        <p:spPr>
          <a:xfrm>
            <a:off x="806450" y="2813050"/>
            <a:ext cx="5607050" cy="565150"/>
          </a:xfrm>
          <a:prstGeom prst="rect">
            <a:avLst/>
          </a:prstGeom>
        </p:spPr>
        <p:txBody>
          <a:bodyPr vert="horz" wrap="square" lIns="0" tIns="92075" rIns="0" bIns="0" rtlCol="0">
            <a:noAutofit/>
          </a:bodyPr>
          <a:p>
            <a:pPr marL="17780" indent="0">
              <a:lnSpc>
                <a:spcPct val="100000"/>
              </a:lnSpc>
              <a:spcBef>
                <a:spcPts val="725"/>
              </a:spcBef>
              <a:buFont typeface="Calibri Light" panose="020F0302020204030204"/>
              <a:buNone/>
              <a:tabLst>
                <a:tab pos="177165" algn="l"/>
              </a:tabLst>
            </a:pPr>
            <a:r>
              <a:rPr lang="en-US"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rPr>
              <a:t>完成课后习题。</a:t>
            </a:r>
            <a:endParaRPr lang="en-US"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000">
              <a:latin typeface="+mn-ea"/>
              <a:ea typeface="+mn-ea"/>
              <a:cs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  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任务3  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82650" y="1702435"/>
            <a:ext cx="2588260" cy="1706880"/>
          </a:xfrm>
          <a:prstGeom prst="rect">
            <a:avLst/>
          </a:prstGeom>
          <a:noFill/>
        </p:spPr>
        <p:txBody>
          <a:bodyPr wrap="square" rtlCol="0">
            <a:spAutoFit/>
          </a:bodyPr>
          <a:p>
            <a:pPr marL="0" indent="0" eaLnBrk="1" fontAlgn="auto" latinLnBrk="0" hangingPunct="1">
              <a:lnSpc>
                <a:spcPct val="150000"/>
              </a:lnSpc>
            </a:pPr>
            <a:r>
              <a:rPr sz="1000">
                <a:latin typeface="宋体" panose="02010600030101010101" pitchFamily="2" charset="-122"/>
                <a:ea typeface="宋体" panose="02010600030101010101" pitchFamily="2" charset="-122"/>
                <a:cs typeface="宋体" panose="02010600030101010101" pitchFamily="2" charset="-122"/>
              </a:rPr>
              <a:t>一天中午，喜达西餐厅迎来了一对老年夫妇，两个人，有说有笑，服务员大卫为他们找到一张台，但正在翻台中。这对夫妻就走开去了洗手间，当他们出来时发现那张台已经坐了其他宾客了，当时正值用餐高峰期，餐厅已经客满，无奈两个人只能先在休息区等位，两个老人不禁皱起眉头。</a:t>
            </a:r>
            <a:endParaRPr sz="1000">
              <a:latin typeface="宋体" panose="02010600030101010101" pitchFamily="2" charset="-122"/>
              <a:ea typeface="宋体" panose="02010600030101010101" pitchFamily="2" charset="-122"/>
              <a:cs typeface="宋体" panose="02010600030101010101" pitchFamily="2" charset="-122"/>
            </a:endParaRPr>
          </a:p>
        </p:txBody>
      </p:sp>
      <p:sp>
        <p:nvSpPr>
          <p:cNvPr id="3" name="圆角矩形 2"/>
          <p:cNvSpPr/>
          <p:nvPr/>
        </p:nvSpPr>
        <p:spPr>
          <a:xfrm>
            <a:off x="4044950" y="2127250"/>
            <a:ext cx="2428240" cy="762635"/>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791210" y="1702435"/>
            <a:ext cx="2679700" cy="179514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4044950" y="2339975"/>
            <a:ext cx="2519045" cy="337185"/>
          </a:xfrm>
          <a:prstGeom prst="rect">
            <a:avLst/>
          </a:prstGeom>
          <a:noFill/>
        </p:spPr>
        <p:txBody>
          <a:bodyPr wrap="square" rtlCol="0">
            <a:spAutoFit/>
          </a:bodyPr>
          <a:p>
            <a:pPr marL="0" indent="0" eaLnBrk="1" fontAlgn="auto" latinLnBrk="0" hangingPunct="1">
              <a:lnSpc>
                <a:spcPct val="100000"/>
              </a:lnSpc>
            </a:pPr>
            <a:r>
              <a:rPr lang="zh-CN" altLang="en-US" sz="800">
                <a:latin typeface="宋体" panose="02010600030101010101" pitchFamily="2" charset="-122"/>
                <a:ea typeface="宋体" panose="02010600030101010101" pitchFamily="2" charset="-122"/>
              </a:rPr>
              <a:t>客人为何皱眉?西餐服务员的做法有哪些不妥?接下来服务员如何弥补？</a:t>
            </a:r>
            <a:endParaRPr lang="zh-CN" altLang="en-US" sz="800">
              <a:latin typeface="宋体" panose="02010600030101010101" pitchFamily="2" charset="-122"/>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9450" y="300632"/>
            <a:ext cx="3506093" cy="196850"/>
          </a:xfrm>
          <a:prstGeom prst="rect">
            <a:avLst/>
          </a:prstGeom>
        </p:spPr>
        <p:txBody>
          <a:bodyPr vert="horz" wrap="square" lIns="0" tIns="13318" rIns="0" bIns="0" rtlCol="0">
            <a:spAutoFit/>
          </a:bodyPr>
          <a:p>
            <a:pPr marL="12700">
              <a:lnSpc>
                <a:spcPct val="100000"/>
              </a:lnSpc>
              <a:spcBef>
                <a:spcPts val="105"/>
              </a:spcBef>
              <a:tabLst>
                <a:tab pos="904875" algn="l"/>
              </a:tabLst>
            </a:pPr>
            <a:r>
              <a:rPr kumimoji="0" lang="zh-CN" altLang="en-US" sz="1200" b="0"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  西餐</a:t>
            </a:r>
            <a:r>
              <a:rPr kumimoji="0" lang="zh-CN" altLang="en-US" sz="1200" b="0"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       </a:t>
            </a:r>
            <a:endParaRPr lang="zh-CN" altLang="en-US" sz="620" b="0" spc="-50" dirty="0">
              <a:solidFill>
                <a:schemeClr val="bg1"/>
              </a:solidFill>
              <a:latin typeface="宋体" panose="02010600030101010101" pitchFamily="2" charset="-122"/>
              <a:cs typeface="宋体" panose="02010600030101010101" pitchFamily="2" charset="-122"/>
            </a:endParaRPr>
          </a:p>
        </p:txBody>
      </p:sp>
      <p:sp>
        <p:nvSpPr>
          <p:cNvPr id="5" name="文本框 4"/>
          <p:cNvSpPr txBox="1"/>
          <p:nvPr/>
        </p:nvSpPr>
        <p:spPr>
          <a:xfrm>
            <a:off x="581668" y="512469"/>
            <a:ext cx="1630003" cy="261942"/>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000" b="0" spc="-50" dirty="0">
                <a:solidFill>
                  <a:srgbClr val="3E3E3E"/>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000" b="0" spc="-5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任务</a:t>
            </a:r>
            <a:r>
              <a:rPr lang="en-US" altLang="zh-CN" sz="1000" b="0" spc="-5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3  </a:t>
            </a:r>
            <a:r>
              <a:rPr lang="zh-CN" altLang="en-US" sz="1000" b="0" spc="-5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西餐正餐服务</a:t>
            </a:r>
            <a:endParaRPr lang="zh-CN" altLang="en-US" sz="1000" b="0" spc="-50"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33" name="椭圆 32"/>
          <p:cNvSpPr/>
          <p:nvPr/>
        </p:nvSpPr>
        <p:spPr>
          <a:xfrm>
            <a:off x="577850" y="2037715"/>
            <a:ext cx="744220" cy="680720"/>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（一）</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接受预定</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4100" name="AutoShape 4"/>
          <p:cNvSpPr>
            <a:spLocks noChangeArrowheads="1"/>
          </p:cNvSpPr>
          <p:nvPr/>
        </p:nvSpPr>
        <p:spPr bwMode="auto">
          <a:xfrm>
            <a:off x="1720850" y="1289050"/>
            <a:ext cx="3047365" cy="2138680"/>
          </a:xfrm>
          <a:prstGeom prst="roundRect">
            <a:avLst>
              <a:gd name="adj" fmla="val 16667"/>
            </a:avLst>
          </a:prstGeom>
          <a:solidFill>
            <a:srgbClr val="F2F2F2"/>
          </a:solidFill>
          <a:ln w="12700">
            <a:solidFill>
              <a:srgbClr val="4BACC6"/>
            </a:solidFill>
            <a:prstDash val="dash"/>
            <a:round/>
          </a:ln>
          <a:effectLst/>
        </p:spPr>
        <p:txBody>
          <a:bodyPr vert="horz" wrap="square" lIns="56658" tIns="28329" rIns="56658" bIns="28329" numCol="1" anchor="t" anchorCtr="0" compatLnSpc="1"/>
          <a:lstStyle/>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r>
              <a:rPr lang="zh-CN" altLang="en-US" sz="8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预订工作注意的事项：</a:t>
            </a:r>
            <a:endParaRPr lang="zh-CN" altLang="en-US" sz="8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fontAlgn="auto" latinLnBrk="0" hangingPunct="1">
              <a:lnSpc>
                <a:spcPct val="150000"/>
              </a:lnSpc>
            </a:pPr>
            <a:r>
              <a:rPr lang="en-US" altLang="zh-CN"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工作期间一要站立，二要微笑，三要问候，接听电话使用服务用语，口齿清楚，语调轻柔，语速适中。</a:t>
            </a:r>
            <a:endPar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fontAlgn="auto" latinLnBrk="0" hangingPunct="1">
              <a:lnSpc>
                <a:spcPct val="150000"/>
              </a:lnSpc>
              <a:buFontTx/>
              <a:buNone/>
            </a:pPr>
            <a:r>
              <a:rPr lang="en-US" altLang="zh-CN"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全面掌握本餐厅经营信息，了解当餐菜肴、酒水的价格变动情况。</a:t>
            </a:r>
            <a:endPar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fontAlgn="auto" latinLnBrk="0" hangingPunct="1">
              <a:lnSpc>
                <a:spcPct val="150000"/>
              </a:lnSpc>
              <a:buFontTx/>
              <a:buNone/>
            </a:pPr>
            <a:r>
              <a:rPr lang="en-US" altLang="zh-CN"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接受客人订餐电话时，应及时为客人提供本餐厅的各种菜品及价位。</a:t>
            </a:r>
            <a:b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br>
            <a:r>
              <a:rPr lang="en-US" altLang="zh-CN"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认真做好预订登记，请客人留下联系电话，预订结束后向客人致谢。</a:t>
            </a:r>
            <a:endPar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fontAlgn="auto" latinLnBrk="0" hangingPunct="1">
              <a:lnSpc>
                <a:spcPct val="150000"/>
              </a:lnSpc>
              <a:buFontTx/>
              <a:buNone/>
            </a:pPr>
            <a:r>
              <a:rPr lang="en-US" altLang="zh-CN"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8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及时将预订信息通知相关岗位人员并做好变更等有关工作</a:t>
            </a: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6" name="图片 5"/>
          <p:cNvPicPr>
            <a:picLocks noChangeAspect="1"/>
          </p:cNvPicPr>
          <p:nvPr/>
        </p:nvPicPr>
        <p:blipFill>
          <a:blip r:embed="rId1"/>
          <a:srcRect r="5104" b="12034"/>
          <a:stretch>
            <a:fillRect/>
          </a:stretch>
        </p:blipFill>
        <p:spPr>
          <a:xfrm>
            <a:off x="5068570" y="1703070"/>
            <a:ext cx="2087880" cy="1363345"/>
          </a:xfrm>
          <a:prstGeom prst="rect">
            <a:avLst/>
          </a:prstGeom>
        </p:spPr>
      </p:pic>
      <p:sp>
        <p:nvSpPr>
          <p:cNvPr id="3" name="圆角矩形 2"/>
          <p:cNvSpPr/>
          <p:nvPr/>
        </p:nvSpPr>
        <p:spPr>
          <a:xfrm>
            <a:off x="3092450" y="374650"/>
            <a:ext cx="2151380" cy="545465"/>
          </a:xfrm>
          <a:prstGeom prst="roundRect">
            <a:avLst/>
          </a:prstGeom>
          <a:noFill/>
          <a:ln w="12700" cmpd="sng">
            <a:solidFill>
              <a:srgbClr val="D1B7A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549650" y="497205"/>
            <a:ext cx="1362075" cy="296545"/>
          </a:xfrm>
          <a:prstGeom prst="rect">
            <a:avLst/>
          </a:prstGeom>
          <a:noFill/>
        </p:spPr>
        <p:txBody>
          <a:bodyPr wrap="square" rtlCol="0">
            <a:noAutofit/>
          </a:bodyPr>
          <a:p>
            <a:r>
              <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一、餐前准备</a:t>
            </a:r>
            <a:endParaRPr kumimoji="0" lang="zh-CN" altLang="en-US" sz="1200" b="1" i="0" u="none" strike="noStrike" kern="0" cap="none" spc="0" normalizeH="0" baseline="0" noProof="1"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nvSpPr>
        <p:spPr>
          <a:xfrm>
            <a:off x="577850" y="1839595"/>
            <a:ext cx="730250" cy="68897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（二）</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餐前准备</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240" name="图片 239"/>
          <p:cNvPicPr>
            <a:picLocks noChangeAspect="1"/>
          </p:cNvPicPr>
          <p:nvPr/>
        </p:nvPicPr>
        <p:blipFill>
          <a:blip r:embed="rId1"/>
          <a:stretch>
            <a:fillRect/>
          </a:stretch>
        </p:blipFill>
        <p:spPr>
          <a:xfrm>
            <a:off x="4768850" y="1517650"/>
            <a:ext cx="2215515" cy="1409700"/>
          </a:xfrm>
          <a:prstGeom prst="rect">
            <a:avLst/>
          </a:prstGeom>
        </p:spPr>
      </p:pic>
      <p:grpSp>
        <p:nvGrpSpPr>
          <p:cNvPr id="245" name="组合 244"/>
          <p:cNvGrpSpPr/>
          <p:nvPr/>
        </p:nvGrpSpPr>
        <p:grpSpPr>
          <a:xfrm>
            <a:off x="1866900" y="1212850"/>
            <a:ext cx="2681605" cy="2377440"/>
            <a:chOff x="3480" y="1910"/>
            <a:chExt cx="3966" cy="3708"/>
          </a:xfrm>
        </p:grpSpPr>
        <p:grpSp>
          <p:nvGrpSpPr>
            <p:cNvPr id="239" name="组合 238"/>
            <p:cNvGrpSpPr/>
            <p:nvPr/>
          </p:nvGrpSpPr>
          <p:grpSpPr>
            <a:xfrm>
              <a:off x="4150" y="2211"/>
              <a:ext cx="2488" cy="2891"/>
              <a:chOff x="4390" y="1910"/>
              <a:chExt cx="2488" cy="2891"/>
            </a:xfrm>
          </p:grpSpPr>
          <p:sp>
            <p:nvSpPr>
              <p:cNvPr id="232" name="矩形 231"/>
              <p:cNvSpPr/>
              <p:nvPr/>
            </p:nvSpPr>
            <p:spPr>
              <a:xfrm>
                <a:off x="4390" y="1910"/>
                <a:ext cx="2282" cy="382"/>
              </a:xfrm>
              <a:prstGeom prst="rect">
                <a:avLst/>
              </a:prstGeom>
            </p:spPr>
            <p:txBody>
              <a:bodyPr wrap="square">
                <a:spAutoFit/>
              </a:bodyPr>
              <a:p>
                <a:r>
                  <a:rPr lang="zh-CN" altLang="en-US" sz="1000" dirty="0" smtClean="0">
                    <a:latin typeface="宋体" panose="02010600030101010101" pitchFamily="2" charset="-122"/>
                    <a:ea typeface="宋体" panose="02010600030101010101" pitchFamily="2" charset="-122"/>
                  </a:rPr>
                  <a:t>（一）环境卫生</a:t>
                </a:r>
                <a:endParaRPr lang="zh-CN" altLang="en-US" sz="1000" dirty="0" smtClean="0">
                  <a:latin typeface="宋体" panose="02010600030101010101" pitchFamily="2" charset="-122"/>
                  <a:ea typeface="宋体" panose="02010600030101010101" pitchFamily="2" charset="-122"/>
                </a:endParaRPr>
              </a:p>
            </p:txBody>
          </p:sp>
          <p:sp>
            <p:nvSpPr>
              <p:cNvPr id="233" name="矩形 232"/>
              <p:cNvSpPr/>
              <p:nvPr/>
            </p:nvSpPr>
            <p:spPr>
              <a:xfrm>
                <a:off x="4390" y="2607"/>
                <a:ext cx="1688" cy="382"/>
              </a:xfrm>
              <a:prstGeom prst="rect">
                <a:avLst/>
              </a:prstGeom>
            </p:spPr>
            <p:txBody>
              <a:bodyPr wrap="square">
                <a:spAutoFit/>
              </a:bodyPr>
              <a:p>
                <a:r>
                  <a:rPr lang="zh-CN" altLang="en-US" sz="1000" dirty="0" smtClean="0">
                    <a:latin typeface="宋体" panose="02010600030101010101" pitchFamily="2" charset="-122"/>
                    <a:ea typeface="宋体" panose="02010600030101010101" pitchFamily="2" charset="-122"/>
                  </a:rPr>
                  <a:t>（二）餐台准备</a:t>
                </a:r>
                <a:endParaRPr lang="zh-CN" altLang="en-US" sz="1000" dirty="0" smtClean="0">
                  <a:latin typeface="宋体" panose="02010600030101010101" pitchFamily="2" charset="-122"/>
                  <a:ea typeface="宋体" panose="02010600030101010101" pitchFamily="2" charset="-122"/>
                </a:endParaRPr>
              </a:p>
            </p:txBody>
          </p:sp>
          <p:sp>
            <p:nvSpPr>
              <p:cNvPr id="234" name="矩形 233"/>
              <p:cNvSpPr/>
              <p:nvPr/>
            </p:nvSpPr>
            <p:spPr>
              <a:xfrm>
                <a:off x="4390" y="3862"/>
                <a:ext cx="2088" cy="382"/>
              </a:xfrm>
              <a:prstGeom prst="rect">
                <a:avLst/>
              </a:prstGeom>
            </p:spPr>
            <p:txBody>
              <a:bodyPr wrap="square">
                <a:spAutoFit/>
              </a:bodyPr>
              <a:p>
                <a:r>
                  <a:rPr lang="zh-CN" altLang="en-US" sz="1000" dirty="0" smtClean="0">
                    <a:latin typeface="宋体" panose="02010600030101010101" pitchFamily="2" charset="-122"/>
                    <a:ea typeface="宋体" panose="02010600030101010101" pitchFamily="2" charset="-122"/>
                  </a:rPr>
                  <a:t>（四）服务用具准备</a:t>
                </a:r>
                <a:endParaRPr lang="zh-CN" altLang="en-US" sz="1000" dirty="0" smtClean="0">
                  <a:latin typeface="宋体" panose="02010600030101010101" pitchFamily="2" charset="-122"/>
                  <a:ea typeface="宋体" panose="02010600030101010101" pitchFamily="2" charset="-122"/>
                </a:endParaRPr>
              </a:p>
            </p:txBody>
          </p:sp>
          <p:sp>
            <p:nvSpPr>
              <p:cNvPr id="235" name="矩形 234"/>
              <p:cNvSpPr/>
              <p:nvPr/>
            </p:nvSpPr>
            <p:spPr>
              <a:xfrm>
                <a:off x="4390" y="3304"/>
                <a:ext cx="2488" cy="382"/>
              </a:xfrm>
              <a:prstGeom prst="rect">
                <a:avLst/>
              </a:prstGeom>
            </p:spPr>
            <p:txBody>
              <a:bodyPr wrap="square">
                <a:spAutoFit/>
              </a:bodyPr>
              <a:p>
                <a:r>
                  <a:rPr lang="zh-CN" altLang="en-US" sz="1000" dirty="0" smtClean="0">
                    <a:latin typeface="宋体" panose="02010600030101010101" pitchFamily="2" charset="-122"/>
                    <a:ea typeface="宋体" panose="02010600030101010101" pitchFamily="2" charset="-122"/>
                  </a:rPr>
                  <a:t>（三）调味品、饮品准备</a:t>
                </a:r>
                <a:endParaRPr lang="zh-CN" altLang="en-US" sz="1000" dirty="0" smtClean="0">
                  <a:latin typeface="宋体" panose="02010600030101010101" pitchFamily="2" charset="-122"/>
                  <a:ea typeface="宋体" panose="02010600030101010101" pitchFamily="2" charset="-122"/>
                </a:endParaRPr>
              </a:p>
            </p:txBody>
          </p:sp>
          <p:sp>
            <p:nvSpPr>
              <p:cNvPr id="237" name="矩形 236"/>
              <p:cNvSpPr/>
              <p:nvPr/>
            </p:nvSpPr>
            <p:spPr>
              <a:xfrm>
                <a:off x="4390" y="4419"/>
                <a:ext cx="1603" cy="382"/>
              </a:xfrm>
              <a:prstGeom prst="rect">
                <a:avLst/>
              </a:prstGeom>
            </p:spPr>
            <p:txBody>
              <a:bodyPr wrap="square">
                <a:spAutoFit/>
              </a:bodyPr>
              <a:p>
                <a:r>
                  <a:rPr lang="zh-CN" altLang="en-US" sz="1000" dirty="0" smtClean="0">
                    <a:latin typeface="宋体" panose="02010600030101010101" pitchFamily="2" charset="-122"/>
                    <a:ea typeface="宋体" panose="02010600030101010101" pitchFamily="2" charset="-122"/>
                  </a:rPr>
                  <a:t>（五）</a:t>
                </a:r>
                <a:r>
                  <a:rPr lang="zh-CN" altLang="en-US" sz="1000" dirty="0" smtClean="0">
                    <a:latin typeface="宋体" panose="02010600030101010101" pitchFamily="2" charset="-122"/>
                    <a:ea typeface="宋体" panose="02010600030101010101" pitchFamily="2" charset="-122"/>
                    <a:sym typeface="+mn-ea"/>
                  </a:rPr>
                  <a:t>班前会</a:t>
                </a:r>
                <a:endParaRPr lang="en-US" altLang="zh-CN" sz="1000" dirty="0" smtClean="0">
                  <a:latin typeface="宋体" panose="02010600030101010101" pitchFamily="2" charset="-122"/>
                  <a:ea typeface="宋体" panose="02010600030101010101" pitchFamily="2" charset="-122"/>
                </a:endParaRPr>
              </a:p>
            </p:txBody>
          </p:sp>
        </p:grpSp>
        <p:sp>
          <p:nvSpPr>
            <p:cNvPr id="244" name="AutoShape 4"/>
            <p:cNvSpPr>
              <a:spLocks noChangeArrowheads="1"/>
            </p:cNvSpPr>
            <p:nvPr/>
          </p:nvSpPr>
          <p:spPr bwMode="auto">
            <a:xfrm>
              <a:off x="3480" y="1910"/>
              <a:ext cx="3966" cy="3708"/>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nvSpPr>
        <p:spPr>
          <a:xfrm>
            <a:off x="577850" y="1839595"/>
            <a:ext cx="730250" cy="68897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（三）</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迎宾服务</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nvSpPr>
        <p:spPr bwMode="auto">
          <a:xfrm>
            <a:off x="1574800" y="1396365"/>
            <a:ext cx="5213985" cy="211518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53339" name="Group 91"/>
          <p:cNvGrpSpPr/>
          <p:nvPr/>
        </p:nvGrpSpPr>
        <p:grpSpPr bwMode="auto">
          <a:xfrm rot="0">
            <a:off x="1676400" y="1969135"/>
            <a:ext cx="5056505" cy="968952"/>
            <a:chOff x="1606" y="12207"/>
            <a:chExt cx="8863" cy="1661"/>
          </a:xfrm>
        </p:grpSpPr>
        <p:sp>
          <p:nvSpPr>
            <p:cNvPr id="53341" name="Text Box 93"/>
            <p:cNvSpPr txBox="1">
              <a:spLocks noChangeArrowheads="1"/>
            </p:cNvSpPr>
            <p:nvPr/>
          </p:nvSpPr>
          <p:spPr bwMode="auto">
            <a:xfrm>
              <a:off x="3241" y="12207"/>
              <a:ext cx="1242" cy="4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餐前准备</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42" name="Text Box 94"/>
            <p:cNvSpPr txBox="1">
              <a:spLocks noChangeArrowheads="1"/>
            </p:cNvSpPr>
            <p:nvPr/>
          </p:nvSpPr>
          <p:spPr bwMode="auto">
            <a:xfrm>
              <a:off x="9660" y="13005"/>
              <a:ext cx="809" cy="4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领位</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43" name="Text Box 95"/>
            <p:cNvSpPr txBox="1">
              <a:spLocks noChangeArrowheads="1"/>
            </p:cNvSpPr>
            <p:nvPr/>
          </p:nvSpPr>
          <p:spPr bwMode="auto">
            <a:xfrm>
              <a:off x="7679" y="13380"/>
              <a:ext cx="1694" cy="488"/>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征询客人意见</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44" name="Text Box 96"/>
            <p:cNvSpPr txBox="1">
              <a:spLocks noChangeArrowheads="1"/>
            </p:cNvSpPr>
            <p:nvPr/>
          </p:nvSpPr>
          <p:spPr bwMode="auto">
            <a:xfrm>
              <a:off x="7651" y="12570"/>
              <a:ext cx="1693" cy="4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检查预订记录</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45" name="Text Box 97"/>
            <p:cNvSpPr txBox="1">
              <a:spLocks noChangeArrowheads="1"/>
            </p:cNvSpPr>
            <p:nvPr/>
          </p:nvSpPr>
          <p:spPr bwMode="auto">
            <a:xfrm>
              <a:off x="6750" y="13365"/>
              <a:ext cx="567" cy="397"/>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无</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46" name="Text Box 98"/>
            <p:cNvSpPr txBox="1">
              <a:spLocks noChangeArrowheads="1"/>
            </p:cNvSpPr>
            <p:nvPr/>
          </p:nvSpPr>
          <p:spPr bwMode="auto">
            <a:xfrm>
              <a:off x="6757" y="12570"/>
              <a:ext cx="561" cy="404"/>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有</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52" name="Text Box 104"/>
            <p:cNvSpPr txBox="1">
              <a:spLocks noChangeArrowheads="1"/>
            </p:cNvSpPr>
            <p:nvPr/>
          </p:nvSpPr>
          <p:spPr bwMode="auto">
            <a:xfrm>
              <a:off x="4573" y="12852"/>
              <a:ext cx="1606" cy="602"/>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迎宾询问</a:t>
              </a:r>
              <a:b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b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有无预定</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53" name="Text Box 105"/>
            <p:cNvSpPr txBox="1">
              <a:spLocks noChangeArrowheads="1"/>
            </p:cNvSpPr>
            <p:nvPr/>
          </p:nvSpPr>
          <p:spPr bwMode="auto">
            <a:xfrm>
              <a:off x="2834" y="12975"/>
              <a:ext cx="1242" cy="4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客人达到</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54" name="Text Box 106"/>
            <p:cNvSpPr txBox="1">
              <a:spLocks noChangeArrowheads="1"/>
            </p:cNvSpPr>
            <p:nvPr/>
          </p:nvSpPr>
          <p:spPr bwMode="auto">
            <a:xfrm>
              <a:off x="1606" y="12990"/>
              <a:ext cx="781" cy="466"/>
            </a:xfrm>
            <a:prstGeom prst="rect">
              <a:avLst/>
            </a:prstGeom>
            <a:solidFill>
              <a:srgbClr val="FFFFFF"/>
            </a:solidFill>
            <a:ln w="9525">
              <a:solidFill>
                <a:srgbClr val="000000"/>
              </a:solidFill>
              <a:miter lim="800000"/>
            </a:ln>
          </p:spPr>
          <p:txBody>
            <a:bodyPr vert="horz" wrap="square" lIns="91440" tIns="45720" rIns="91440" bIns="45720" numCol="1" anchor="t" anchorCtr="0" compatLnSpc="1"/>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宋体" panose="02010600030101010101" pitchFamily="2" charset="-122"/>
                </a:rPr>
                <a:t>预订</a:t>
              </a:r>
              <a:endPara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355" name="箭头 257"/>
            <p:cNvSpPr>
              <a:spLocks noChangeShapeType="1"/>
            </p:cNvSpPr>
            <p:nvPr/>
          </p:nvSpPr>
          <p:spPr bwMode="auto">
            <a:xfrm flipV="1">
              <a:off x="2355" y="13183"/>
              <a:ext cx="448" cy="1"/>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56" name="箭头 257"/>
            <p:cNvSpPr>
              <a:spLocks noChangeShapeType="1"/>
            </p:cNvSpPr>
            <p:nvPr/>
          </p:nvSpPr>
          <p:spPr bwMode="auto">
            <a:xfrm flipV="1">
              <a:off x="4108" y="13204"/>
              <a:ext cx="448" cy="1"/>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1" name="箭头 257"/>
            <p:cNvSpPr>
              <a:spLocks noChangeShapeType="1"/>
            </p:cNvSpPr>
            <p:nvPr/>
          </p:nvSpPr>
          <p:spPr bwMode="auto">
            <a:xfrm flipV="1">
              <a:off x="7302" y="13596"/>
              <a:ext cx="405" cy="4"/>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2" name="箭头 257"/>
            <p:cNvSpPr>
              <a:spLocks noChangeShapeType="1"/>
            </p:cNvSpPr>
            <p:nvPr/>
          </p:nvSpPr>
          <p:spPr bwMode="auto">
            <a:xfrm flipV="1">
              <a:off x="7272" y="12801"/>
              <a:ext cx="405" cy="4"/>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3" name="箭头 257"/>
            <p:cNvSpPr>
              <a:spLocks noChangeShapeType="1"/>
            </p:cNvSpPr>
            <p:nvPr/>
          </p:nvSpPr>
          <p:spPr bwMode="auto">
            <a:xfrm>
              <a:off x="9372" y="12789"/>
              <a:ext cx="286" cy="332"/>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4" name="箭头 257"/>
            <p:cNvSpPr>
              <a:spLocks noChangeShapeType="1"/>
            </p:cNvSpPr>
            <p:nvPr/>
          </p:nvSpPr>
          <p:spPr bwMode="auto">
            <a:xfrm flipH="1">
              <a:off x="2562" y="12552"/>
              <a:ext cx="600" cy="360"/>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5" name="箭头 257"/>
            <p:cNvSpPr>
              <a:spLocks noChangeShapeType="1"/>
            </p:cNvSpPr>
            <p:nvPr/>
          </p:nvSpPr>
          <p:spPr bwMode="auto">
            <a:xfrm flipV="1">
              <a:off x="9328" y="13347"/>
              <a:ext cx="331" cy="283"/>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6" name="箭头 257"/>
            <p:cNvSpPr>
              <a:spLocks noChangeShapeType="1"/>
            </p:cNvSpPr>
            <p:nvPr/>
          </p:nvSpPr>
          <p:spPr bwMode="auto">
            <a:xfrm flipV="1">
              <a:off x="6239" y="12815"/>
              <a:ext cx="479" cy="366"/>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sp>
          <p:nvSpPr>
            <p:cNvPr id="53367" name="箭头 257"/>
            <p:cNvSpPr>
              <a:spLocks noChangeShapeType="1"/>
            </p:cNvSpPr>
            <p:nvPr/>
          </p:nvSpPr>
          <p:spPr bwMode="auto">
            <a:xfrm>
              <a:off x="6242" y="13319"/>
              <a:ext cx="507" cy="298"/>
            </a:xfrm>
            <a:prstGeom prst="line">
              <a:avLst/>
            </a:prstGeom>
            <a:noFill/>
            <a:ln w="19050">
              <a:solidFill>
                <a:srgbClr val="000000"/>
              </a:solidFill>
              <a:round/>
              <a:tailEnd type="triangle" w="lg" len="med"/>
            </a:ln>
          </p:spPr>
          <p:txBody>
            <a:bodyPr vert="horz" wrap="square" lIns="91440" tIns="45720" rIns="91440" bIns="45720" numCol="1" anchor="t" anchorCtr="0" compatLnSpc="1"/>
            <a:p>
              <a:endParaRPr lang="zh-CN" altLang="en-US"/>
            </a:p>
          </p:txBody>
        </p:sp>
      </p:grpSp>
      <p:sp>
        <p:nvSpPr>
          <p:cNvPr id="6" name="文本框 5"/>
          <p:cNvSpPr txBox="1"/>
          <p:nvPr/>
        </p:nvSpPr>
        <p:spPr>
          <a:xfrm>
            <a:off x="3473450" y="1471295"/>
            <a:ext cx="1822450" cy="243840"/>
          </a:xfrm>
          <a:prstGeom prst="rect">
            <a:avLst/>
          </a:prstGeom>
          <a:noFill/>
        </p:spPr>
        <p:txBody>
          <a:bodyPr wrap="square" rtlCol="0" anchor="t">
            <a:noAutofit/>
          </a:bodyPr>
          <a:p>
            <a:r>
              <a:rPr lang="zh-CN" altLang="en-US" sz="1000" b="1">
                <a:latin typeface="宋体" panose="02010600030101010101" pitchFamily="2" charset="-122"/>
                <a:ea typeface="宋体" panose="02010600030101010101" pitchFamily="2" charset="-122"/>
              </a:rPr>
              <a:t>迎宾服务流程如下</a:t>
            </a:r>
            <a:r>
              <a:rPr lang="zh-CN" altLang="en-US" sz="1000">
                <a:latin typeface="宋体" panose="02010600030101010101" pitchFamily="2" charset="-122"/>
                <a:ea typeface="宋体" panose="02010600030101010101" pitchFamily="2" charset="-122"/>
              </a:rPr>
              <a:t>：</a:t>
            </a:r>
            <a:endParaRPr lang="zh-CN" altLang="en-US" sz="1000">
              <a:latin typeface="宋体" panose="02010600030101010101" pitchFamily="2" charset="-122"/>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nvSpPr>
        <p:spPr>
          <a:xfrm>
            <a:off x="577850" y="1839595"/>
            <a:ext cx="730250" cy="68897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（四）</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值台服务</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nvSpPr>
        <p:spPr bwMode="auto">
          <a:xfrm>
            <a:off x="1574800" y="1396365"/>
            <a:ext cx="2932430" cy="165735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1885950" y="1517650"/>
            <a:ext cx="1696085" cy="245110"/>
          </a:xfrm>
          <a:prstGeom prst="rect">
            <a:avLst/>
          </a:prstGeom>
          <a:noFill/>
        </p:spPr>
        <p:txBody>
          <a:bodyPr wrap="square" rtlCol="0" anchor="t">
            <a:spAutoFit/>
          </a:bodyPr>
          <a:p>
            <a:r>
              <a:rPr lang="zh-CN" altLang="en-US"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值台服务工作注意的事项：</a:t>
            </a:r>
            <a:endParaRPr lang="zh-CN" altLang="en-US"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720850" y="1839595"/>
            <a:ext cx="2753995" cy="978535"/>
          </a:xfrm>
          <a:prstGeom prst="rect">
            <a:avLst/>
          </a:prstGeom>
          <a:noFill/>
        </p:spPr>
        <p:txBody>
          <a:bodyPr wrap="square" rtlCol="0" anchor="t">
            <a:noAutofit/>
          </a:bodyPr>
          <a:p>
            <a:pPr marL="0" indent="0" eaLnBrk="1" fontAlgn="auto" latinLnBrk="0" hangingPunct="1">
              <a:lnSpc>
                <a:spcPct val="150000"/>
              </a:lnSpc>
            </a:pPr>
            <a:r>
              <a:rPr kumimoji="0" lang="en-US" altLang="zh-CN"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    </a:t>
            </a:r>
            <a:r>
              <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递铺餐巾按照女士优先的原则，在客人右侧递铺餐巾，右手在前，左手在后，将餐巾对折成三角形或长方形，轻轻铺在客人双膝上。</a:t>
            </a:r>
            <a:endPar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a:picLocks noChangeAspect="1"/>
          </p:cNvPicPr>
          <p:nvPr/>
        </p:nvPicPr>
        <p:blipFill>
          <a:blip r:embed="rId1"/>
          <a:srcRect t="11600" r="2213" b="12629"/>
          <a:stretch>
            <a:fillRect/>
          </a:stretch>
        </p:blipFill>
        <p:spPr>
          <a:xfrm>
            <a:off x="4768850" y="1396365"/>
            <a:ext cx="2049145" cy="158813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nvSpPr>
        <p:spPr>
          <a:xfrm>
            <a:off x="577850" y="1839595"/>
            <a:ext cx="730250" cy="68897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（五）</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值台服务</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nvSpPr>
        <p:spPr bwMode="auto">
          <a:xfrm>
            <a:off x="1574800" y="1396365"/>
            <a:ext cx="2985770" cy="163893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1885950" y="1517650"/>
            <a:ext cx="3784600" cy="245110"/>
          </a:xfrm>
          <a:prstGeom prst="rect">
            <a:avLst/>
          </a:prstGeom>
          <a:noFill/>
        </p:spPr>
        <p:txBody>
          <a:bodyPr wrap="square" rtlCol="0" anchor="t">
            <a:spAutoFit/>
          </a:bodyPr>
          <a:p>
            <a:r>
              <a:rPr lang="zh-CN" altLang="en-US"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点菜服务工作注意的事项：</a:t>
            </a:r>
            <a:endParaRPr lang="zh-CN" altLang="en-US" sz="10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720850" y="1763395"/>
            <a:ext cx="2753995" cy="978535"/>
          </a:xfrm>
          <a:prstGeom prst="rect">
            <a:avLst/>
          </a:prstGeom>
          <a:noFill/>
        </p:spPr>
        <p:txBody>
          <a:bodyPr wrap="square" rtlCol="0" anchor="t">
            <a:noAutofit/>
          </a:bodyPr>
          <a:p>
            <a:pPr marL="0" indent="0" eaLnBrk="1" fontAlgn="auto" latinLnBrk="0" hangingPunct="1">
              <a:lnSpc>
                <a:spcPct val="150000"/>
              </a:lnSpc>
            </a:pPr>
            <a:r>
              <a:rPr kumimoji="0" lang="en-US" altLang="zh-CN"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    </a:t>
            </a:r>
            <a:r>
              <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rPr>
              <a:t>因西餐是分食制，每位客人所点的菜都可能不同，所以应用座位示意图记录每位宾客所点的菜肴；根据示意图写好正式点菜单送入厨房，以便控制节奏和上菜顺序。</a:t>
            </a:r>
            <a:endParaRPr kumimoji="0" lang="zh-CN" altLang="en-US" sz="1000" b="0" i="0" u="none" strike="noStrike" kern="0" cap="none" spc="0" normalizeH="0" baseline="0" noProof="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a:picLocks noChangeAspect="1"/>
          </p:cNvPicPr>
          <p:nvPr/>
        </p:nvPicPr>
        <p:blipFill>
          <a:blip r:embed="rId1"/>
          <a:stretch>
            <a:fillRect/>
          </a:stretch>
        </p:blipFill>
        <p:spPr>
          <a:xfrm>
            <a:off x="4921250" y="1593850"/>
            <a:ext cx="2096135" cy="13106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3</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西餐正餐服务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38" name="椭圆 237"/>
          <p:cNvSpPr/>
          <p:nvPr/>
        </p:nvSpPr>
        <p:spPr>
          <a:xfrm>
            <a:off x="654050" y="16700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（六）</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服务黄油和面包</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44" name="AutoShape 4"/>
          <p:cNvSpPr>
            <a:spLocks noChangeArrowheads="1"/>
          </p:cNvSpPr>
          <p:nvPr/>
        </p:nvSpPr>
        <p:spPr bwMode="auto">
          <a:xfrm>
            <a:off x="1568450" y="1593850"/>
            <a:ext cx="2971800" cy="854075"/>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椭圆 1"/>
          <p:cNvSpPr/>
          <p:nvPr/>
        </p:nvSpPr>
        <p:spPr>
          <a:xfrm>
            <a:off x="654050" y="2660650"/>
            <a:ext cx="764540" cy="706755"/>
          </a:xfrm>
          <a:prstGeom prst="ellipse">
            <a:avLst/>
          </a:prstGeom>
          <a:solidFill>
            <a:srgbClr val="D2AD8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（七）</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marR="0" algn="ctr" rtl="0" eaLnBrk="1" fontAlgn="auto" latinLnBrk="0" hangingPunct="1">
              <a:lnSpc>
                <a:spcPct val="150000"/>
              </a:lnSpc>
              <a:buClrTx/>
              <a:buSzTx/>
              <a:buNone/>
            </a:pPr>
            <a:r>
              <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推销佐餐酒</a:t>
            </a:r>
            <a:endParaRPr kumimoji="0" lang="zh-CN" altLang="en-US" sz="1000" b="1" i="0" u="none" strike="noStrike" kern="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30" name="TextBox 29"/>
          <p:cNvSpPr txBox="1">
            <a:spLocks noChangeArrowheads="1"/>
          </p:cNvSpPr>
          <p:nvPr/>
        </p:nvSpPr>
        <p:spPr bwMode="auto">
          <a:xfrm flipH="1">
            <a:off x="1647190" y="1670050"/>
            <a:ext cx="2969895" cy="542925"/>
          </a:xfrm>
          <a:prstGeom prst="rect">
            <a:avLst/>
          </a:prstGeom>
          <a:noFill/>
          <a:ln>
            <a:noFill/>
          </a:ln>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latinLnBrk="0" hangingPunct="1">
              <a:lnSpc>
                <a:spcPct val="150000"/>
              </a:lnSpc>
              <a:defRPr/>
            </a:pPr>
            <a:r>
              <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rPr>
              <a:t>客人点完菜后，服务员按女士优先依次在客人左侧先上黄油，再在面包盘里分派面包或用面包篮送上各种面包。</a:t>
            </a:r>
            <a:endParaRPr lang="zh-CN" altLang="en-US" sz="1000" kern="0" dirty="0" smtClean="0">
              <a:solidFill>
                <a:schemeClr val="tx1">
                  <a:lumMod val="65000"/>
                  <a:lumOff val="35000"/>
                </a:schemeClr>
              </a:solidFill>
              <a:latin typeface="宋体" panose="02010600030101010101" pitchFamily="2" charset="-122"/>
              <a:cs typeface="宋体" panose="02010600030101010101" pitchFamily="2" charset="-122"/>
            </a:endParaRPr>
          </a:p>
        </p:txBody>
      </p:sp>
      <p:sp>
        <p:nvSpPr>
          <p:cNvPr id="6" name="AutoShape 4"/>
          <p:cNvSpPr>
            <a:spLocks noChangeArrowheads="1"/>
          </p:cNvSpPr>
          <p:nvPr/>
        </p:nvSpPr>
        <p:spPr bwMode="auto">
          <a:xfrm>
            <a:off x="1578610" y="2576195"/>
            <a:ext cx="2949575" cy="1389380"/>
          </a:xfrm>
          <a:prstGeom prst="roundRect">
            <a:avLst>
              <a:gd name="adj" fmla="val 16667"/>
            </a:avLst>
          </a:prstGeom>
          <a:noFill/>
          <a:ln w="12700">
            <a:solidFill>
              <a:srgbClr val="4BACC6"/>
            </a:solidFill>
            <a:prstDash val="dash"/>
            <a:round/>
          </a:ln>
          <a:effectLst/>
          <a:extLst>
            <a:ext uri="{909E8E84-426E-40DD-AFC4-6F175D3DCCD1}">
              <a14:hiddenFill xmlns:a14="http://schemas.microsoft.com/office/drawing/2010/main">
                <a:solidFill>
                  <a:srgbClr val="F2F2F2"/>
                </a:solidFill>
              </a14:hiddenFill>
            </a:ext>
          </a:extLst>
        </p:spPr>
        <p:txBody>
          <a:bodyPr vert="horz" wrap="square" lIns="56658" tIns="28329" rIns="56658" bIns="28329" numCol="1" anchor="t" anchorCtr="0" compatLnSpc="1"/>
          <a:p>
            <a:pPr marL="0" lvl="0" indent="0" eaLnBrk="1" fontAlgn="auto" latinLnBrk="0" hangingPunct="1">
              <a:lnSpc>
                <a:spcPct val="150000"/>
              </a:lnSpc>
            </a:pPr>
            <a:r>
              <a:rPr lang="en-US" altLang="zh-CN" sz="800" kern="0">
                <a:latin typeface="宋体" panose="02010600030101010101" pitchFamily="2" charset="-122"/>
                <a:ea typeface="宋体" panose="02010600030101010101" pitchFamily="2" charset="-122"/>
                <a:cs typeface="宋体" panose="02010600030101010101" pitchFamily="2" charset="-122"/>
              </a:rPr>
              <a:t>   </a:t>
            </a:r>
            <a:endParaRPr lang="zh-CN" altLang="en-US" sz="1000" kern="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1637030" y="2508250"/>
            <a:ext cx="2813050" cy="941070"/>
          </a:xfrm>
          <a:prstGeom prst="rect">
            <a:avLst/>
          </a:prstGeom>
          <a:noFill/>
        </p:spPr>
        <p:txBody>
          <a:bodyPr wrap="square" rtlCol="0" anchor="t">
            <a:noAutofit/>
          </a:bodyPr>
          <a:p>
            <a:pPr marL="0" indent="0" eaLnBrk="1" fontAlgn="auto" latinLnBrk="0" hangingPunct="1">
              <a:lnSpc>
                <a:spcPct val="150000"/>
              </a:lnSpc>
            </a:pPr>
            <a:r>
              <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rPr>
              <a:t>根据客人所点的佐餐酒,按服务规范提供服务。白葡萄酒、玫瑰露酒和葡萄汽酒应冰镇,红葡萄酒用酒篮。先展示商标,当众开瓶,请主人品尝得到认可后,先女士后男士为客人斟倒。根据佐餐酒与菜肴的搭配规律,一般先饮白葡萄酒,配主菜时才饮用红葡萄酒。</a:t>
            </a:r>
            <a:endParaRPr sz="1000" kern="1200" dirty="0" smtClean="0">
              <a:solidFill>
                <a:srgbClr val="000000">
                  <a:lumMod val="65000"/>
                  <a:lumOff val="35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8" name="表格 7"/>
          <p:cNvGraphicFramePr>
            <a:graphicFrameLocks noGrp="1"/>
          </p:cNvGraphicFramePr>
          <p:nvPr>
            <p:custDataLst>
              <p:tags r:id="rId1"/>
            </p:custDataLst>
          </p:nvPr>
        </p:nvGraphicFramePr>
        <p:xfrm>
          <a:off x="4575810" y="1898650"/>
          <a:ext cx="2792730" cy="1066800"/>
        </p:xfrm>
        <a:graphic>
          <a:graphicData uri="http://schemas.openxmlformats.org/drawingml/2006/table">
            <a:tbl>
              <a:tblPr firstRow="1" bandRow="1">
                <a:tableStyleId>{5C22544A-7EE6-4342-B048-85BDC9FD1C3A}</a:tableStyleId>
              </a:tblPr>
              <a:tblGrid>
                <a:gridCol w="1359535"/>
                <a:gridCol w="1433195"/>
              </a:tblGrid>
              <a:tr h="1066800">
                <a:tc>
                  <a:txBody>
                    <a:bodyPr/>
                    <a:lstStyle/>
                    <a:p>
                      <a:endParaRPr lang="zh-CN" altLang="en-US" dirty="0"/>
                    </a:p>
                  </a:txBody>
                  <a:tcPr>
                    <a:solidFill>
                      <a:srgbClr val="4F7FBD"/>
                    </a:solidFill>
                  </a:tcPr>
                </a:tc>
                <a:tc>
                  <a:txBody>
                    <a:bodyPr/>
                    <a:lstStyle/>
                    <a:p>
                      <a:endParaRPr lang="zh-CN" altLang="en-US" dirty="0"/>
                    </a:p>
                  </a:txBody>
                  <a:tcPr>
                    <a:solidFill>
                      <a:srgbClr val="4F7FBD"/>
                    </a:solidFill>
                  </a:tcPr>
                </a:tc>
              </a:tr>
            </a:tbl>
          </a:graphicData>
        </a:graphic>
      </p:graphicFrame>
      <p:pic>
        <p:nvPicPr>
          <p:cNvPr id="9" name="Picture 8" descr="海鲜鸡尾杯用具"/>
          <p:cNvPicPr>
            <a:picLocks noChangeAspect="1" noChangeArrowheads="1"/>
          </p:cNvPicPr>
          <p:nvPr/>
        </p:nvPicPr>
        <p:blipFill>
          <a:blip r:embed="rId2"/>
          <a:srcRect/>
          <a:stretch>
            <a:fillRect/>
          </a:stretch>
        </p:blipFill>
        <p:spPr bwMode="auto">
          <a:xfrm>
            <a:off x="4616450" y="2009140"/>
            <a:ext cx="1260475" cy="845185"/>
          </a:xfrm>
          <a:prstGeom prst="rect">
            <a:avLst/>
          </a:prstGeom>
          <a:noFill/>
          <a:ln w="9525">
            <a:noFill/>
            <a:miter lim="800000"/>
            <a:headEnd/>
            <a:tailEnd/>
          </a:ln>
        </p:spPr>
      </p:pic>
      <p:pic>
        <p:nvPicPr>
          <p:cNvPr id="10" name="Picture 9" descr="食用法式蜗牛用具"/>
          <p:cNvPicPr>
            <a:picLocks noChangeAspect="1" noChangeArrowheads="1"/>
          </p:cNvPicPr>
          <p:nvPr/>
        </p:nvPicPr>
        <p:blipFill>
          <a:blip r:embed="rId3"/>
          <a:srcRect/>
          <a:stretch>
            <a:fillRect/>
          </a:stretch>
        </p:blipFill>
        <p:spPr bwMode="auto">
          <a:xfrm>
            <a:off x="6028055" y="2009140"/>
            <a:ext cx="1261745" cy="816610"/>
          </a:xfrm>
          <a:prstGeom prst="rect">
            <a:avLst/>
          </a:prstGeom>
          <a:noFill/>
          <a:ln w="9525">
            <a:noFill/>
            <a:miter lim="800000"/>
            <a:headEnd/>
            <a:tailEnd/>
          </a:ln>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5007_1*i*1"/>
  <p:tag name="KSO_WM_TEMPLATE_CATEGORY" val="crop"/>
  <p:tag name="KSO_WM_TEMPLATE_INDEX" val="20195007"/>
  <p:tag name="KSO_WM_UNIT_LAYERLEVEL" val="1"/>
  <p:tag name="KSO_WM_TAG_VERSION" val="1.0"/>
  <p:tag name="KSO_WM_BEAUTIFY_FLAG" val="#wm#"/>
  <p:tag name="KSO_WM_UNIT_TYPE" val="i"/>
  <p:tag name="KSO_WM_UNIT_INDEX"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PA" val="v5.2.2"/>
  <p:tag name="PICTUREFILLRANGE" val="3a80b5bd-4aab-4e59-bf7b-17648c325c0b"/>
  <p:tag name="KSO_WM_UNIT_VALUE" val="979*2127"/>
  <p:tag name="KSO_WM_UNIT_HIGHLIGHT" val="0"/>
  <p:tag name="KSO_WM_UNIT_COMPATIBLE" val="0"/>
  <p:tag name="KSO_WM_UNIT_DIAGRAM_ISNUMVISUAL" val="0"/>
  <p:tag name="KSO_WM_UNIT_DIAGRAM_ISREFERUNIT" val="0"/>
  <p:tag name="KSO_WM_DIAGRAM_GROUP_CODE" val="1673946455"/>
  <p:tag name="KSO_WM_UNIT_TYPE" val="ζ_h_d"/>
  <p:tag name="KSO_WM_UNIT_INDEX" val="1_1_1"/>
  <p:tag name="KSO_WM_UNIT_ID" val="crop20195007_1*ζ_h_d*1_1_1"/>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14"/>
  <p:tag name="KSO_WM_BLIP_RECT_RIGHT" val="-46"/>
  <p:tag name="KSO_WM_BLIP_RECT_TOP" val="-58"/>
  <p:tag name="KSO_WM_BLIP_RECT_BOTTOM" val="-59"/>
  <p:tag name="KSO_WM_CREATIVE_CROP_ORG_WIDTH" val="128.15"/>
  <p:tag name="KSO_WM_CREATIVE_CROP_ORG_HEIGHT" val="110.15"/>
  <p:tag name="KSO_WM_CREATIVE_CROP_HEIGHT" val="50.85"/>
  <p:tag name="KSO_WM_CREATIVE_CROP_WIDTH" val="128.15"/>
  <p:tag name="KSO_WM_CREATIVE_CROP_VERSION" val="1"/>
  <p:tag name="KSO_WM_CREATIVE_CROP_TEMPLATE_ID" val="3107027"/>
  <p:tag name="KSO_WM_DIAGRAM_VIRTUALLY_FRAME" val="{&quot;height&quot;:50.95,&quot;left&quot;:30.45,&quot;top&quot;:141.3,&quot;width&quot;:135.55}"/>
</p:tagLst>
</file>

<file path=ppt/tags/tag21.xml><?xml version="1.0" encoding="utf-8"?>
<p:tagLst xmlns:p="http://schemas.openxmlformats.org/presentationml/2006/main">
  <p:tag name="PA" val="v5.2.2"/>
  <p:tag name="PICTUREFILLRANGE" val="3a80b5bd-4aab-4e59-bf7b-17648c325c0b"/>
  <p:tag name="KSO_WM_UNIT_VALUE" val="2*1"/>
  <p:tag name="KSO_WM_UNIT_HIGHLIGHT" val="0"/>
  <p:tag name="KSO_WM_UNIT_COMPATIBLE" val="0"/>
  <p:tag name="KSO_WM_UNIT_DIAGRAM_ISNUMVISUAL" val="0"/>
  <p:tag name="KSO_WM_UNIT_DIAGRAM_ISREFERUNIT" val="0"/>
  <p:tag name="KSO_WM_DIAGRAM_GROUP_CODE" val="1673946455"/>
  <p:tag name="KSO_WM_UNIT_TYPE" val="ζ_h_d"/>
  <p:tag name="KSO_WM_UNIT_INDEX" val="1_1_2"/>
  <p:tag name="KSO_WM_UNIT_ID" val="crop20195007_1*ζ_h_d*1_1_2"/>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129660"/>
  <p:tag name="KSO_WM_BLIP_RECT_RIGHT" val="-256177"/>
  <p:tag name="KSO_WM_BLIP_RECT_TOP" val="-78943"/>
  <p:tag name="KSO_WM_BLIP_RECT_BOTTOM" val="-41473"/>
  <p:tag name="KSO_WM_CREATIVE_CROP_ORG_WIDTH" val="128.15"/>
  <p:tag name="KSO_WM_CREATIVE_CROP_ORG_HEIGHT" val="110.15"/>
  <p:tag name="KSO_WM_CREATIVE_CROP_HEIGHT" val="50.85"/>
  <p:tag name="KSO_WM_CREATIVE_CROP_WIDTH" val="128.15"/>
  <p:tag name="KSO_WM_CREATIVE_CROP_VERSION" val="1"/>
  <p:tag name="KSO_WM_CREATIVE_CROP_TEMPLATE_ID" val="3107027"/>
  <p:tag name="KSO_WM_DIAGRAM_VIRTUALLY_FRAME" val="{&quot;height&quot;:50.95,&quot;left&quot;:30.45,&quot;top&quot;:141.3,&quot;width&quot;:135.55}"/>
</p:tagLst>
</file>

<file path=ppt/tags/tag22.xml><?xml version="1.0" encoding="utf-8"?>
<p:tagLst xmlns:p="http://schemas.openxmlformats.org/presentationml/2006/main">
  <p:tag name="PA" val="v5.2.2"/>
  <p:tag name="PICTUREFILLRANGE" val="3a80b5bd-4aab-4e59-bf7b-17648c325c0b"/>
  <p:tag name="KSO_WM_UNIT_VALUE" val="752*2404"/>
  <p:tag name="KSO_WM_UNIT_HIGHLIGHT" val="0"/>
  <p:tag name="KSO_WM_UNIT_COMPATIBLE" val="0"/>
  <p:tag name="KSO_WM_UNIT_DIAGRAM_ISNUMVISUAL" val="0"/>
  <p:tag name="KSO_WM_UNIT_DIAGRAM_ISREFERUNIT" val="0"/>
  <p:tag name="KSO_WM_DIAGRAM_GROUP_CODE" val="1673946455"/>
  <p:tag name="KSO_WM_UNIT_TYPE" val="ζ_h_d"/>
  <p:tag name="KSO_WM_UNIT_INDEX" val="1_1_3"/>
  <p:tag name="KSO_WM_UNIT_ID" val="crop20195007_1*ζ_h_d*1_1_3"/>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9"/>
  <p:tag name="KSO_WM_BLIP_RECT_RIGHT" val="-33"/>
  <p:tag name="KSO_WM_BLIP_RECT_TOP" val="-106"/>
  <p:tag name="KSO_WM_BLIP_RECT_BOTTOM" val="-76"/>
  <p:tag name="KSO_WM_CREATIVE_CROP_ORG_WIDTH" val="128.15"/>
  <p:tag name="KSO_WM_CREATIVE_CROP_ORG_HEIGHT" val="110.15"/>
  <p:tag name="KSO_WM_CREATIVE_CROP_HEIGHT" val="50.85"/>
  <p:tag name="KSO_WM_CREATIVE_CROP_WIDTH" val="128.15"/>
  <p:tag name="KSO_WM_CREATIVE_CROP_VERSION" val="1"/>
  <p:tag name="KSO_WM_CREATIVE_CROP_TEMPLATE_ID" val="3107027"/>
  <p:tag name="KSO_WM_DIAGRAM_VIRTUALLY_FRAME" val="{&quot;height&quot;:50.95,&quot;left&quot;:30.45,&quot;top&quot;:141.3,&quot;width&quot;:135.55}"/>
</p:tagLst>
</file>

<file path=ppt/tags/tag23.xml><?xml version="1.0" encoding="utf-8"?>
<p:tagLst xmlns:p="http://schemas.openxmlformats.org/presentationml/2006/main">
  <p:tag name="PA" val="v5.2.2"/>
  <p:tag name="PICTUREFILLRANGE" val="3a80b5bd-4aab-4e59-bf7b-17648c325c0b"/>
  <p:tag name="KSO_WM_UNIT_VALUE" val="336*2405"/>
  <p:tag name="KSO_WM_UNIT_HIGHLIGHT" val="0"/>
  <p:tag name="KSO_WM_UNIT_COMPATIBLE" val="0"/>
  <p:tag name="KSO_WM_UNIT_DIAGRAM_ISNUMVISUAL" val="0"/>
  <p:tag name="KSO_WM_UNIT_DIAGRAM_ISREFERUNIT" val="0"/>
  <p:tag name="KSO_WM_DIAGRAM_GROUP_CODE" val="1673946455"/>
  <p:tag name="KSO_WM_UNIT_TYPE" val="ζ_h_d"/>
  <p:tag name="KSO_WM_UNIT_INDEX" val="1_1_4"/>
  <p:tag name="KSO_WM_UNIT_ID" val="crop20195007_1*ζ_h_d*1_1_4"/>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9"/>
  <p:tag name="KSO_WM_BLIP_RECT_RIGHT" val="-32"/>
  <p:tag name="KSO_WM_BLIP_RECT_TOP" val="-361"/>
  <p:tag name="KSO_WM_BLIP_RECT_BOTTOM" val="-170"/>
  <p:tag name="KSO_WM_CREATIVE_CROP_ORG_WIDTH" val="128.15"/>
  <p:tag name="KSO_WM_CREATIVE_CROP_ORG_HEIGHT" val="110.15"/>
  <p:tag name="KSO_WM_CREATIVE_CROP_HEIGHT" val="50.85"/>
  <p:tag name="KSO_WM_CREATIVE_CROP_WIDTH" val="128.15"/>
  <p:tag name="KSO_WM_CREATIVE_CROP_VERSION" val="1"/>
  <p:tag name="KSO_WM_CREATIVE_CROP_TEMPLATE_ID" val="3107027"/>
  <p:tag name="KSO_WM_DIAGRAM_VIRTUALLY_FRAME" val="{&quot;height&quot;:50.95,&quot;left&quot;:30.45,&quot;top&quot;:141.3,&quot;width&quot;:135.55}"/>
</p:tagLst>
</file>

<file path=ppt/tags/tag24.xml><?xml version="1.0" encoding="utf-8"?>
<p:tagLst xmlns:p="http://schemas.openxmlformats.org/presentationml/2006/main">
  <p:tag name="PA" val="v5.2.2"/>
  <p:tag name="PICTUREFILLRANGE" val="3a80b5bd-4aab-4e59-bf7b-17648c325c0b"/>
  <p:tag name="KSO_WM_UNIT_VALUE" val="291*2471"/>
  <p:tag name="KSO_WM_UNIT_HIGHLIGHT" val="0"/>
  <p:tag name="KSO_WM_UNIT_COMPATIBLE" val="0"/>
  <p:tag name="KSO_WM_UNIT_DIAGRAM_ISNUMVISUAL" val="0"/>
  <p:tag name="KSO_WM_UNIT_DIAGRAM_ISREFERUNIT" val="0"/>
  <p:tag name="KSO_WM_DIAGRAM_GROUP_CODE" val="1673946455"/>
  <p:tag name="KSO_WM_UNIT_TYPE" val="ζ_h_d"/>
  <p:tag name="KSO_WM_UNIT_INDEX" val="1_1_5"/>
  <p:tag name="KSO_WM_UNIT_ID" val="crop20195007_1*ζ_h_d*1_1_5"/>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7"/>
  <p:tag name="KSO_WM_BLIP_RECT_RIGHT" val="-30"/>
  <p:tag name="KSO_WM_BLIP_RECT_TOP" val="-433"/>
  <p:tag name="KSO_WM_BLIP_RECT_BOTTOM" val="-197"/>
  <p:tag name="KSO_WM_CREATIVE_CROP_ORG_WIDTH" val="128.15"/>
  <p:tag name="KSO_WM_CREATIVE_CROP_ORG_HEIGHT" val="110.15"/>
  <p:tag name="KSO_WM_CREATIVE_CROP_HEIGHT" val="50.85"/>
  <p:tag name="KSO_WM_CREATIVE_CROP_WIDTH" val="128.15"/>
  <p:tag name="KSO_WM_CREATIVE_CROP_VERSION" val="1"/>
  <p:tag name="KSO_WM_CREATIVE_CROP_TEMPLATE_ID" val="3107027"/>
  <p:tag name="KSO_WM_DIAGRAM_VIRTUALLY_FRAME" val="{&quot;height&quot;:50.95,&quot;left&quot;:30.45,&quot;top&quot;:141.3,&quot;width&quot;:135.55}"/>
</p:tagLst>
</file>

<file path=ppt/tags/tag25.xml><?xml version="1.0" encoding="utf-8"?>
<p:tagLst xmlns:p="http://schemas.openxmlformats.org/presentationml/2006/main">
  <p:tag name="TABLE_ENDDRAG_ORIGIN_RECT" val="219*84"/>
  <p:tag name="TABLE_ENDDRAG_RECT" val="360*149*219*84"/>
</p:tagLst>
</file>

<file path=ppt/tags/tag26.xml><?xml version="1.0" encoding="utf-8"?>
<p:tagLst xmlns:p="http://schemas.openxmlformats.org/presentationml/2006/main">
  <p:tag name="KSO_WM_DIAGRAM_VIRTUALLY_FRAME" val="{&quot;height&quot;:143.1,&quot;left&quot;:51.5,&quot;top&quot;:125.5,&quot;width&quot;:467.2}"/>
</p:tagLst>
</file>

<file path=ppt/tags/tag27.xml><?xml version="1.0" encoding="utf-8"?>
<p:tagLst xmlns:p="http://schemas.openxmlformats.org/presentationml/2006/main">
  <p:tag name="KSO_WM_DIAGRAM_VIRTUALLY_FRAME" val="{&quot;height&quot;:143.1,&quot;left&quot;:51.5,&quot;top&quot;:125.5,&quot;width&quot;:467.2}"/>
</p:tagLst>
</file>

<file path=ppt/tags/tag28.xml><?xml version="1.0" encoding="utf-8"?>
<p:tagLst xmlns:p="http://schemas.openxmlformats.org/presentationml/2006/main">
  <p:tag name="KSO_WM_DIAGRAM_VIRTUALLY_FRAME" val="{&quot;height&quot;:143.1,&quot;left&quot;:51.5,&quot;top&quot;:125.5,&quot;width&quot;:467.2}"/>
</p:tagLst>
</file>

<file path=ppt/tags/tag29.xml><?xml version="1.0" encoding="utf-8"?>
<p:tagLst xmlns:p="http://schemas.openxmlformats.org/presentationml/2006/main">
  <p:tag name="KSO_WM_DIAGRAM_VIRTUALLY_FRAME" val="{&quot;height&quot;:143.1,&quot;left&quot;:51.5,&quot;top&quot;:125.5,&quot;width&quot;:467.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DIAGRAM_VIRTUALLY_FRAME" val="{&quot;height&quot;:143.1,&quot;left&quot;:51.5,&quot;top&quot;:125.5,&quot;width&quot;:467.2}"/>
</p:tagLst>
</file>

<file path=ppt/tags/tag31.xml><?xml version="1.0" encoding="utf-8"?>
<p:tagLst xmlns:p="http://schemas.openxmlformats.org/presentationml/2006/main">
  <p:tag name="KSO_WM_DIAGRAM_VIRTUALLY_FRAME" val="{&quot;height&quot;:143.1,&quot;left&quot;:51.5,&quot;top&quot;:125.5,&quot;width&quot;:467.2}"/>
</p:tagLst>
</file>

<file path=ppt/tags/tag32.xml><?xml version="1.0" encoding="utf-8"?>
<p:tagLst xmlns:p="http://schemas.openxmlformats.org/presentationml/2006/main">
  <p:tag name="KSO_WM_DIAGRAM_VIRTUALLY_FRAME" val="{&quot;height&quot;:190.35,&quot;left&quot;:51.5,&quot;top&quot;:125.5,&quot;width&quot;:467.2}"/>
</p:tagLst>
</file>

<file path=ppt/tags/tag33.xml><?xml version="1.0" encoding="utf-8"?>
<p:tagLst xmlns:p="http://schemas.openxmlformats.org/presentationml/2006/main">
  <p:tag name="KSO_WM_DIAGRAM_VIRTUALLY_FRAME" val="{&quot;height&quot;:190.35,&quot;left&quot;:51.5,&quot;top&quot;:125.5,&quot;width&quot;:467.2}"/>
</p:tagLst>
</file>

<file path=ppt/tags/tag34.xml><?xml version="1.0" encoding="utf-8"?>
<p:tagLst xmlns:p="http://schemas.openxmlformats.org/presentationml/2006/main">
  <p:tag name="KSO_WM_DIAGRAM_VIRTUALLY_FRAME" val="{&quot;height&quot;:190.35,&quot;left&quot;:51.5,&quot;top&quot;:125.5,&quot;width&quot;:467.2}"/>
</p:tagLst>
</file>

<file path=ppt/tags/tag35.xml><?xml version="1.0" encoding="utf-8"?>
<p:tagLst xmlns:p="http://schemas.openxmlformats.org/presentationml/2006/main">
  <p:tag name="KSO_WM_DIAGRAM_VIRTUALLY_FRAME" val="{&quot;height&quot;:190.35,&quot;left&quot;:51.5,&quot;top&quot;:125.5,&quot;width&quot;:467.2}"/>
</p:tagLst>
</file>

<file path=ppt/tags/tag36.xml><?xml version="1.0" encoding="utf-8"?>
<p:tagLst xmlns:p="http://schemas.openxmlformats.org/presentationml/2006/main">
  <p:tag name="KSO_WM_DIAGRAM_VIRTUALLY_FRAME" val="{&quot;height&quot;:190.35,&quot;left&quot;:51.5,&quot;top&quot;:125.5,&quot;width&quot;:467.2}"/>
</p:tagLst>
</file>

<file path=ppt/tags/tag37.xml><?xml version="1.0" encoding="utf-8"?>
<p:tagLst xmlns:p="http://schemas.openxmlformats.org/presentationml/2006/main">
  <p:tag name="KSO_WM_DIAGRAM_VIRTUALLY_FRAME" val="{&quot;height&quot;:190.35,&quot;left&quot;:51.5,&quot;top&quot;:125.5,&quot;width&quot;:467.2}"/>
</p:tagLst>
</file>

<file path=ppt/tags/tag38.xml><?xml version="1.0" encoding="utf-8"?>
<p:tagLst xmlns:p="http://schemas.openxmlformats.org/presentationml/2006/main">
  <p:tag name="KSO_WM_DIAGRAM_VIRTUALLY_FRAME" val="{&quot;height&quot;:143.1,&quot;left&quot;:51.5,&quot;top&quot;:125.5,&quot;width&quot;:467.2}"/>
</p:tagLst>
</file>

<file path=ppt/tags/tag39.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1.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2.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3.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4.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5.xml><?xml version="1.0" encoding="utf-8"?>
<p:tagLst xmlns:p="http://schemas.openxmlformats.org/presentationml/2006/main">
  <p:tag name="KSO_WM_DIAGRAM_VIRTUALLY_FRAME" val="{&quot;height&quot;:305.63012065044023,&quot;left&quot;:34.84771653543312,&quot;top&quot;:38.449999999999974,&quot;width&quot;:533.4302362204724}"/>
</p:tagLst>
</file>

<file path=ppt/tags/tag46.xml><?xml version="1.0" encoding="utf-8"?>
<p:tagLst xmlns:p="http://schemas.openxmlformats.org/presentationml/2006/main">
  <p:tag name="KSO_WM_DIAGRAM_VIRTUALLY_FRAME" val="{&quot;height&quot;:190.35,&quot;left&quot;:51.5,&quot;top&quot;:125.5,&quot;width&quot;:467.2}"/>
</p:tagLst>
</file>

<file path=ppt/tags/tag47.xml><?xml version="1.0" encoding="utf-8"?>
<p:tagLst xmlns:p="http://schemas.openxmlformats.org/presentationml/2006/main">
  <p:tag name="KSO_WM_DIAGRAM_VIRTUALLY_FRAME" val="{&quot;height&quot;:190.35,&quot;left&quot;:51.5,&quot;top&quot;:125.5,&quot;width&quot;:467.2}"/>
</p:tagLst>
</file>

<file path=ppt/tags/tag48.xml><?xml version="1.0" encoding="utf-8"?>
<p:tagLst xmlns:p="http://schemas.openxmlformats.org/presentationml/2006/main">
  <p:tag name="KSO_WM_DIAGRAM_VIRTUALLY_FRAME" val="{&quot;height&quot;:190.35,&quot;left&quot;:51.5,&quot;top&quot;:125.5,&quot;width&quot;:467.2}"/>
</p:tagLst>
</file>

<file path=ppt/tags/tag49.xml><?xml version="1.0" encoding="utf-8"?>
<p:tagLst xmlns:p="http://schemas.openxmlformats.org/presentationml/2006/main">
  <p:tag name="KSO_WM_DIAGRAM_VIRTUALLY_FRAME" val="{&quot;height&quot;:190.35,&quot;left&quot;:51.5,&quot;top&quot;:125.5,&quot;width&quot;:467.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DIAGRAM_VIRTUALLY_FRAME" val="{&quot;height&quot;:190.35,&quot;left&quot;:51.5,&quot;top&quot;:125.5,&quot;width&quot;:467.2}"/>
</p:tagLst>
</file>

<file path=ppt/tags/tag51.xml><?xml version="1.0" encoding="utf-8"?>
<p:tagLst xmlns:p="http://schemas.openxmlformats.org/presentationml/2006/main">
  <p:tag name="KSO_WM_DIAGRAM_VIRTUALLY_FRAME" val="{&quot;height&quot;:190.35,&quot;left&quot;:51.5,&quot;top&quot;:125.5,&quot;width&quot;:467.2}"/>
</p:tagLst>
</file>

<file path=ppt/tags/tag52.xml><?xml version="1.0" encoding="utf-8"?>
<p:tagLst xmlns:p="http://schemas.openxmlformats.org/presentationml/2006/main">
  <p:tag name="KSO_WM_DIAGRAM_VIRTUALLY_FRAME" val="{&quot;height&quot;:190.35,&quot;left&quot;:51.5,&quot;top&quot;:125.5,&quot;width&quot;:467.2}"/>
</p:tagLst>
</file>

<file path=ppt/tags/tag53.xml><?xml version="1.0" encoding="utf-8"?>
<p:tagLst xmlns:p="http://schemas.openxmlformats.org/presentationml/2006/main">
  <p:tag name="KSO_WM_DIAGRAM_VIRTUALLY_FRAME" val="{&quot;height&quot;:190.35,&quot;left&quot;:51.5,&quot;top&quot;:125.5,&quot;width&quot;:467.2}"/>
</p:tagLst>
</file>

<file path=ppt/tags/tag54.xml><?xml version="1.0" encoding="utf-8"?>
<p:tagLst xmlns:p="http://schemas.openxmlformats.org/presentationml/2006/main">
  <p:tag name="KSO_WM_DIAGRAM_VIRTUALLY_FRAME" val="{&quot;height&quot;:190.35,&quot;left&quot;:51.5,&quot;top&quot;:125.5,&quot;width&quot;:467.2}"/>
</p:tagLst>
</file>

<file path=ppt/tags/tag55.xml><?xml version="1.0" encoding="utf-8"?>
<p:tagLst xmlns:p="http://schemas.openxmlformats.org/presentationml/2006/main">
  <p:tag name="KSO_WM_DIAGRAM_VIRTUALLY_FRAME" val="{&quot;height&quot;:143.1,&quot;left&quot;:51.5,&quot;top&quot;:125.5,&quot;width&quot;:467.2}"/>
</p:tagLst>
</file>

<file path=ppt/tags/tag56.xml><?xml version="1.0" encoding="utf-8"?>
<p:tagLst xmlns:p="http://schemas.openxmlformats.org/presentationml/2006/main">
  <p:tag name="KSO_WM_DIAGRAM_VIRTUALLY_FRAME" val="{&quot;height&quot;:190.35,&quot;left&quot;:49.5,&quot;top&quot;:125.5,&quot;width&quot;:474.2}"/>
</p:tagLst>
</file>

<file path=ppt/tags/tag57.xml><?xml version="1.0" encoding="utf-8"?>
<p:tagLst xmlns:p="http://schemas.openxmlformats.org/presentationml/2006/main">
  <p:tag name="KSO_WM_DIAGRAM_VIRTUALLY_FRAME" val="{&quot;height&quot;:190.35,&quot;left&quot;:49.5,&quot;top&quot;:125.5,&quot;width&quot;:474.2}"/>
</p:tagLst>
</file>

<file path=ppt/tags/tag58.xml><?xml version="1.0" encoding="utf-8"?>
<p:tagLst xmlns:p="http://schemas.openxmlformats.org/presentationml/2006/main">
  <p:tag name="KSO_WM_DIAGRAM_VIRTUALLY_FRAME" val="{&quot;height&quot;:190.35,&quot;left&quot;:49.5,&quot;top&quot;:125.5,&quot;width&quot;:474.2}"/>
</p:tagLst>
</file>

<file path=ppt/tags/tag59.xml><?xml version="1.0" encoding="utf-8"?>
<p:tagLst xmlns:p="http://schemas.openxmlformats.org/presentationml/2006/main">
  <p:tag name="KSO_WM_DIAGRAM_VIRTUALLY_FRAME" val="{&quot;height&quot;:190.35,&quot;left&quot;:49.5,&quot;top&quot;:125.5,&quot;width&quot;:474.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DIAGRAM_VIRTUALLY_FRAME" val="{&quot;height&quot;:190.35,&quot;left&quot;:49.5,&quot;top&quot;:125.5,&quot;width&quot;:474.2}"/>
</p:tagLst>
</file>

<file path=ppt/tags/tag61.xml><?xml version="1.0" encoding="utf-8"?>
<p:tagLst xmlns:p="http://schemas.openxmlformats.org/presentationml/2006/main">
  <p:tag name="KSO_WM_DIAGRAM_VIRTUALLY_FRAME" val="{&quot;height&quot;:190.35,&quot;left&quot;:49.5,&quot;top&quot;:125.5,&quot;width&quot;:474.2}"/>
</p:tagLst>
</file>

<file path=ppt/tags/tag62.xml><?xml version="1.0" encoding="utf-8"?>
<p:tagLst xmlns:p="http://schemas.openxmlformats.org/presentationml/2006/main">
  <p:tag name="KSO_WM_DIAGRAM_VIRTUALLY_FRAME" val="{&quot;height&quot;:190.35,&quot;left&quot;:51.5,&quot;top&quot;:125.5,&quot;width&quot;:467.2}"/>
</p:tagLst>
</file>

<file path=ppt/tags/tag63.xml><?xml version="1.0" encoding="utf-8"?>
<p:tagLst xmlns:p="http://schemas.openxmlformats.org/presentationml/2006/main">
  <p:tag name="KSO_WM_DIAGRAM_VIRTUALLY_FRAME" val="{&quot;height&quot;:190.35,&quot;left&quot;:51.5,&quot;top&quot;:125.5,&quot;width&quot;:467.2}"/>
</p:tagLst>
</file>

<file path=ppt/tags/tag64.xml><?xml version="1.0" encoding="utf-8"?>
<p:tagLst xmlns:p="http://schemas.openxmlformats.org/presentationml/2006/main">
  <p:tag name="KSO_WM_DIAGRAM_VIRTUALLY_FRAME" val="{&quot;height&quot;:190.35,&quot;left&quot;:51.5,&quot;top&quot;:125.5,&quot;width&quot;:467.2}"/>
</p:tagLst>
</file>

<file path=ppt/tags/tag65.xml><?xml version="1.0" encoding="utf-8"?>
<p:tagLst xmlns:p="http://schemas.openxmlformats.org/presentationml/2006/main">
  <p:tag name="KSO_WM_DIAGRAM_VIRTUALLY_FRAME" val="{&quot;height&quot;:190.35,&quot;left&quot;:51.5,&quot;top&quot;:125.5,&quot;width&quot;:467.2}"/>
</p:tagLst>
</file>

<file path=ppt/tags/tag66.xml><?xml version="1.0" encoding="utf-8"?>
<p:tagLst xmlns:p="http://schemas.openxmlformats.org/presentationml/2006/main">
  <p:tag name="commondata" val="eyJoZGlkIjoiZjcwNWUxNWVjNzBkMTQzMGQwOWYwZDM1ZTgzMzZlOTEifQ=="/>
  <p:tag name="resource_record_key" val="{&quot;13&quot;:[4670873,466348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2885</Words>
  <Application>WPS 演示</Application>
  <PresentationFormat>On-screen Show (4:3)</PresentationFormat>
  <Paragraphs>291</Paragraphs>
  <Slides>20</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20</vt:i4>
      </vt:variant>
    </vt:vector>
  </HeadingPairs>
  <TitlesOfParts>
    <vt:vector size="32" baseType="lpstr">
      <vt:lpstr>Arial</vt:lpstr>
      <vt:lpstr>宋体</vt:lpstr>
      <vt:lpstr>Wingdings</vt:lpstr>
      <vt:lpstr>微软雅黑</vt:lpstr>
      <vt:lpstr>微软雅黑 Light</vt:lpstr>
      <vt:lpstr>Microsoft YaHei UI</vt:lpstr>
      <vt:lpstr>黑体</vt:lpstr>
      <vt:lpstr>Calibri</vt:lpstr>
      <vt:lpstr>Arial Unicode MS</vt:lpstr>
      <vt:lpstr>Calibri 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【作业目标】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11122</cp:lastModifiedBy>
  <cp:revision>442</cp:revision>
  <dcterms:created xsi:type="dcterms:W3CDTF">2024-02-27T01:37:00Z</dcterms:created>
  <dcterms:modified xsi:type="dcterms:W3CDTF">2024-05-20T01:53:03Z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2024-03-06T16:00:00Z</vt:filetime>
  </property>
  <property fmtid="{D5CDD505-2E9C-101B-9397-08002B2CF9AE}" pid="3" name="Creator">
    <vt:lpwstr>Adobe Acrobat 22.0</vt:lpwstr>
  </property>
  <property fmtid="{D5CDD505-2E9C-101B-9397-08002B2CF9AE}" pid="4" name="LastSaved">
    <vt:filetime>2024-03-06T16:00:00Z</vt:filetime>
  </property>
  <property fmtid="{D5CDD505-2E9C-101B-9397-08002B2CF9AE}" pid="5" name="ICV">
    <vt:lpwstr>9A1E159F8A6D483A9E523C81083DDADA_13</vt:lpwstr>
  </property>
  <property fmtid="{D5CDD505-2E9C-101B-9397-08002B2CF9AE}" pid="6" name="KSOProductBuildVer">
    <vt:lpwstr>2052-12.1.0.16729</vt:lpwstr>
  </property>
</Properties>
</file>