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3"/>
  </p:notesMasterIdLst>
  <p:handoutMasterIdLst>
    <p:handoutMasterId r:id="rId64"/>
  </p:handoutMasterIdLst>
  <p:sldIdLst>
    <p:sldId id="3910" r:id="rId3"/>
    <p:sldId id="4032" r:id="rId4"/>
    <p:sldId id="4033" r:id="rId5"/>
    <p:sldId id="4034" r:id="rId6"/>
    <p:sldId id="4035" r:id="rId7"/>
    <p:sldId id="4066" r:id="rId8"/>
    <p:sldId id="4036" r:id="rId9"/>
    <p:sldId id="4037" r:id="rId10"/>
    <p:sldId id="4038" r:id="rId11"/>
    <p:sldId id="4039" r:id="rId12"/>
    <p:sldId id="4042" r:id="rId13"/>
    <p:sldId id="4040" r:id="rId14"/>
    <p:sldId id="4043" r:id="rId15"/>
    <p:sldId id="4044" r:id="rId16"/>
    <p:sldId id="4045" r:id="rId17"/>
    <p:sldId id="4070" r:id="rId18"/>
    <p:sldId id="497" r:id="rId19"/>
    <p:sldId id="4067" r:id="rId20"/>
    <p:sldId id="4068" r:id="rId21"/>
    <p:sldId id="4069" r:id="rId22"/>
    <p:sldId id="4073" r:id="rId23"/>
    <p:sldId id="4075" r:id="rId24"/>
    <p:sldId id="4101" r:id="rId25"/>
    <p:sldId id="4102" r:id="rId26"/>
    <p:sldId id="4103" r:id="rId27"/>
    <p:sldId id="4104" r:id="rId28"/>
    <p:sldId id="4105" r:id="rId29"/>
    <p:sldId id="4106" r:id="rId30"/>
    <p:sldId id="3936" r:id="rId31"/>
    <p:sldId id="4107" r:id="rId32"/>
    <p:sldId id="4108" r:id="rId33"/>
    <p:sldId id="4109" r:id="rId34"/>
    <p:sldId id="4110" r:id="rId35"/>
    <p:sldId id="4111" r:id="rId36"/>
    <p:sldId id="4132" r:id="rId37"/>
    <p:sldId id="4133" r:id="rId38"/>
    <p:sldId id="4134" r:id="rId39"/>
    <p:sldId id="4112" r:id="rId40"/>
    <p:sldId id="4113" r:id="rId41"/>
    <p:sldId id="4135" r:id="rId42"/>
    <p:sldId id="4136" r:id="rId43"/>
    <p:sldId id="4138" r:id="rId44"/>
    <p:sldId id="4071" r:id="rId45"/>
    <p:sldId id="4139" r:id="rId46"/>
    <p:sldId id="499" r:id="rId47"/>
    <p:sldId id="3939" r:id="rId48"/>
    <p:sldId id="3940" r:id="rId49"/>
    <p:sldId id="3941" r:id="rId50"/>
    <p:sldId id="3942" r:id="rId51"/>
    <p:sldId id="3943" r:id="rId52"/>
    <p:sldId id="3944" r:id="rId53"/>
    <p:sldId id="3945" r:id="rId54"/>
    <p:sldId id="3946" r:id="rId55"/>
    <p:sldId id="3947" r:id="rId56"/>
    <p:sldId id="3948" r:id="rId57"/>
    <p:sldId id="3949" r:id="rId58"/>
    <p:sldId id="3950" r:id="rId59"/>
    <p:sldId id="3951" r:id="rId60"/>
    <p:sldId id="3952" r:id="rId61"/>
    <p:sldId id="3953" r:id="rId62"/>
  </p:sldIdLst>
  <p:sldSz cx="7556500" cy="4254500"/>
  <p:notesSz cx="7556500" cy="4254500"/>
  <p:embeddedFontLst>
    <p:embeddedFont>
      <p:font typeface="微软雅黑" panose="020B0503020204020204" charset="-122"/>
      <p:regular r:id="rId69"/>
    </p:embeddedFont>
    <p:embeddedFont>
      <p:font typeface="微软雅黑 Light" panose="020B0502040204020203" charset="-122"/>
      <p:regular r:id="rId70"/>
    </p:embeddedFont>
    <p:embeddedFont>
      <p:font typeface="黑体" panose="02010609060101010101" charset="-122"/>
      <p:regular r:id="rId71"/>
    </p:embeddedFont>
    <p:embeddedFont>
      <p:font typeface="Calibri Light" panose="020F0302020204030204"/>
      <p:regular r:id="rId72"/>
    </p:embeddedFont>
    <p:embeddedFont>
      <p:font typeface="Microsoft YaHei UI" panose="020B0503020204020204" charset="-122"/>
      <p:regular r:id="rId73"/>
    </p:embeddedFont>
    <p:embeddedFont>
      <p:font typeface="Calibri" panose="020F0502020204030204" charset="0"/>
      <p:regular r:id="rId74"/>
      <p:bold r:id="rId75"/>
      <p:italic r:id="rId76"/>
      <p:boldItalic r:id="rId77"/>
    </p:embeddedFont>
    <p:embeddedFont>
      <p:font typeface="Calibri" panose="020F0502020204030204"/>
      <p:regular r:id="rId78"/>
      <p:bold r:id="rId79"/>
      <p:italic r:id="rId80"/>
      <p:boldItalic r:id="rId81"/>
    </p:embeddedFont>
    <p:embeddedFont>
      <p:font typeface="仿宋_GB2312" panose="02010609030101010101" charset="-122"/>
      <p:regular r:id="rId82"/>
    </p:embeddedFont>
    <p:embeddedFont>
      <p:font typeface="方正仿宋_GB2312" panose="02000000000000000000" charset="-122"/>
      <p:regular r:id="rId83"/>
    </p:embeddedFont>
    <p:embeddedFont>
      <p:font typeface="楷体" panose="02010609060101010101" charset="-122"/>
      <p:regular r:id="rId84"/>
    </p:embeddedFont>
  </p:embeddedFontLst>
  <p:custDataLst>
    <p:tags r:id="rId85"/>
  </p:custDataLst>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20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farid nurjamil" initials="f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AD8D"/>
    <a:srgbClr val="BC825C"/>
    <a:srgbClr val="B5865E"/>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880"/>
        <p:guide pos="220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5" Type="http://schemas.openxmlformats.org/officeDocument/2006/relationships/tags" Target="tags/tag10.xml"/><Relationship Id="rId84" Type="http://schemas.openxmlformats.org/officeDocument/2006/relationships/font" Target="fonts/font16.fntdata"/><Relationship Id="rId83" Type="http://schemas.openxmlformats.org/officeDocument/2006/relationships/font" Target="fonts/font15.fntdata"/><Relationship Id="rId82" Type="http://schemas.openxmlformats.org/officeDocument/2006/relationships/font" Target="fonts/font14.fntdata"/><Relationship Id="rId81" Type="http://schemas.openxmlformats.org/officeDocument/2006/relationships/font" Target="fonts/font13.fntdata"/><Relationship Id="rId80" Type="http://schemas.openxmlformats.org/officeDocument/2006/relationships/font" Target="fonts/font12.fntdata"/><Relationship Id="rId8" Type="http://schemas.openxmlformats.org/officeDocument/2006/relationships/slide" Target="slides/slide6.xml"/><Relationship Id="rId79" Type="http://schemas.openxmlformats.org/officeDocument/2006/relationships/font" Target="fonts/font11.fntdata"/><Relationship Id="rId78" Type="http://schemas.openxmlformats.org/officeDocument/2006/relationships/font" Target="fonts/font10.fntdata"/><Relationship Id="rId77" Type="http://schemas.openxmlformats.org/officeDocument/2006/relationships/font" Target="fonts/font9.fntdata"/><Relationship Id="rId76" Type="http://schemas.openxmlformats.org/officeDocument/2006/relationships/font" Target="fonts/font8.fntdata"/><Relationship Id="rId75" Type="http://schemas.openxmlformats.org/officeDocument/2006/relationships/font" Target="fonts/font7.fntdata"/><Relationship Id="rId74" Type="http://schemas.openxmlformats.org/officeDocument/2006/relationships/font" Target="fonts/font6.fntdata"/><Relationship Id="rId73" Type="http://schemas.openxmlformats.org/officeDocument/2006/relationships/font" Target="fonts/font5.fntdata"/><Relationship Id="rId72" Type="http://schemas.openxmlformats.org/officeDocument/2006/relationships/font" Target="fonts/font4.fntdata"/><Relationship Id="rId71" Type="http://schemas.openxmlformats.org/officeDocument/2006/relationships/font" Target="fonts/font3.fntdata"/><Relationship Id="rId70" Type="http://schemas.openxmlformats.org/officeDocument/2006/relationships/font" Target="fonts/font2.fntdata"/><Relationship Id="rId7" Type="http://schemas.openxmlformats.org/officeDocument/2006/relationships/slide" Target="slides/slide5.xml"/><Relationship Id="rId69" Type="http://schemas.openxmlformats.org/officeDocument/2006/relationships/font" Target="fonts/font1.fntdata"/><Relationship Id="rId68" Type="http://schemas.openxmlformats.org/officeDocument/2006/relationships/commentAuthors" Target="commentAuthors.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handoutMaster" Target="handoutMasters/handoutMaster1.xml"/><Relationship Id="rId63" Type="http://schemas.openxmlformats.org/officeDocument/2006/relationships/notesMaster" Target="notesMasters/notesMaster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260"/>
            </a:lvl1pPr>
          </a:lstStyle>
          <a:p>
            <a:endParaRPr lang="zh-CN" altLang="en-US"/>
          </a:p>
        </p:txBody>
      </p:sp>
      <p:sp>
        <p:nvSpPr>
          <p:cNvPr id="3" name="日期占位符 2"/>
          <p:cNvSpPr>
            <a:spLocks noGrp="1"/>
          </p:cNvSpPr>
          <p:nvPr>
            <p:ph type="dt" sz="quarter" idx="1"/>
          </p:nvPr>
        </p:nvSpPr>
        <p:spPr>
          <a:xfrm>
            <a:off x="4716221" y="0"/>
            <a:ext cx="3607996" cy="99320"/>
          </a:xfrm>
          <a:prstGeom prst="rect">
            <a:avLst/>
          </a:prstGeom>
        </p:spPr>
        <p:txBody>
          <a:bodyPr vert="horz" lIns="91440" tIns="45720" rIns="91440" bIns="45720" rtlCol="0"/>
          <a:lstStyle>
            <a:lvl1pPr algn="r">
              <a:defRPr sz="2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880205"/>
            <a:ext cx="3607996" cy="99320"/>
          </a:xfrm>
          <a:prstGeom prst="rect">
            <a:avLst/>
          </a:prstGeom>
        </p:spPr>
        <p:txBody>
          <a:bodyPr vert="horz" lIns="91440" tIns="45720" rIns="91440" bIns="45720" rtlCol="0" anchor="b"/>
          <a:lstStyle>
            <a:lvl1pPr algn="l">
              <a:defRPr sz="260"/>
            </a:lvl1pPr>
          </a:lstStyle>
          <a:p>
            <a:endParaRPr lang="zh-CN" altLang="en-US"/>
          </a:p>
        </p:txBody>
      </p:sp>
      <p:sp>
        <p:nvSpPr>
          <p:cNvPr id="5" name="灯片编号占位符 4"/>
          <p:cNvSpPr>
            <a:spLocks noGrp="1"/>
          </p:cNvSpPr>
          <p:nvPr>
            <p:ph type="sldNum" sz="quarter" idx="3"/>
          </p:nvPr>
        </p:nvSpPr>
        <p:spPr>
          <a:xfrm>
            <a:off x="4716221" y="1880205"/>
            <a:ext cx="3607996" cy="99320"/>
          </a:xfrm>
          <a:prstGeom prst="rect">
            <a:avLst/>
          </a:prstGeom>
        </p:spPr>
        <p:txBody>
          <a:bodyPr vert="horz" lIns="91440" tIns="45720" rIns="91440" bIns="45720" rtlCol="0" anchor="b"/>
          <a:lstStyle>
            <a:lvl1pPr algn="r">
              <a:defRPr sz="2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9932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569214" y="247441"/>
            <a:ext cx="1187715" cy="668089"/>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952646"/>
            <a:ext cx="6660915" cy="7794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880205"/>
            <a:ext cx="3607996" cy="9932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880205"/>
            <a:ext cx="3607996" cy="9932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6626" y="915285"/>
            <a:ext cx="5983246" cy="50926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133475" y="2382520"/>
            <a:ext cx="5289550" cy="106362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巩固旧知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实训实操</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情境导入</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2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755"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新知讲解</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3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拓展延伸</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4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案例分析</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5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巩固旧知</a:t>
            </a:r>
            <a:endParaRPr lang="zh-CN" altLang="en-US" sz="900" b="1">
              <a:effectLst>
                <a:outerShdw blurRad="38100" dist="38100" dir="2700000" algn="tl">
                  <a:srgbClr val="000000">
                    <a:alpha val="43137"/>
                  </a:srgbClr>
                </a:outerShdw>
              </a:effectLst>
            </a:endParaRPr>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6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实训实操</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124700" y="3888105"/>
            <a:ext cx="427355" cy="270510"/>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p:spPr>
        <p:txBody>
          <a:bodyPr wrap="none">
            <a:noAutofit/>
          </a:bodyPr>
          <a:lstStyle/>
          <a:p>
            <a:pPr>
              <a:spcBef>
                <a:spcPts val="0"/>
              </a:spcBef>
              <a:spcAft>
                <a:spcPts val="0"/>
              </a:spcAft>
              <a:defRPr/>
            </a:pPr>
            <a:fld id="{B892AB6C-70A6-49EF-A4F5-02149C865011}"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5A921A-0FB5-461F-8098-03FC0056C8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3558FD-E5B3-4440-9135-3B6EE543F92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09880" cy="243205"/>
          </a:xfrm>
          <a:prstGeom prst="rect">
            <a:avLst/>
          </a:prstGeom>
          <a:noFill/>
        </p:spPr>
        <p:txBody>
          <a:bodyPr wrap="none">
            <a:spAutoFit/>
          </a:bodyPr>
          <a:lstStyle/>
          <a:p>
            <a:pPr>
              <a:spcBef>
                <a:spcPts val="0"/>
              </a:spcBef>
              <a:spcAft>
                <a:spcPts val="0"/>
              </a:spcAft>
              <a:defRPr/>
            </a:pPr>
            <a:fld id="{3226AE28-ABE2-43C5-B855-5BEC63CEC049}"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80256" y="603331"/>
            <a:ext cx="6798619" cy="437325"/>
          </a:xfrm>
        </p:spPr>
        <p:txBody>
          <a:bodyPr wrap="square">
            <a:normAutofit/>
          </a:bodyPr>
          <a:lstStyle>
            <a:lvl1pPr algn="ctr">
              <a:defRPr sz="1985">
                <a:solidFill>
                  <a:schemeClr val="tx1">
                    <a:lumMod val="85000"/>
                    <a:lumOff val="15000"/>
                  </a:schemeClr>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4_两栏内容">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73380" cy="243205"/>
          </a:xfrm>
          <a:prstGeom prst="rect">
            <a:avLst/>
          </a:prstGeom>
          <a:noFill/>
        </p:spPr>
        <p:txBody>
          <a:bodyPr wrap="none">
            <a:spAutoFit/>
          </a:bodyPr>
          <a:lstStyle/>
          <a:p>
            <a:pPr>
              <a:spcBef>
                <a:spcPts val="0"/>
              </a:spcBef>
              <a:spcAft>
                <a:spcPts val="0"/>
              </a:spcAft>
              <a:defRPr/>
            </a:pPr>
            <a:fld id="{1C8CFD0E-4695-4D61-AF4F-97BA427AFA08}"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标题和副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77081" y="379066"/>
            <a:ext cx="6798619" cy="43732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4"/>
            </p:custDataLst>
          </p:nvPr>
        </p:nvSpPr>
        <p:spPr>
          <a:xfrm>
            <a:off x="377038" y="887905"/>
            <a:ext cx="6798095" cy="236534"/>
          </a:xfrm>
        </p:spPr>
        <p:txBody>
          <a:bodyPr lIns="101600" tIns="38100" rIns="76200" bIns="38100" anchor="t" anchorCtr="0">
            <a:normAutofit/>
          </a:bodyPr>
          <a:lstStyle>
            <a:lvl1pPr marL="0" indent="0">
              <a:lnSpc>
                <a:spcPct val="100000"/>
              </a:lnSpc>
              <a:buNone/>
              <a:defRPr sz="1240" b="1" spc="200">
                <a:solidFill>
                  <a:schemeClr val="tx1">
                    <a:lumMod val="75000"/>
                    <a:lumOff val="25000"/>
                  </a:schemeClr>
                </a:solidFill>
              </a:defRPr>
            </a:lvl1pPr>
            <a:lvl2pPr marL="283845" indent="0">
              <a:buNone/>
              <a:defRPr sz="1240" b="1"/>
            </a:lvl2pPr>
            <a:lvl3pPr marL="567055" indent="0">
              <a:buNone/>
              <a:defRPr sz="1115" b="1"/>
            </a:lvl3pPr>
            <a:lvl4pPr marL="850900" indent="0">
              <a:buNone/>
              <a:defRPr sz="995" b="1"/>
            </a:lvl4pPr>
            <a:lvl5pPr marL="1134745" indent="0">
              <a:buNone/>
              <a:defRPr sz="995" b="1"/>
            </a:lvl5pPr>
            <a:lvl6pPr marL="1417955" indent="0">
              <a:buNone/>
              <a:defRPr sz="995" b="1"/>
            </a:lvl6pPr>
            <a:lvl7pPr marL="1701800" indent="0">
              <a:buNone/>
              <a:defRPr sz="995" b="1"/>
            </a:lvl7pPr>
            <a:lvl8pPr marL="1985645" indent="0">
              <a:buNone/>
              <a:defRPr sz="995" b="1"/>
            </a:lvl8pPr>
            <a:lvl9pPr marL="2268855" indent="0">
              <a:buNone/>
              <a:defRPr sz="995"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377825" y="978535"/>
            <a:ext cx="3287077" cy="280797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529147" y="995838"/>
            <a:ext cx="1825625" cy="2842260"/>
          </a:xfrm>
          <a:prstGeom prst="rect">
            <a:avLst/>
          </a:prstGeom>
        </p:spPr>
        <p:txBody>
          <a:bodyPr wrap="square" lIns="0" tIns="0" rIns="0" bIns="0">
            <a:spAutoFit/>
          </a:bodyPr>
          <a:lstStyle>
            <a:lvl1pPr>
              <a:defRPr sz="1100" b="0" i="0">
                <a:solidFill>
                  <a:srgbClr val="393838"/>
                </a:solidFill>
                <a:latin typeface="微软雅黑 Light" panose="020B0502040204020203" charset="-122"/>
                <a:cs typeface="微软雅黑 Light" panose="020B0502040204020203"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showMasterSp="0">
  <p:cSld name="Title Only">
    <p:bg>
      <p:bgPr>
        <a:solidFill>
          <a:schemeClr val="bg1"/>
        </a:solidFill>
        <a:effectLst/>
      </p:bgPr>
    </p:bg>
    <p:spTree>
      <p:nvGrpSpPr>
        <p:cNvPr id="1" name=""/>
        <p:cNvGrpSpPr/>
        <p:nvPr/>
      </p:nvGrpSpPr>
      <p:grpSpPr>
        <a:xfrm>
          <a:off x="0" y="0"/>
          <a:ext cx="0" cy="0"/>
          <a:chOff x="0" y="0"/>
          <a:chExt cx="0" cy="0"/>
        </a:xfrm>
      </p:grpSpPr>
      <p:pic>
        <p:nvPicPr>
          <p:cNvPr id="16" name="https://photo-static-api.fotomore.com/creative/vcg/400/new/VCG41491380135.jpg" descr="团结"/>
          <p:cNvPicPr/>
          <p:nvPr/>
        </p:nvPicPr>
        <p:blipFill>
          <a:blip r:embed="rId2"/>
          <a:srcRect t="7915" b="7915"/>
          <a:stretch>
            <a:fillRect/>
          </a:stretch>
        </p:blipFill>
        <p:spPr>
          <a:xfrm>
            <a:off x="0" y="4737"/>
            <a:ext cx="7553325" cy="4244663"/>
          </a:xfrm>
          <a:prstGeom prst="rect">
            <a:avLst/>
          </a:prstGeom>
        </p:spPr>
      </p:pic>
      <p:pic>
        <p:nvPicPr>
          <p:cNvPr id="17" name="bg object 17"/>
          <p:cNvPicPr/>
          <p:nvPr/>
        </p:nvPicPr>
        <p:blipFill>
          <a:blip r:embed="rId3" cstate="print"/>
          <a:stretch>
            <a:fillRect/>
          </a:stretch>
        </p:blipFill>
        <p:spPr>
          <a:xfrm>
            <a:off x="3730193" y="655347"/>
            <a:ext cx="86740" cy="1518092"/>
          </a:xfrm>
          <a:prstGeom prst="rect">
            <a:avLst/>
          </a:prstGeom>
        </p:spPr>
      </p:pic>
      <p:pic>
        <p:nvPicPr>
          <p:cNvPr id="18" name="bg object 18"/>
          <p:cNvPicPr/>
          <p:nvPr/>
        </p:nvPicPr>
        <p:blipFill>
          <a:blip r:embed="rId4" cstate="print"/>
          <a:stretch>
            <a:fillRect/>
          </a:stretch>
        </p:blipFill>
        <p:spPr>
          <a:xfrm>
            <a:off x="2298839" y="655347"/>
            <a:ext cx="2955645" cy="2955643"/>
          </a:xfrm>
          <a:prstGeom prst="rect">
            <a:avLst/>
          </a:prstGeom>
        </p:spPr>
      </p:pic>
      <p:pic>
        <p:nvPicPr>
          <p:cNvPr id="19" name="bg object 19"/>
          <p:cNvPicPr/>
          <p:nvPr/>
        </p:nvPicPr>
        <p:blipFill>
          <a:blip r:embed="rId5" cstate="print"/>
          <a:stretch>
            <a:fillRect/>
          </a:stretch>
        </p:blipFill>
        <p:spPr>
          <a:xfrm>
            <a:off x="3717797" y="2068110"/>
            <a:ext cx="123926" cy="123926"/>
          </a:xfrm>
          <a:prstGeom prst="rect">
            <a:avLst/>
          </a:prstGeom>
        </p:spPr>
      </p:pic>
      <p:pic>
        <p:nvPicPr>
          <p:cNvPr id="20" name="bg object 20"/>
          <p:cNvPicPr/>
          <p:nvPr/>
        </p:nvPicPr>
        <p:blipFill>
          <a:blip r:embed="rId5" cstate="print"/>
          <a:stretch>
            <a:fillRect/>
          </a:stretch>
        </p:blipFill>
        <p:spPr>
          <a:xfrm>
            <a:off x="3711600" y="593383"/>
            <a:ext cx="123926" cy="123924"/>
          </a:xfrm>
          <a:prstGeom prst="rect">
            <a:avLst/>
          </a:prstGeom>
        </p:spPr>
      </p:pic>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情境导入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新知讲解</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拓展延伸</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案例分析</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2.png"/><Relationship Id="rId25" Type="http://schemas.openxmlformats.org/officeDocument/2006/relationships/image" Target="../media/image11.png"/><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5" cstate="print"/>
          <a:stretch>
            <a:fillRect/>
          </a:stretch>
        </p:blipFill>
        <p:spPr>
          <a:xfrm>
            <a:off x="86753" y="209211"/>
            <a:ext cx="247848" cy="235453"/>
          </a:xfrm>
          <a:prstGeom prst="rect">
            <a:avLst/>
          </a:prstGeom>
        </p:spPr>
      </p:pic>
      <p:pic>
        <p:nvPicPr>
          <p:cNvPr id="17" name="bg object 17"/>
          <p:cNvPicPr/>
          <p:nvPr userDrawn="1"/>
        </p:nvPicPr>
        <p:blipFill>
          <a:blip r:embed="rId26" cstate="print"/>
          <a:stretch>
            <a:fillRect/>
          </a:stretch>
        </p:blipFill>
        <p:spPr>
          <a:xfrm>
            <a:off x="204482" y="333138"/>
            <a:ext cx="179689" cy="173497"/>
          </a:xfrm>
          <a:prstGeom prst="rect">
            <a:avLst/>
          </a:prstGeom>
        </p:spPr>
      </p:pic>
      <p:sp>
        <p:nvSpPr>
          <p:cNvPr id="2" name="Holder 2"/>
          <p:cNvSpPr>
            <a:spLocks noGrp="1"/>
          </p:cNvSpPr>
          <p:nvPr>
            <p:ph type="title"/>
          </p:nvPr>
        </p:nvSpPr>
        <p:spPr>
          <a:xfrm>
            <a:off x="3736078" y="370008"/>
            <a:ext cx="893445" cy="233679"/>
          </a:xfrm>
          <a:prstGeom prst="rect">
            <a:avLst/>
          </a:prstGeom>
        </p:spPr>
        <p:txBody>
          <a:bodyPr wrap="square" lIns="0" tIns="0" rIns="0" bIns="0">
            <a:spAutoFit/>
          </a:bodyPr>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527217" y="723198"/>
            <a:ext cx="6502064" cy="1958975"/>
          </a:xfrm>
          <a:prstGeom prst="rect">
            <a:avLst/>
          </a:prstGeom>
        </p:spPr>
        <p:txBody>
          <a:bodyPr wrap="square" lIns="0" tIns="0" rIns="0" bIns="0">
            <a:spAutoFit/>
          </a:bodyPr>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2569210" y="3956685"/>
            <a:ext cx="2418080" cy="21272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825" y="3956685"/>
            <a:ext cx="1737995" cy="2127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0680" y="3956685"/>
            <a:ext cx="1737995" cy="2127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10"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spcBef>
                <a:spcPts val="0"/>
              </a:spcBef>
              <a:spcAft>
                <a:spcPts val="0"/>
              </a:spcAft>
              <a:defRPr/>
            </a:pPr>
            <a:endParaRPr lang="zh-CN" altLang="en-US" sz="100"/>
          </a:p>
        </p:txBody>
      </p:sp>
      <p:sp>
        <p:nvSpPr>
          <p:cNvPr id="11" name="TextBox 15"/>
          <p:cNvSpPr txBox="1"/>
          <p:nvPr userDrawn="1"/>
        </p:nvSpPr>
        <p:spPr>
          <a:xfrm>
            <a:off x="7218120" y="3915716"/>
            <a:ext cx="246380" cy="243205"/>
          </a:xfrm>
          <a:prstGeom prst="rect">
            <a:avLst/>
          </a:prstGeom>
          <a:noFill/>
        </p:spPr>
        <p:txBody>
          <a:bodyPr wrap="none">
            <a:spAutoFit/>
          </a:bodyPr>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5.xml"/><Relationship Id="rId10" Type="http://schemas.openxmlformats.org/officeDocument/2006/relationships/image" Target="../media/image22.png"/><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5.xml"/><Relationship Id="rId10" Type="http://schemas.openxmlformats.org/officeDocument/2006/relationships/image" Target="../media/image22.png"/><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5.xml"/><Relationship Id="rId10" Type="http://schemas.openxmlformats.org/officeDocument/2006/relationships/image" Target="../media/image22.png"/><Relationship Id="rId1" Type="http://schemas.openxmlformats.org/officeDocument/2006/relationships/image" Target="../media/image13.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40.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5.xml"/><Relationship Id="rId10" Type="http://schemas.openxmlformats.org/officeDocument/2006/relationships/image" Target="../media/image22.png"/><Relationship Id="rId1" Type="http://schemas.openxmlformats.org/officeDocument/2006/relationships/image" Target="../media/image13.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0.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78050" y="1746250"/>
            <a:ext cx="2854325" cy="1292225"/>
          </a:xfrm>
          <a:prstGeom prst="rect">
            <a:avLst/>
          </a:prstGeom>
        </p:spPr>
        <p:txBody>
          <a:bodyPr vert="horz" wrap="square" lIns="0" tIns="44450" rIns="0" bIns="0" rtlCol="0">
            <a:spAutoFit/>
          </a:bodyPr>
          <a:lstStyle/>
          <a:p>
            <a:pPr algn="ctr">
              <a:lnSpc>
                <a:spcPct val="100000"/>
              </a:lnSpc>
              <a:spcBef>
                <a:spcPts val="155"/>
              </a:spcBef>
            </a:pP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2</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中餐宴会服务</a:t>
            </a:r>
            <a:endParaRPr lang="zh-CN" altLang="en-US" sz="2250" spc="-30" dirty="0">
              <a:solidFill>
                <a:srgbClr val="FFFFFF"/>
              </a:solidFill>
              <a:latin typeface="黑体" panose="02010609060101010101" charset="-122"/>
              <a:ea typeface="宋体" panose="02010600030101010101" pitchFamily="2" charset="-122"/>
              <a:cs typeface="黑体" panose="02010609060101010101" charset="-122"/>
            </a:endParaRPr>
          </a:p>
          <a:p>
            <a:pPr algn="ctr">
              <a:lnSpc>
                <a:spcPct val="100000"/>
              </a:lnSpc>
              <a:spcBef>
                <a:spcPts val="155"/>
              </a:spcBef>
            </a:pPr>
            <a:r>
              <a:rPr kumimoji="0" lang="en-US" altLang="zh-CN"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a:t>
            </a:r>
            <a:r>
              <a:rPr kumimoji="0" lang="zh-CN" altLang="en-US"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宴会前准备工作</a:t>
            </a:r>
            <a:endParaRPr kumimoji="0" lang="zh-CN" altLang="en-US"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00735" y="1430655"/>
            <a:ext cx="1918335" cy="18218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宴会厅的布局设计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2）席位安排</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（1）10人正式宴会座次</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Calibri" panose="020F0502020204030204" charset="0"/>
                <a:ea typeface="宋体" panose="02010600030101010101" pitchFamily="2" charset="-122"/>
                <a:cs typeface="宋体" panose="02010600030101010101" pitchFamily="2" charset="-122"/>
              </a:rPr>
              <a:t>①</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把主人安排在餐桌上方的正中间，将主宾席位安排在主人的右侧，将副主宾席位安排在副主人右侧，其他宾客按照自右而左，自上而下的顺序依次安排。</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Calibri" panose="020F0502020204030204" charset="0"/>
                <a:ea typeface="宋体" panose="02010600030101010101" pitchFamily="2" charset="-122"/>
                <a:cs typeface="宋体" panose="02010600030101010101" pitchFamily="2" charset="-122"/>
              </a:rPr>
              <a:t>②</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男主人右侧为主宾位，左侧为副主宾位。</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259205" y="11639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准备</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grpSp>
        <p:nvGrpSpPr>
          <p:cNvPr id="119" name="组合 119"/>
          <p:cNvGrpSpPr/>
          <p:nvPr/>
        </p:nvGrpSpPr>
        <p:grpSpPr>
          <a:xfrm>
            <a:off x="2792730" y="1508125"/>
            <a:ext cx="4432700" cy="2389353"/>
            <a:chOff x="6846" y="2160"/>
            <a:chExt cx="8286" cy="5007"/>
          </a:xfrm>
        </p:grpSpPr>
        <p:grpSp>
          <p:nvGrpSpPr>
            <p:cNvPr id="120" name="组合 21"/>
            <p:cNvGrpSpPr/>
            <p:nvPr/>
          </p:nvGrpSpPr>
          <p:grpSpPr>
            <a:xfrm>
              <a:off x="6846" y="2160"/>
              <a:ext cx="3767" cy="4026"/>
              <a:chOff x="4896" y="2160"/>
              <a:chExt cx="3767" cy="4026"/>
            </a:xfrm>
          </p:grpSpPr>
          <p:sp>
            <p:nvSpPr>
              <p:cNvPr id="229" name="椭圆 2"/>
              <p:cNvSpPr/>
              <p:nvPr/>
            </p:nvSpPr>
            <p:spPr>
              <a:xfrm>
                <a:off x="5964" y="3228"/>
                <a:ext cx="1656" cy="1656"/>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grpSp>
            <p:nvGrpSpPr>
              <p:cNvPr id="121" name="组合 20"/>
              <p:cNvGrpSpPr/>
              <p:nvPr/>
            </p:nvGrpSpPr>
            <p:grpSpPr>
              <a:xfrm>
                <a:off x="4896" y="2160"/>
                <a:ext cx="3767" cy="4026"/>
                <a:chOff x="4896" y="2160"/>
                <a:chExt cx="3767" cy="4026"/>
              </a:xfrm>
            </p:grpSpPr>
            <p:sp>
              <p:nvSpPr>
                <p:cNvPr id="231" name="矩形 1"/>
                <p:cNvSpPr/>
                <p:nvPr/>
              </p:nvSpPr>
              <p:spPr>
                <a:xfrm>
                  <a:off x="4896" y="2160"/>
                  <a:ext cx="3767" cy="376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32" name="矩形 3"/>
                <p:cNvSpPr/>
                <p:nvPr/>
              </p:nvSpPr>
              <p:spPr>
                <a:xfrm>
                  <a:off x="6600" y="2928"/>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33" name="矩形 4"/>
                <p:cNvSpPr/>
                <p:nvPr/>
              </p:nvSpPr>
              <p:spPr>
                <a:xfrm>
                  <a:off x="6600" y="501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34" name="矩形 5"/>
                <p:cNvSpPr/>
                <p:nvPr/>
              </p:nvSpPr>
              <p:spPr>
                <a:xfrm rot="4020000">
                  <a:off x="7608" y="367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97" name="矩形 6"/>
                <p:cNvSpPr/>
                <p:nvPr/>
              </p:nvSpPr>
              <p:spPr>
                <a:xfrm rot="4080000">
                  <a:off x="5652" y="43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35" name="矩形 7"/>
                <p:cNvSpPr/>
                <p:nvPr/>
              </p:nvSpPr>
              <p:spPr>
                <a:xfrm rot="2280000">
                  <a:off x="6024" y="483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36" name="矩形 8"/>
                <p:cNvSpPr/>
                <p:nvPr/>
              </p:nvSpPr>
              <p:spPr>
                <a:xfrm rot="2280000">
                  <a:off x="7260" y="315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37" name="矩形 9"/>
                <p:cNvSpPr/>
                <p:nvPr/>
              </p:nvSpPr>
              <p:spPr>
                <a:xfrm rot="19680000">
                  <a:off x="7212" y="4860"/>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38" name="矩形 10"/>
                <p:cNvSpPr/>
                <p:nvPr/>
              </p:nvSpPr>
              <p:spPr>
                <a:xfrm rot="19500000">
                  <a:off x="6012" y="31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39" name="矩形 11"/>
                <p:cNvSpPr/>
                <p:nvPr/>
              </p:nvSpPr>
              <p:spPr>
                <a:xfrm rot="17520000">
                  <a:off x="7632" y="43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40" name="矩形 12"/>
                <p:cNvSpPr/>
                <p:nvPr/>
              </p:nvSpPr>
              <p:spPr>
                <a:xfrm rot="17520000">
                  <a:off x="5628" y="367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41" name="文本框 14"/>
                <p:cNvSpPr txBox="1"/>
                <p:nvPr/>
              </p:nvSpPr>
              <p:spPr>
                <a:xfrm>
                  <a:off x="6337" y="5235"/>
                  <a:ext cx="1054" cy="40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副主人</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42" name="文本框 15"/>
                <p:cNvSpPr txBox="1"/>
                <p:nvPr/>
              </p:nvSpPr>
              <p:spPr>
                <a:xfrm>
                  <a:off x="6432" y="2463"/>
                  <a:ext cx="856" cy="401"/>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zh-CN" altLang="en-US"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主人</a:t>
                  </a:r>
                  <a:endParaRPr lang="zh-CN" altLang="en-US"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243" name="文本框 16"/>
                <p:cNvSpPr txBox="1"/>
                <p:nvPr/>
              </p:nvSpPr>
              <p:spPr>
                <a:xfrm rot="19140000">
                  <a:off x="5612" y="2727"/>
                  <a:ext cx="863" cy="401"/>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主宾</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244" name="文本框 17"/>
                <p:cNvSpPr txBox="1"/>
                <p:nvPr/>
              </p:nvSpPr>
              <p:spPr>
                <a:xfrm rot="19740000">
                  <a:off x="7126" y="4946"/>
                  <a:ext cx="1113" cy="46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副主宾</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45" name="文本框 19"/>
                <p:cNvSpPr txBox="1"/>
                <p:nvPr/>
              </p:nvSpPr>
              <p:spPr>
                <a:xfrm>
                  <a:off x="6408" y="5724"/>
                  <a:ext cx="696" cy="462"/>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门</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grpSp>
          <p:nvGrpSpPr>
            <p:cNvPr id="122" name="组合 44"/>
            <p:cNvGrpSpPr/>
            <p:nvPr/>
          </p:nvGrpSpPr>
          <p:grpSpPr>
            <a:xfrm>
              <a:off x="11365" y="2167"/>
              <a:ext cx="3767" cy="4026"/>
              <a:chOff x="90170" y="0"/>
              <a:chExt cx="2392045" cy="2556510"/>
            </a:xfrm>
          </p:grpSpPr>
          <p:grpSp>
            <p:nvGrpSpPr>
              <p:cNvPr id="123" name="组合 45"/>
              <p:cNvGrpSpPr/>
              <p:nvPr/>
            </p:nvGrpSpPr>
            <p:grpSpPr>
              <a:xfrm>
                <a:off x="90170" y="0"/>
                <a:ext cx="2392045" cy="2556510"/>
                <a:chOff x="5038" y="2160"/>
                <a:chExt cx="3767" cy="4026"/>
              </a:xfrm>
            </p:grpSpPr>
            <p:sp>
              <p:nvSpPr>
                <p:cNvPr id="246" name="椭圆 2"/>
                <p:cNvSpPr/>
                <p:nvPr/>
              </p:nvSpPr>
              <p:spPr>
                <a:xfrm>
                  <a:off x="5964" y="3228"/>
                  <a:ext cx="1656" cy="1656"/>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grpSp>
              <p:nvGrpSpPr>
                <p:cNvPr id="124" name="组合 20"/>
                <p:cNvGrpSpPr/>
                <p:nvPr/>
              </p:nvGrpSpPr>
              <p:grpSpPr>
                <a:xfrm>
                  <a:off x="5038" y="2160"/>
                  <a:ext cx="3767" cy="4026"/>
                  <a:chOff x="5038" y="2160"/>
                  <a:chExt cx="3767" cy="4026"/>
                </a:xfrm>
              </p:grpSpPr>
              <p:sp>
                <p:nvSpPr>
                  <p:cNvPr id="248" name="矩形 1"/>
                  <p:cNvSpPr/>
                  <p:nvPr/>
                </p:nvSpPr>
                <p:spPr>
                  <a:xfrm>
                    <a:off x="5038" y="2160"/>
                    <a:ext cx="3767" cy="376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49" name="矩形 3"/>
                  <p:cNvSpPr/>
                  <p:nvPr/>
                </p:nvSpPr>
                <p:spPr>
                  <a:xfrm>
                    <a:off x="6600" y="2928"/>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98" name="矩形 4"/>
                  <p:cNvSpPr/>
                  <p:nvPr/>
                </p:nvSpPr>
                <p:spPr>
                  <a:xfrm>
                    <a:off x="6600" y="501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50" name="矩形 5"/>
                  <p:cNvSpPr/>
                  <p:nvPr/>
                </p:nvSpPr>
                <p:spPr>
                  <a:xfrm rot="4020000">
                    <a:off x="7608" y="367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51" name="矩形 6"/>
                  <p:cNvSpPr/>
                  <p:nvPr/>
                </p:nvSpPr>
                <p:spPr>
                  <a:xfrm rot="4080000">
                    <a:off x="5652" y="43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52" name="矩形 7"/>
                  <p:cNvSpPr/>
                  <p:nvPr/>
                </p:nvSpPr>
                <p:spPr>
                  <a:xfrm rot="2280000">
                    <a:off x="6024" y="483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53" name="矩形 8"/>
                  <p:cNvSpPr/>
                  <p:nvPr/>
                </p:nvSpPr>
                <p:spPr>
                  <a:xfrm rot="2280000">
                    <a:off x="7260" y="315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54" name="矩形 9"/>
                  <p:cNvSpPr/>
                  <p:nvPr/>
                </p:nvSpPr>
                <p:spPr>
                  <a:xfrm rot="19680000">
                    <a:off x="7212" y="4860"/>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55" name="矩形 10"/>
                  <p:cNvSpPr/>
                  <p:nvPr/>
                </p:nvSpPr>
                <p:spPr>
                  <a:xfrm rot="19500000">
                    <a:off x="6012" y="31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56" name="矩形 11"/>
                  <p:cNvSpPr/>
                  <p:nvPr/>
                </p:nvSpPr>
                <p:spPr>
                  <a:xfrm rot="17520000">
                    <a:off x="7632" y="43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57" name="矩形 12"/>
                  <p:cNvSpPr/>
                  <p:nvPr/>
                </p:nvSpPr>
                <p:spPr>
                  <a:xfrm rot="17520000">
                    <a:off x="5628" y="367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58" name="文本框 14"/>
                  <p:cNvSpPr txBox="1"/>
                  <p:nvPr/>
                </p:nvSpPr>
                <p:spPr>
                  <a:xfrm>
                    <a:off x="6337" y="5235"/>
                    <a:ext cx="1054" cy="40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女主人</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59" name="文本框 15"/>
                  <p:cNvSpPr txBox="1"/>
                  <p:nvPr/>
                </p:nvSpPr>
                <p:spPr>
                  <a:xfrm>
                    <a:off x="6289" y="2499"/>
                    <a:ext cx="968" cy="364"/>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lnSpc>
                        <a:spcPts val="12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男主人</a:t>
                    </a:r>
                    <a:endParaRPr lang="en-US" altLang="zh-CN" sz="800" b="1" kern="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260" name="文本框 16"/>
                  <p:cNvSpPr txBox="1"/>
                  <p:nvPr/>
                </p:nvSpPr>
                <p:spPr>
                  <a:xfrm rot="19403718">
                    <a:off x="5715" y="2714"/>
                    <a:ext cx="674" cy="444"/>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主宾</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61" name="文本框 17"/>
                  <p:cNvSpPr txBox="1"/>
                  <p:nvPr/>
                </p:nvSpPr>
                <p:spPr>
                  <a:xfrm rot="19740000">
                    <a:off x="7167" y="5027"/>
                    <a:ext cx="809" cy="493"/>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第三宾</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262" name="文本框 19"/>
                  <p:cNvSpPr txBox="1"/>
                  <p:nvPr/>
                </p:nvSpPr>
                <p:spPr>
                  <a:xfrm>
                    <a:off x="6408" y="5724"/>
                    <a:ext cx="696" cy="462"/>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门</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sp>
            <p:nvSpPr>
              <p:cNvPr id="263" name="文本框 15"/>
              <p:cNvSpPr txBox="1"/>
              <p:nvPr/>
            </p:nvSpPr>
            <p:spPr>
              <a:xfrm rot="2520000">
                <a:off x="1447800" y="396875"/>
                <a:ext cx="614680" cy="23114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lnSpc>
                    <a:spcPts val="1200"/>
                  </a:lnSpc>
                </a:pPr>
                <a:r>
                  <a:rPr lang="en-US" altLang="zh-CN" sz="800" b="1" kern="0">
                    <a:latin typeface="宋体" panose="02010600030101010101" pitchFamily="2" charset="-122"/>
                    <a:ea typeface="宋体" panose="02010600030101010101" pitchFamily="2" charset="-122"/>
                    <a:cs typeface="Times New Roman" panose="02020603050405020304"/>
                    <a:sym typeface="Times New Roman" panose="02020603050405020304"/>
                  </a:rPr>
                  <a:t>副主宾</a:t>
                </a:r>
                <a:endParaRPr lang="en-US" altLang="zh-CN" sz="800" b="1" kern="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264" name="文本框 17"/>
              <p:cNvSpPr txBox="1"/>
              <p:nvPr/>
            </p:nvSpPr>
            <p:spPr>
              <a:xfrm rot="20040000">
                <a:off x="1897380" y="716280"/>
                <a:ext cx="374015" cy="379414"/>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lnSpc>
                    <a:spcPts val="11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主方</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翻译</a:t>
                </a:r>
                <a:endParaRPr lang="en-US" altLang="zh-CN" sz="1100" kern="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a:p>
                <a:pPr algn="just">
                  <a:lnSpc>
                    <a:spcPts val="1100"/>
                  </a:lnSpc>
                </a:pPr>
                <a:r>
                  <a:rPr lang="en-US" altLang="zh-CN" sz="1050" b="1"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65" name="文本框 17"/>
              <p:cNvSpPr txBox="1"/>
              <p:nvPr/>
            </p:nvSpPr>
            <p:spPr>
              <a:xfrm rot="1028777">
                <a:off x="148590" y="750570"/>
                <a:ext cx="374015" cy="379414"/>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lnSpc>
                    <a:spcPts val="11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客方</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翻译</a:t>
                </a:r>
                <a:endParaRPr lang="en-US" altLang="zh-CN" sz="1100" kern="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a:p>
                <a:pPr algn="just">
                  <a:lnSpc>
                    <a:spcPts val="1100"/>
                  </a:lnSpc>
                </a:pPr>
                <a:r>
                  <a:rPr lang="en-US" altLang="zh-CN" sz="1050" b="1"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66" name="文本框 15"/>
              <p:cNvSpPr txBox="1"/>
              <p:nvPr/>
            </p:nvSpPr>
            <p:spPr>
              <a:xfrm rot="2520000">
                <a:off x="403860" y="1798320"/>
                <a:ext cx="614680" cy="23114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lnSpc>
                    <a:spcPts val="12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第四宾</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sp>
          <p:nvSpPr>
            <p:cNvPr id="267" name="文本框 42"/>
            <p:cNvSpPr txBox="1"/>
            <p:nvPr/>
          </p:nvSpPr>
          <p:spPr>
            <a:xfrm>
              <a:off x="7707" y="6439"/>
              <a:ext cx="1873" cy="728"/>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spAutoFit/>
            </a:bodyPr>
            <a:lstStyle/>
            <a:p>
              <a:pPr indent="0" algn="just" rtl="0" eaLnBrk="1" fontAlgn="auto" latinLnBrk="0" hangingPunct="1">
                <a:lnSpc>
                  <a:spcPts val="2000"/>
                </a:lnSpc>
              </a:pPr>
              <a:r>
                <a:rPr lang="en-US" altLang="zh-CN" sz="900" kern="100">
                  <a:latin typeface="仿宋_GB2312" panose="02010609030101010101" charset="-122"/>
                  <a:ea typeface="仿宋_GB2312" panose="02010609030101010101" charset="-122"/>
                  <a:cs typeface="仿宋_GB2312" panose="02010609030101010101" charset="-122"/>
                  <a:sym typeface="Times New Roman" panose="02020603050405020304"/>
                </a:rPr>
                <a:t> 圆桌座次</a:t>
              </a:r>
              <a:r>
                <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rPr>
                <a:t>一</a:t>
              </a:r>
              <a:endPar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endParaRPr>
            </a:p>
          </p:txBody>
        </p:sp>
        <p:sp>
          <p:nvSpPr>
            <p:cNvPr id="99" name="文本框 90"/>
            <p:cNvSpPr txBox="1"/>
            <p:nvPr/>
          </p:nvSpPr>
          <p:spPr>
            <a:xfrm>
              <a:off x="12231" y="6399"/>
              <a:ext cx="1783" cy="728"/>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spAutoFit/>
            </a:bodyPr>
            <a:lstStyle/>
            <a:p>
              <a:pPr indent="0" algn="just" rtl="0" eaLnBrk="1" fontAlgn="auto" latinLnBrk="0" hangingPunct="1">
                <a:lnSpc>
                  <a:spcPts val="2000"/>
                </a:lnSpc>
              </a:pPr>
              <a:r>
                <a:rPr lang="en-US" altLang="zh-CN" sz="900" kern="100">
                  <a:latin typeface="仿宋_GB2312" panose="02010609030101010101" charset="-122"/>
                  <a:ea typeface="仿宋_GB2312" panose="02010609030101010101" charset="-122"/>
                  <a:cs typeface="仿宋_GB2312" panose="02010609030101010101" charset="-122"/>
                  <a:sym typeface="Times New Roman" panose="02020603050405020304"/>
                </a:rPr>
                <a:t> 圆桌座次</a:t>
              </a:r>
              <a:r>
                <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rPr>
                <a:t>二</a:t>
              </a:r>
              <a:endPar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029335" y="1506855"/>
            <a:ext cx="2074545" cy="18218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宴会厅的布局设计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2）席位安排</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（1）10人正式宴会座次</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nSpc>
                <a:spcPct val="100000"/>
              </a:lnSpc>
            </a:pPr>
            <a:r>
              <a:rPr kumimoji="0" lang="zh-CN" altLang="en-US" sz="1000" i="0" u="none" strike="noStrike" kern="0" cap="none" spc="0" normalizeH="0" baseline="0" noProof="1">
                <a:latin typeface="Calibri" panose="020F0502020204030204" charset="0"/>
                <a:ea typeface="宋体" panose="02010600030101010101" pitchFamily="2" charset="-122"/>
                <a:cs typeface="宋体" panose="02010600030101010101" pitchFamily="2" charset="-122"/>
                <a:sym typeface="+mn-ea"/>
              </a:rPr>
              <a:t>③</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如果客人是外宾，有翻译陪同，翻译应安排在靠近主宾右侧的席位。</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④如果主宾带夫人，主人也带夫人。</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259205" y="11639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准备</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grpSp>
        <p:nvGrpSpPr>
          <p:cNvPr id="101" name="组合 101"/>
          <p:cNvGrpSpPr/>
          <p:nvPr/>
        </p:nvGrpSpPr>
        <p:grpSpPr>
          <a:xfrm>
            <a:off x="3342005" y="1330960"/>
            <a:ext cx="3600260" cy="1948153"/>
            <a:chOff x="6921" y="8839"/>
            <a:chExt cx="8095" cy="4589"/>
          </a:xfrm>
        </p:grpSpPr>
        <p:sp>
          <p:nvSpPr>
            <p:cNvPr id="102" name="文本框 96"/>
            <p:cNvSpPr txBox="1"/>
            <p:nvPr/>
          </p:nvSpPr>
          <p:spPr>
            <a:xfrm>
              <a:off x="7553" y="12867"/>
              <a:ext cx="2348" cy="541"/>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spAutoFit/>
            </a:bodyPr>
            <a:lstStyle/>
            <a:p>
              <a:pPr indent="0" algn="l" rtl="0"/>
              <a:r>
                <a:rPr lang="en-US" altLang="zh-CN" sz="900" kern="100">
                  <a:latin typeface="仿宋_GB2312" panose="02010609030101010101" charset="-122"/>
                  <a:ea typeface="仿宋_GB2312" panose="02010609030101010101" charset="-122"/>
                  <a:cs typeface="仿宋_GB2312" panose="02010609030101010101" charset="-122"/>
                  <a:sym typeface="Times New Roman" panose="02020603050405020304"/>
                </a:rPr>
                <a:t>    圆桌座次</a:t>
              </a:r>
              <a:r>
                <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rPr>
                <a:t>三</a:t>
              </a:r>
              <a:endPar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endParaRPr>
            </a:p>
          </p:txBody>
        </p:sp>
        <p:grpSp>
          <p:nvGrpSpPr>
            <p:cNvPr id="103" name="组合 97"/>
            <p:cNvGrpSpPr/>
            <p:nvPr/>
          </p:nvGrpSpPr>
          <p:grpSpPr>
            <a:xfrm>
              <a:off x="6921" y="8839"/>
              <a:ext cx="8095" cy="4026"/>
              <a:chOff x="6921" y="8839"/>
              <a:chExt cx="8095" cy="4026"/>
            </a:xfrm>
          </p:grpSpPr>
          <p:grpSp>
            <p:nvGrpSpPr>
              <p:cNvPr id="268" name="组合 13"/>
              <p:cNvGrpSpPr/>
              <p:nvPr/>
            </p:nvGrpSpPr>
            <p:grpSpPr>
              <a:xfrm>
                <a:off x="11249" y="8839"/>
                <a:ext cx="3767" cy="4026"/>
                <a:chOff x="6941" y="12259"/>
                <a:chExt cx="3767" cy="4026"/>
              </a:xfrm>
            </p:grpSpPr>
            <p:grpSp>
              <p:nvGrpSpPr>
                <p:cNvPr id="269" name="组合 70"/>
                <p:cNvGrpSpPr/>
                <p:nvPr/>
              </p:nvGrpSpPr>
              <p:grpSpPr>
                <a:xfrm>
                  <a:off x="6941" y="12259"/>
                  <a:ext cx="3767" cy="4026"/>
                  <a:chOff x="0" y="0"/>
                  <a:chExt cx="2392045" cy="2556510"/>
                </a:xfrm>
              </p:grpSpPr>
              <p:grpSp>
                <p:nvGrpSpPr>
                  <p:cNvPr id="270" name="组合 71"/>
                  <p:cNvGrpSpPr/>
                  <p:nvPr/>
                </p:nvGrpSpPr>
                <p:grpSpPr>
                  <a:xfrm>
                    <a:off x="0" y="0"/>
                    <a:ext cx="2392045" cy="2556510"/>
                    <a:chOff x="4896" y="2160"/>
                    <a:chExt cx="3767" cy="4026"/>
                  </a:xfrm>
                </p:grpSpPr>
                <p:sp>
                  <p:nvSpPr>
                    <p:cNvPr id="271" name="椭圆 2"/>
                    <p:cNvSpPr/>
                    <p:nvPr/>
                  </p:nvSpPr>
                  <p:spPr>
                    <a:xfrm>
                      <a:off x="5964" y="3228"/>
                      <a:ext cx="1656" cy="1656"/>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grpSp>
                  <p:nvGrpSpPr>
                    <p:cNvPr id="272" name="组合 20"/>
                    <p:cNvGrpSpPr/>
                    <p:nvPr/>
                  </p:nvGrpSpPr>
                  <p:grpSpPr>
                    <a:xfrm>
                      <a:off x="4896" y="2160"/>
                      <a:ext cx="3767" cy="4026"/>
                      <a:chOff x="4896" y="2160"/>
                      <a:chExt cx="3767" cy="4026"/>
                    </a:xfrm>
                  </p:grpSpPr>
                  <p:sp>
                    <p:nvSpPr>
                      <p:cNvPr id="104" name="矩形 1"/>
                      <p:cNvSpPr/>
                      <p:nvPr/>
                    </p:nvSpPr>
                    <p:spPr>
                      <a:xfrm>
                        <a:off x="4896" y="2160"/>
                        <a:ext cx="3767" cy="376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73" name="矩形 3"/>
                      <p:cNvSpPr/>
                      <p:nvPr/>
                    </p:nvSpPr>
                    <p:spPr>
                      <a:xfrm>
                        <a:off x="6600" y="2928"/>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74" name="矩形 4"/>
                      <p:cNvSpPr/>
                      <p:nvPr/>
                    </p:nvSpPr>
                    <p:spPr>
                      <a:xfrm>
                        <a:off x="6600" y="501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75" name="矩形 5"/>
                      <p:cNvSpPr/>
                      <p:nvPr/>
                    </p:nvSpPr>
                    <p:spPr>
                      <a:xfrm rot="4020000">
                        <a:off x="7608" y="367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76" name="矩形 6"/>
                      <p:cNvSpPr/>
                      <p:nvPr/>
                    </p:nvSpPr>
                    <p:spPr>
                      <a:xfrm rot="4080000">
                        <a:off x="5652" y="43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77" name="矩形 7"/>
                      <p:cNvSpPr/>
                      <p:nvPr/>
                    </p:nvSpPr>
                    <p:spPr>
                      <a:xfrm rot="2280000">
                        <a:off x="6024" y="483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105" name="矩形 8"/>
                      <p:cNvSpPr/>
                      <p:nvPr/>
                    </p:nvSpPr>
                    <p:spPr>
                      <a:xfrm rot="2280000">
                        <a:off x="7260" y="315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106" name="矩形 9"/>
                      <p:cNvSpPr/>
                      <p:nvPr/>
                    </p:nvSpPr>
                    <p:spPr>
                      <a:xfrm rot="19680000">
                        <a:off x="7212" y="4860"/>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78" name="矩形 10"/>
                      <p:cNvSpPr/>
                      <p:nvPr/>
                    </p:nvSpPr>
                    <p:spPr>
                      <a:xfrm rot="19500000">
                        <a:off x="6012" y="31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79" name="矩形 11"/>
                      <p:cNvSpPr/>
                      <p:nvPr/>
                    </p:nvSpPr>
                    <p:spPr>
                      <a:xfrm rot="17520000">
                        <a:off x="7632" y="43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107" name="矩形 12"/>
                      <p:cNvSpPr/>
                      <p:nvPr/>
                    </p:nvSpPr>
                    <p:spPr>
                      <a:xfrm rot="17520000">
                        <a:off x="5628" y="367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108" name="文本框 14"/>
                      <p:cNvSpPr txBox="1"/>
                      <p:nvPr/>
                    </p:nvSpPr>
                    <p:spPr>
                      <a:xfrm>
                        <a:off x="6337" y="5235"/>
                        <a:ext cx="1311" cy="399"/>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女主人</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109" name="文本框 15"/>
                      <p:cNvSpPr txBox="1"/>
                      <p:nvPr/>
                    </p:nvSpPr>
                    <p:spPr>
                      <a:xfrm>
                        <a:off x="6408" y="2321"/>
                        <a:ext cx="964" cy="405"/>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lnSpc>
                            <a:spcPts val="1200"/>
                          </a:lnSpc>
                        </a:pPr>
                        <a:r>
                          <a:rPr lang="en-US" altLang="zh-CN" sz="800" b="1" kern="0">
                            <a:latin typeface="宋体" panose="02010600030101010101" pitchFamily="2" charset="-122"/>
                            <a:ea typeface="宋体" panose="02010600030101010101" pitchFamily="2" charset="-122"/>
                            <a:cs typeface="Times New Roman" panose="02020603050405020304"/>
                            <a:sym typeface="Times New Roman" panose="02020603050405020304"/>
                          </a:rPr>
                          <a:t>主人</a:t>
                        </a:r>
                        <a:endParaRPr lang="en-US" altLang="zh-CN" sz="800" b="1" kern="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110" name="文本框 16"/>
                      <p:cNvSpPr txBox="1"/>
                      <p:nvPr/>
                    </p:nvSpPr>
                    <p:spPr>
                      <a:xfrm rot="19403718">
                        <a:off x="5714" y="2716"/>
                        <a:ext cx="672" cy="446"/>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主宾</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111" name="文本框 17"/>
                      <p:cNvSpPr txBox="1"/>
                      <p:nvPr/>
                    </p:nvSpPr>
                    <p:spPr>
                      <a:xfrm rot="19740000">
                        <a:off x="7358" y="4945"/>
                        <a:ext cx="809" cy="628"/>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lnSpc>
                            <a:spcPts val="12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主宾</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a:p>
                        <a:pPr algn="just">
                          <a:lnSpc>
                            <a:spcPts val="12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夫人</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112" name="文本框 19"/>
                      <p:cNvSpPr txBox="1"/>
                      <p:nvPr/>
                    </p:nvSpPr>
                    <p:spPr>
                      <a:xfrm>
                        <a:off x="6408" y="5724"/>
                        <a:ext cx="696" cy="462"/>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门</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sp>
                <p:nvSpPr>
                  <p:cNvPr id="113" name="文本框 17"/>
                  <p:cNvSpPr txBox="1"/>
                  <p:nvPr/>
                </p:nvSpPr>
                <p:spPr>
                  <a:xfrm rot="180000">
                    <a:off x="1952883" y="1249016"/>
                    <a:ext cx="432463" cy="358083"/>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第三女宾</a:t>
                    </a:r>
                    <a:endParaRPr lang="en-US" altLang="zh-CN" sz="1100" kern="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a:p>
                    <a:pPr algn="just">
                      <a:lnSpc>
                        <a:spcPts val="1100"/>
                      </a:lnSpc>
                    </a:pPr>
                    <a:r>
                      <a:rPr lang="en-US" altLang="zh-CN" sz="1050" b="1"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80" name="文本框 17"/>
                  <p:cNvSpPr txBox="1"/>
                  <p:nvPr/>
                </p:nvSpPr>
                <p:spPr>
                  <a:xfrm rot="360000">
                    <a:off x="22666" y="733263"/>
                    <a:ext cx="437903" cy="433119"/>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marL="0" marR="0" algn="just" rtl="0" eaLnBrk="1" fontAlgn="auto" latinLnBrk="0" hangingPunct="1">
                      <a:buClrTx/>
                      <a:buSzTx/>
                      <a:buNone/>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第三男宾</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a:p>
                    <a:pPr marL="0" marR="0" algn="just" rtl="0" eaLnBrk="1" fontAlgn="auto" latinLnBrk="0" hangingPunct="1">
                      <a:lnSpc>
                        <a:spcPct val="100000"/>
                      </a:lnSpc>
                      <a:buClrTx/>
                      <a:buSzTx/>
                      <a:buNone/>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 </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sp>
              <p:nvSpPr>
                <p:cNvPr id="281" name="文本框 17"/>
                <p:cNvSpPr txBox="1"/>
                <p:nvPr/>
              </p:nvSpPr>
              <p:spPr>
                <a:xfrm rot="20325344">
                  <a:off x="9463" y="12555"/>
                  <a:ext cx="659" cy="76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第二</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男宾</a:t>
                  </a:r>
                  <a:endParaRPr lang="en-US" altLang="zh-CN" sz="1100" kern="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a:p>
                  <a:pPr algn="just">
                    <a:lnSpc>
                      <a:spcPts val="1100"/>
                    </a:lnSpc>
                  </a:pPr>
                  <a:r>
                    <a:rPr lang="en-US" altLang="zh-CN" sz="1050" b="1"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14" name="文本框 17"/>
                <p:cNvSpPr txBox="1"/>
                <p:nvPr/>
              </p:nvSpPr>
              <p:spPr>
                <a:xfrm rot="2493507">
                  <a:off x="7562" y="15094"/>
                  <a:ext cx="675" cy="685"/>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第二女宾</a:t>
                  </a:r>
                  <a:endParaRPr lang="en-US" altLang="zh-CN" sz="800" kern="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a:p>
                  <a:pPr algn="just">
                    <a:lnSpc>
                      <a:spcPts val="1100"/>
                    </a:lnSpc>
                  </a:pPr>
                  <a:r>
                    <a:rPr lang="en-US" altLang="zh-CN" sz="1050" b="1"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grpSp>
          <p:grpSp>
            <p:nvGrpSpPr>
              <p:cNvPr id="282" name="组合 41"/>
              <p:cNvGrpSpPr/>
              <p:nvPr/>
            </p:nvGrpSpPr>
            <p:grpSpPr>
              <a:xfrm>
                <a:off x="6921" y="8839"/>
                <a:ext cx="3767" cy="4026"/>
                <a:chOff x="11729" y="6931"/>
                <a:chExt cx="3767" cy="4026"/>
              </a:xfrm>
            </p:grpSpPr>
            <p:grpSp>
              <p:nvGrpSpPr>
                <p:cNvPr id="283" name="组合 43"/>
                <p:cNvGrpSpPr/>
                <p:nvPr/>
              </p:nvGrpSpPr>
              <p:grpSpPr>
                <a:xfrm>
                  <a:off x="11729" y="6931"/>
                  <a:ext cx="3767" cy="4026"/>
                  <a:chOff x="0" y="0"/>
                  <a:chExt cx="2392045" cy="2556510"/>
                </a:xfrm>
              </p:grpSpPr>
              <p:grpSp>
                <p:nvGrpSpPr>
                  <p:cNvPr id="284" name="组合 22"/>
                  <p:cNvGrpSpPr/>
                  <p:nvPr/>
                </p:nvGrpSpPr>
                <p:grpSpPr>
                  <a:xfrm>
                    <a:off x="0" y="0"/>
                    <a:ext cx="2392045" cy="2556510"/>
                    <a:chOff x="4896" y="2160"/>
                    <a:chExt cx="3767" cy="4026"/>
                  </a:xfrm>
                </p:grpSpPr>
                <p:sp>
                  <p:nvSpPr>
                    <p:cNvPr id="285" name="椭圆 2"/>
                    <p:cNvSpPr/>
                    <p:nvPr/>
                  </p:nvSpPr>
                  <p:spPr>
                    <a:xfrm>
                      <a:off x="5964" y="3228"/>
                      <a:ext cx="1656" cy="1656"/>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grpSp>
                  <p:nvGrpSpPr>
                    <p:cNvPr id="286" name="组合 20"/>
                    <p:cNvGrpSpPr/>
                    <p:nvPr/>
                  </p:nvGrpSpPr>
                  <p:grpSpPr>
                    <a:xfrm>
                      <a:off x="4896" y="2160"/>
                      <a:ext cx="3767" cy="4026"/>
                      <a:chOff x="4896" y="2160"/>
                      <a:chExt cx="3767" cy="4026"/>
                    </a:xfrm>
                  </p:grpSpPr>
                  <p:sp>
                    <p:nvSpPr>
                      <p:cNvPr id="287" name="矩形 1"/>
                      <p:cNvSpPr/>
                      <p:nvPr/>
                    </p:nvSpPr>
                    <p:spPr>
                      <a:xfrm>
                        <a:off x="4896" y="2160"/>
                        <a:ext cx="3767" cy="376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88" name="矩形 3"/>
                      <p:cNvSpPr/>
                      <p:nvPr/>
                    </p:nvSpPr>
                    <p:spPr>
                      <a:xfrm>
                        <a:off x="6600" y="2928"/>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89" name="矩形 4"/>
                      <p:cNvSpPr/>
                      <p:nvPr/>
                    </p:nvSpPr>
                    <p:spPr>
                      <a:xfrm>
                        <a:off x="6600" y="501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90" name="矩形 5"/>
                      <p:cNvSpPr/>
                      <p:nvPr/>
                    </p:nvSpPr>
                    <p:spPr>
                      <a:xfrm rot="4020000">
                        <a:off x="7608" y="367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91" name="矩形 6"/>
                      <p:cNvSpPr/>
                      <p:nvPr/>
                    </p:nvSpPr>
                    <p:spPr>
                      <a:xfrm rot="4080000">
                        <a:off x="5652" y="43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92" name="矩形 7"/>
                      <p:cNvSpPr/>
                      <p:nvPr/>
                    </p:nvSpPr>
                    <p:spPr>
                      <a:xfrm rot="2280000">
                        <a:off x="6024" y="483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93" name="矩形 8"/>
                      <p:cNvSpPr/>
                      <p:nvPr/>
                    </p:nvSpPr>
                    <p:spPr>
                      <a:xfrm rot="2280000">
                        <a:off x="7260" y="3156"/>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94" name="矩形 9"/>
                      <p:cNvSpPr/>
                      <p:nvPr/>
                    </p:nvSpPr>
                    <p:spPr>
                      <a:xfrm rot="19680000">
                        <a:off x="7212" y="4860"/>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95" name="矩形 10"/>
                      <p:cNvSpPr/>
                      <p:nvPr/>
                    </p:nvSpPr>
                    <p:spPr>
                      <a:xfrm rot="19500000">
                        <a:off x="6012" y="31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115" name="矩形 11"/>
                      <p:cNvSpPr/>
                      <p:nvPr/>
                    </p:nvSpPr>
                    <p:spPr>
                      <a:xfrm rot="17520000">
                        <a:off x="7632" y="433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96" name="矩形 12"/>
                      <p:cNvSpPr/>
                      <p:nvPr/>
                    </p:nvSpPr>
                    <p:spPr>
                      <a:xfrm rot="17520000">
                        <a:off x="5628" y="3672"/>
                        <a:ext cx="384" cy="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116" name="文本框 14"/>
                      <p:cNvSpPr txBox="1"/>
                      <p:nvPr/>
                    </p:nvSpPr>
                    <p:spPr>
                      <a:xfrm>
                        <a:off x="6337" y="5235"/>
                        <a:ext cx="1268" cy="399"/>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副主人</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297" name="文本框 15"/>
                      <p:cNvSpPr txBox="1"/>
                      <p:nvPr/>
                    </p:nvSpPr>
                    <p:spPr>
                      <a:xfrm>
                        <a:off x="6419" y="2200"/>
                        <a:ext cx="1148" cy="663"/>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lnSpc>
                            <a:spcPts val="1200"/>
                          </a:lnSpc>
                        </a:pPr>
                        <a:r>
                          <a:rPr lang="en-US" altLang="zh-CN" sz="800" b="1" kern="0">
                            <a:latin typeface="宋体" panose="02010600030101010101" pitchFamily="2" charset="-122"/>
                            <a:ea typeface="宋体" panose="02010600030101010101" pitchFamily="2" charset="-122"/>
                            <a:cs typeface="Times New Roman" panose="02020603050405020304"/>
                            <a:sym typeface="Times New Roman" panose="02020603050405020304"/>
                          </a:rPr>
                          <a:t>主人</a:t>
                        </a:r>
                        <a:endParaRPr lang="en-US" altLang="zh-CN" sz="800" b="1" kern="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298" name="文本框 16"/>
                      <p:cNvSpPr txBox="1"/>
                      <p:nvPr/>
                    </p:nvSpPr>
                    <p:spPr>
                      <a:xfrm rot="19403718">
                        <a:off x="5708" y="2697"/>
                        <a:ext cx="734" cy="446"/>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主宾</a:t>
                        </a:r>
                        <a:endParaRPr lang="en-US" altLang="zh-CN" sz="105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99" name="文本框 17"/>
                      <p:cNvSpPr txBox="1"/>
                      <p:nvPr/>
                    </p:nvSpPr>
                    <p:spPr>
                      <a:xfrm rot="19740000">
                        <a:off x="7153" y="4975"/>
                        <a:ext cx="1004" cy="494"/>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副主宾</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300" name="文本框 19"/>
                      <p:cNvSpPr txBox="1"/>
                      <p:nvPr/>
                    </p:nvSpPr>
                    <p:spPr>
                      <a:xfrm>
                        <a:off x="6408" y="5724"/>
                        <a:ext cx="696" cy="462"/>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门</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sp>
                <p:nvSpPr>
                  <p:cNvPr id="301" name="文本框 15"/>
                  <p:cNvSpPr txBox="1"/>
                  <p:nvPr/>
                </p:nvSpPr>
                <p:spPr>
                  <a:xfrm rot="2520000">
                    <a:off x="201272" y="1718229"/>
                    <a:ext cx="791489" cy="375180"/>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133985" indent="-133985" algn="just">
                      <a:lnSpc>
                        <a:spcPts val="1200"/>
                      </a:lnSpc>
                    </a:pPr>
                    <a:r>
                      <a:rPr lang="en-US" altLang="zh-CN" sz="800" b="1" kern="0">
                        <a:latin typeface="宋体" panose="02010600030101010101" pitchFamily="2" charset="-122"/>
                        <a:ea typeface="宋体" panose="02010600030101010101" pitchFamily="2" charset="-122"/>
                        <a:cs typeface="Times New Roman" panose="02020603050405020304"/>
                        <a:sym typeface="Times New Roman" panose="02020603050405020304"/>
                      </a:rPr>
                      <a:t>副主宾夫人</a:t>
                    </a:r>
                    <a:endParaRPr lang="en-US" altLang="zh-CN" sz="800" b="1" kern="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sp>
              <p:nvSpPr>
                <p:cNvPr id="302" name="文本框 17"/>
                <p:cNvSpPr txBox="1"/>
                <p:nvPr/>
              </p:nvSpPr>
              <p:spPr>
                <a:xfrm rot="2820000">
                  <a:off x="14377" y="7486"/>
                  <a:ext cx="1000" cy="342"/>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lnSpc>
                      <a:spcPts val="11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主宾</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a:p>
                  <a:pPr algn="just">
                    <a:lnSpc>
                      <a:spcPts val="11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夫人</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sp>
              <p:nvSpPr>
                <p:cNvPr id="303" name="文本框 16"/>
                <p:cNvSpPr txBox="1"/>
                <p:nvPr/>
              </p:nvSpPr>
              <p:spPr>
                <a:xfrm rot="17280710">
                  <a:off x="12000" y="8158"/>
                  <a:ext cx="690" cy="445"/>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翻译</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sp>
          <p:nvSpPr>
            <p:cNvPr id="117" name="文本框 98"/>
            <p:cNvSpPr txBox="1"/>
            <p:nvPr/>
          </p:nvSpPr>
          <p:spPr>
            <a:xfrm>
              <a:off x="11753" y="12887"/>
              <a:ext cx="2348" cy="541"/>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spAutoFit/>
            </a:bodyPr>
            <a:lstStyle/>
            <a:p>
              <a:pPr indent="0" algn="l" rtl="0"/>
              <a:r>
                <a:rPr lang="en-US" altLang="zh-CN" sz="900" kern="100">
                  <a:latin typeface="仿宋_GB2312" panose="02010609030101010101" charset="-122"/>
                  <a:ea typeface="仿宋_GB2312" panose="02010609030101010101" charset="-122"/>
                  <a:cs typeface="仿宋_GB2312" panose="02010609030101010101" charset="-122"/>
                  <a:sym typeface="Times New Roman" panose="02020603050405020304"/>
                </a:rPr>
                <a:t>     圆桌座次</a:t>
              </a:r>
              <a:r>
                <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rPr>
                <a:t>四</a:t>
              </a:r>
              <a:endPar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00735" y="1506855"/>
            <a:ext cx="2660015" cy="18218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宴会厅的布局设计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2）席位安排</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（2）大型中餐宴会</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一是各桌第一主人位置与主桌主人位置相同并朝向同一方向。</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二是各桌第一主人位置与主桌主人位置遥相呼应。</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（3）婚宴、寿宴</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一般原则是：高位自上而下，自右而左，男左女右。</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259205" y="11639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准备</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grpSp>
        <p:nvGrpSpPr>
          <p:cNvPr id="305" name="组合 305"/>
          <p:cNvGrpSpPr/>
          <p:nvPr/>
        </p:nvGrpSpPr>
        <p:grpSpPr>
          <a:xfrm>
            <a:off x="3601720" y="1664970"/>
            <a:ext cx="3394075" cy="1949046"/>
            <a:chOff x="6845" y="2167"/>
            <a:chExt cx="8098" cy="5101"/>
          </a:xfrm>
        </p:grpSpPr>
        <p:grpSp>
          <p:nvGrpSpPr>
            <p:cNvPr id="306" name="组合 15"/>
            <p:cNvGrpSpPr/>
            <p:nvPr/>
          </p:nvGrpSpPr>
          <p:grpSpPr>
            <a:xfrm>
              <a:off x="6845" y="2167"/>
              <a:ext cx="3767" cy="4026"/>
              <a:chOff x="0" y="0"/>
              <a:chExt cx="2392045" cy="2556510"/>
            </a:xfrm>
          </p:grpSpPr>
          <p:grpSp>
            <p:nvGrpSpPr>
              <p:cNvPr id="307" name="组合 20"/>
              <p:cNvGrpSpPr/>
              <p:nvPr/>
            </p:nvGrpSpPr>
            <p:grpSpPr>
              <a:xfrm>
                <a:off x="0" y="0"/>
                <a:ext cx="2392045" cy="2556510"/>
                <a:chOff x="4896" y="2160"/>
                <a:chExt cx="3767" cy="4026"/>
              </a:xfrm>
            </p:grpSpPr>
            <p:sp>
              <p:nvSpPr>
                <p:cNvPr id="308" name="矩形 1"/>
                <p:cNvSpPr/>
                <p:nvPr/>
              </p:nvSpPr>
              <p:spPr>
                <a:xfrm>
                  <a:off x="4896" y="2160"/>
                  <a:ext cx="3767" cy="376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309" name="文本框 19"/>
                <p:cNvSpPr txBox="1"/>
                <p:nvPr/>
              </p:nvSpPr>
              <p:spPr>
                <a:xfrm>
                  <a:off x="6408" y="5724"/>
                  <a:ext cx="696" cy="462"/>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门</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sp>
            <p:nvSpPr>
              <p:cNvPr id="310" name="椭圆 2"/>
              <p:cNvSpPr/>
              <p:nvPr/>
            </p:nvSpPr>
            <p:spPr>
              <a:xfrm>
                <a:off x="967740" y="381000"/>
                <a:ext cx="518795" cy="51879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11" name="文本框 13"/>
              <p:cNvSpPr txBox="1"/>
              <p:nvPr/>
            </p:nvSpPr>
            <p:spPr>
              <a:xfrm>
                <a:off x="1059180" y="190500"/>
                <a:ext cx="358775" cy="163830"/>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0" rIns="36000" bIns="0" numCol="1" spcCol="0" rtlCol="0" fromWordArt="0" anchor="t" anchorCtr="0" forceAA="0" compatLnSpc="1">
                <a:noAutofit/>
              </a:bodyPr>
              <a:lstStyle/>
              <a:p>
                <a:pPr algn="ctr">
                  <a:lnSpc>
                    <a:spcPts val="10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nvGrpSpPr>
              <p:cNvPr id="312" name="组合 4"/>
              <p:cNvGrpSpPr/>
              <p:nvPr/>
            </p:nvGrpSpPr>
            <p:grpSpPr>
              <a:xfrm>
                <a:off x="190500" y="866502"/>
                <a:ext cx="518795" cy="696233"/>
                <a:chOff x="0" y="13062"/>
                <a:chExt cx="518795" cy="696233"/>
              </a:xfrm>
            </p:grpSpPr>
            <p:sp>
              <p:nvSpPr>
                <p:cNvPr id="313" name="椭圆 5"/>
                <p:cNvSpPr/>
                <p:nvPr/>
              </p:nvSpPr>
              <p:spPr>
                <a:xfrm>
                  <a:off x="0" y="190500"/>
                  <a:ext cx="518795" cy="51879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314" name="文本框 6"/>
                <p:cNvSpPr txBox="1"/>
                <p:nvPr/>
              </p:nvSpPr>
              <p:spPr>
                <a:xfrm>
                  <a:off x="91617" y="13062"/>
                  <a:ext cx="358670" cy="151299"/>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0" rIns="36000" bIns="0" numCol="1" spcCol="0" rtlCol="0" fromWordArt="0" anchor="t" anchorCtr="0" forceAA="0" compatLnSpc="1">
                  <a:noAutofit/>
                </a:bodyPr>
                <a:lstStyle/>
                <a:p>
                  <a:pPr algn="ctr">
                    <a:lnSpc>
                      <a:spcPts val="10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nvGrpSpPr>
              <p:cNvPr id="315" name="组合 7"/>
              <p:cNvGrpSpPr/>
              <p:nvPr/>
            </p:nvGrpSpPr>
            <p:grpSpPr>
              <a:xfrm>
                <a:off x="1684020" y="899160"/>
                <a:ext cx="518795" cy="709295"/>
                <a:chOff x="0" y="0"/>
                <a:chExt cx="518795" cy="709295"/>
              </a:xfrm>
            </p:grpSpPr>
            <p:sp>
              <p:nvSpPr>
                <p:cNvPr id="316" name="椭圆 8"/>
                <p:cNvSpPr/>
                <p:nvPr/>
              </p:nvSpPr>
              <p:spPr>
                <a:xfrm>
                  <a:off x="0" y="190500"/>
                  <a:ext cx="518795" cy="51879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317" name="文本框 9"/>
                <p:cNvSpPr txBox="1"/>
                <p:nvPr/>
              </p:nvSpPr>
              <p:spPr>
                <a:xfrm>
                  <a:off x="91440" y="0"/>
                  <a:ext cx="358775" cy="163830"/>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0" rIns="36000" bIns="0" numCol="1" spcCol="0" rtlCol="0" fromWordArt="0" anchor="t" anchorCtr="0" forceAA="0" compatLnSpc="1">
                  <a:noAutofit/>
                </a:bodyPr>
                <a:lstStyle/>
                <a:p>
                  <a:pPr algn="ctr">
                    <a:lnSpc>
                      <a:spcPts val="10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nvGrpSpPr>
              <p:cNvPr id="318" name="组合 10"/>
              <p:cNvGrpSpPr/>
              <p:nvPr/>
            </p:nvGrpSpPr>
            <p:grpSpPr>
              <a:xfrm>
                <a:off x="944880" y="1379220"/>
                <a:ext cx="518795" cy="709295"/>
                <a:chOff x="0" y="0"/>
                <a:chExt cx="518795" cy="709295"/>
              </a:xfrm>
            </p:grpSpPr>
            <p:sp>
              <p:nvSpPr>
                <p:cNvPr id="319" name="椭圆 11"/>
                <p:cNvSpPr/>
                <p:nvPr/>
              </p:nvSpPr>
              <p:spPr>
                <a:xfrm>
                  <a:off x="0" y="190500"/>
                  <a:ext cx="518795" cy="51879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320" name="文本框 12"/>
                <p:cNvSpPr txBox="1"/>
                <p:nvPr/>
              </p:nvSpPr>
              <p:spPr>
                <a:xfrm>
                  <a:off x="91440" y="0"/>
                  <a:ext cx="358775" cy="163830"/>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0" rIns="36000" bIns="0" numCol="1" spcCol="0" rtlCol="0" fromWordArt="0" anchor="t" anchorCtr="0" forceAA="0" compatLnSpc="1">
                  <a:noAutofit/>
                </a:bodyPr>
                <a:lstStyle/>
                <a:p>
                  <a:pPr algn="ctr">
                    <a:lnSpc>
                      <a:spcPts val="10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sp>
            <p:nvSpPr>
              <p:cNvPr id="321" name="文本框 14"/>
              <p:cNvSpPr txBox="1"/>
              <p:nvPr/>
            </p:nvSpPr>
            <p:spPr>
              <a:xfrm>
                <a:off x="1114995" y="508320"/>
                <a:ext cx="116957" cy="130618"/>
              </a:xfrm>
              <a:prstGeom prst="rect">
                <a:avLst/>
              </a:prstGeom>
              <a:solidFill>
                <a:schemeClr val="lt1"/>
              </a:solidFill>
              <a:ln w="6350">
                <a:noFill/>
              </a:ln>
            </p:spPr>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nvGrpSpPr>
            <p:cNvPr id="322" name="组合 21"/>
            <p:cNvGrpSpPr/>
            <p:nvPr/>
          </p:nvGrpSpPr>
          <p:grpSpPr>
            <a:xfrm>
              <a:off x="11177" y="2167"/>
              <a:ext cx="3766" cy="4026"/>
              <a:chOff x="11201" y="3811"/>
              <a:chExt cx="3766" cy="4026"/>
            </a:xfrm>
          </p:grpSpPr>
          <p:sp>
            <p:nvSpPr>
              <p:cNvPr id="323" name="文本框 34"/>
              <p:cNvSpPr txBox="1"/>
              <p:nvPr/>
            </p:nvSpPr>
            <p:spPr>
              <a:xfrm>
                <a:off x="12893" y="4579"/>
                <a:ext cx="420" cy="420"/>
              </a:xfrm>
              <a:prstGeom prst="rect">
                <a:avLst/>
              </a:prstGeom>
              <a:solidFill>
                <a:schemeClr val="lt1"/>
              </a:solidFill>
              <a:ln w="6350">
                <a:noFill/>
              </a:ln>
            </p:spPr>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nvGrpSpPr>
              <p:cNvPr id="324" name="组合 16"/>
              <p:cNvGrpSpPr/>
              <p:nvPr/>
            </p:nvGrpSpPr>
            <p:grpSpPr>
              <a:xfrm>
                <a:off x="11201" y="3811"/>
                <a:ext cx="3766" cy="4026"/>
                <a:chOff x="11165" y="2143"/>
                <a:chExt cx="3766" cy="4026"/>
              </a:xfrm>
            </p:grpSpPr>
            <p:sp>
              <p:nvSpPr>
                <p:cNvPr id="325" name="文本框 24"/>
                <p:cNvSpPr txBox="1"/>
                <p:nvPr/>
              </p:nvSpPr>
              <p:spPr>
                <a:xfrm>
                  <a:off x="12833" y="2443"/>
                  <a:ext cx="565" cy="258"/>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0" rIns="36000" bIns="0" numCol="1" spcCol="0" rtlCol="0" fromWordArt="0" anchor="t" anchorCtr="0" forceAA="0" compatLnSpc="1">
                  <a:noAutofit/>
                </a:bodyPr>
                <a:lstStyle/>
                <a:p>
                  <a:pPr algn="ctr">
                    <a:lnSpc>
                      <a:spcPts val="10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nvGrpSpPr>
                <p:cNvPr id="326" name="组合 3"/>
                <p:cNvGrpSpPr/>
                <p:nvPr/>
              </p:nvGrpSpPr>
              <p:grpSpPr>
                <a:xfrm>
                  <a:off x="11165" y="2143"/>
                  <a:ext cx="3766" cy="4026"/>
                  <a:chOff x="11165" y="2143"/>
                  <a:chExt cx="3766" cy="4026"/>
                </a:xfrm>
              </p:grpSpPr>
              <p:grpSp>
                <p:nvGrpSpPr>
                  <p:cNvPr id="327" name="组合 17"/>
                  <p:cNvGrpSpPr/>
                  <p:nvPr/>
                </p:nvGrpSpPr>
                <p:grpSpPr>
                  <a:xfrm>
                    <a:off x="11165" y="2143"/>
                    <a:ext cx="3767" cy="4026"/>
                    <a:chOff x="4896" y="2160"/>
                    <a:chExt cx="3767" cy="4026"/>
                  </a:xfrm>
                </p:grpSpPr>
                <p:sp>
                  <p:nvSpPr>
                    <p:cNvPr id="328" name="矩形 18"/>
                    <p:cNvSpPr/>
                    <p:nvPr/>
                  </p:nvSpPr>
                  <p:spPr>
                    <a:xfrm>
                      <a:off x="4896" y="2160"/>
                      <a:ext cx="3767" cy="376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329" name="文本框 22"/>
                    <p:cNvSpPr txBox="1"/>
                    <p:nvPr/>
                  </p:nvSpPr>
                  <p:spPr>
                    <a:xfrm>
                      <a:off x="6408" y="5724"/>
                      <a:ext cx="696" cy="462"/>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门</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sp>
                <p:nvSpPr>
                  <p:cNvPr id="330" name="椭圆 23"/>
                  <p:cNvSpPr/>
                  <p:nvPr/>
                </p:nvSpPr>
                <p:spPr>
                  <a:xfrm>
                    <a:off x="12689" y="2743"/>
                    <a:ext cx="817" cy="817"/>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grpSp>
                <p:nvGrpSpPr>
                  <p:cNvPr id="331" name="组合 25"/>
                  <p:cNvGrpSpPr/>
                  <p:nvPr/>
                </p:nvGrpSpPr>
                <p:grpSpPr>
                  <a:xfrm rot="16200000">
                    <a:off x="11447" y="3457"/>
                    <a:ext cx="817" cy="1161"/>
                    <a:chOff x="0" y="-27945"/>
                    <a:chExt cx="518795" cy="737240"/>
                  </a:xfrm>
                </p:grpSpPr>
                <p:sp>
                  <p:nvSpPr>
                    <p:cNvPr id="332" name="椭圆 26"/>
                    <p:cNvSpPr/>
                    <p:nvPr/>
                  </p:nvSpPr>
                  <p:spPr>
                    <a:xfrm>
                      <a:off x="0" y="190500"/>
                      <a:ext cx="518795" cy="51879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333" name="文本框 27"/>
                    <p:cNvSpPr txBox="1"/>
                    <p:nvPr/>
                  </p:nvSpPr>
                  <p:spPr>
                    <a:xfrm rot="5400000">
                      <a:off x="170814" y="-132084"/>
                      <a:ext cx="168276" cy="376555"/>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0" rIns="36000" bIns="0" numCol="1" spcCol="0" rtlCol="0" fromWordArt="0" anchor="t" anchorCtr="0" forceAA="0" compatLnSpc="1">
                      <a:noAutofit/>
                    </a:bodyPr>
                    <a:lstStyle/>
                    <a:p>
                      <a:pPr algn="ctr">
                        <a:lnSpc>
                          <a:spcPts val="1000"/>
                        </a:lnSpc>
                      </a:pP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a:p>
                      <a:pPr algn="ctr">
                        <a:lnSpc>
                          <a:spcPts val="10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nvGrpSpPr>
                  <p:cNvPr id="334" name="组合 28"/>
                  <p:cNvGrpSpPr/>
                  <p:nvPr/>
                </p:nvGrpSpPr>
                <p:grpSpPr>
                  <a:xfrm rot="5400000">
                    <a:off x="13816" y="3559"/>
                    <a:ext cx="817" cy="1127"/>
                    <a:chOff x="0" y="-6639"/>
                    <a:chExt cx="518795" cy="715934"/>
                  </a:xfrm>
                </p:grpSpPr>
                <p:sp>
                  <p:nvSpPr>
                    <p:cNvPr id="335" name="椭圆 29"/>
                    <p:cNvSpPr/>
                    <p:nvPr/>
                  </p:nvSpPr>
                  <p:spPr>
                    <a:xfrm>
                      <a:off x="0" y="190500"/>
                      <a:ext cx="518795" cy="51879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336" name="文本框 30"/>
                    <p:cNvSpPr txBox="1"/>
                    <p:nvPr/>
                  </p:nvSpPr>
                  <p:spPr>
                    <a:xfrm rot="16200000">
                      <a:off x="170779" y="-110743"/>
                      <a:ext cx="177237" cy="385445"/>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0" rIns="36000" bIns="0" numCol="1" spcCol="0" rtlCol="0" fromWordArt="0" anchor="t" anchorCtr="0" forceAA="0" compatLnSpc="1">
                      <a:noAutofit/>
                    </a:bodyPr>
                    <a:lstStyle/>
                    <a:p>
                      <a:pPr algn="ctr">
                        <a:lnSpc>
                          <a:spcPts val="1000"/>
                        </a:lnSpc>
                      </a:pPr>
                      <a:r>
                        <a:rPr lang="en-US" altLang="zh-CN" sz="900" b="1"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b="1" kern="100">
                        <a:latin typeface="Calibri" panose="020F0502020204030204"/>
                        <a:ea typeface="宋体" panose="02010600030101010101" pitchFamily="2" charset="-122"/>
                        <a:cs typeface="Times New Roman" panose="02020603050405020304"/>
                        <a:sym typeface="Times New Roman" panose="02020603050405020304"/>
                      </a:endParaRPr>
                    </a:p>
                    <a:p>
                      <a:pPr algn="ctr">
                        <a:lnSpc>
                          <a:spcPts val="10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nvGrpSpPr>
                  <p:cNvPr id="337" name="组合 31"/>
                  <p:cNvGrpSpPr/>
                  <p:nvPr/>
                </p:nvGrpSpPr>
                <p:grpSpPr>
                  <a:xfrm rot="10800000">
                    <a:off x="12653" y="4315"/>
                    <a:ext cx="817" cy="1117"/>
                    <a:chOff x="0" y="0"/>
                    <a:chExt cx="518795" cy="709295"/>
                  </a:xfrm>
                </p:grpSpPr>
                <p:sp>
                  <p:nvSpPr>
                    <p:cNvPr id="338" name="椭圆 32"/>
                    <p:cNvSpPr/>
                    <p:nvPr/>
                  </p:nvSpPr>
                  <p:spPr>
                    <a:xfrm>
                      <a:off x="0" y="190500"/>
                      <a:ext cx="518795" cy="518795"/>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339" name="文本框 33"/>
                    <p:cNvSpPr txBox="1"/>
                    <p:nvPr/>
                  </p:nvSpPr>
                  <p:spPr>
                    <a:xfrm rot="10800000">
                      <a:off x="91440" y="0"/>
                      <a:ext cx="358775" cy="163830"/>
                    </a:xfrm>
                    <a:prstGeom prst="rect">
                      <a:avLst/>
                    </a:prstGeom>
                    <a:solidFill>
                      <a:schemeClr val="lt1"/>
                    </a:solidFill>
                    <a:ln w="12700">
                      <a:solidFill>
                        <a:schemeClr val="accent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36000" tIns="0" rIns="36000" bIns="0" numCol="1" spcCol="0" rtlCol="0" fromWordArt="0" anchor="t" anchorCtr="0" forceAA="0" compatLnSpc="1">
                      <a:noAutofit/>
                    </a:bodyPr>
                    <a:lstStyle/>
                    <a:p>
                      <a:pPr algn="ctr">
                        <a:lnSpc>
                          <a:spcPts val="1000"/>
                        </a:lnSpc>
                      </a:pPr>
                      <a:r>
                        <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rPr>
                        <a:t>主</a:t>
                      </a:r>
                      <a:endParaRPr lang="en-US" altLang="zh-CN" sz="800" b="1" kern="100">
                        <a:latin typeface="宋体" panose="02010600030101010101" pitchFamily="2" charset="-122"/>
                        <a:ea typeface="宋体" panose="02010600030101010101" pitchFamily="2" charset="-122"/>
                        <a:cs typeface="Times New Roman" panose="02020603050405020304"/>
                        <a:sym typeface="Times New Roman" panose="02020603050405020304"/>
                      </a:endParaRPr>
                    </a:p>
                  </p:txBody>
                </p:sp>
              </p:grpSp>
            </p:grpSp>
          </p:grpSp>
        </p:grpSp>
        <p:sp>
          <p:nvSpPr>
            <p:cNvPr id="340" name="文本框 35"/>
            <p:cNvSpPr txBox="1"/>
            <p:nvPr/>
          </p:nvSpPr>
          <p:spPr>
            <a:xfrm>
              <a:off x="7689" y="6607"/>
              <a:ext cx="2444" cy="661"/>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spAutoFit/>
            </a:bodyPr>
            <a:lstStyle/>
            <a:p>
              <a:pPr indent="0" algn="l" rtl="0"/>
              <a:r>
                <a:rPr lang="en-US" altLang="zh-CN" sz="900" kern="100">
                  <a:latin typeface="仿宋_GB2312" panose="02010609030101010101" charset="-122"/>
                  <a:ea typeface="仿宋_GB2312" panose="02010609030101010101" charset="-122"/>
                  <a:cs typeface="仿宋_GB2312" panose="02010609030101010101" charset="-122"/>
                  <a:sym typeface="Times New Roman" panose="02020603050405020304"/>
                </a:rPr>
                <a:t>  多桌席次</a:t>
              </a: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r>
                <a:rPr lang="zh-CN" altLang="en-US" sz="1050" kern="100">
                  <a:latin typeface="Calibri" panose="020F0502020204030204"/>
                  <a:ea typeface="宋体" panose="02010600030101010101" pitchFamily="2" charset="-122"/>
                  <a:cs typeface="Times New Roman" panose="02020603050405020304"/>
                  <a:sym typeface="Times New Roman" panose="02020603050405020304"/>
                </a:rPr>
                <a:t>一</a:t>
              </a: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41" name="文本框 36"/>
            <p:cNvSpPr txBox="1"/>
            <p:nvPr/>
          </p:nvSpPr>
          <p:spPr>
            <a:xfrm>
              <a:off x="12134" y="6595"/>
              <a:ext cx="2759" cy="661"/>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spAutoFit/>
            </a:bodyPr>
            <a:lstStyle/>
            <a:p>
              <a:pPr indent="0" algn="l" rtl="0"/>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r>
                <a:rPr lang="en-US" altLang="zh-CN" sz="900" kern="100">
                  <a:latin typeface="仿宋_GB2312" panose="02010609030101010101" charset="-122"/>
                  <a:ea typeface="仿宋_GB2312" panose="02010609030101010101" charset="-122"/>
                  <a:cs typeface="仿宋_GB2312" panose="02010609030101010101" charset="-122"/>
                  <a:sym typeface="Times New Roman" panose="02020603050405020304"/>
                </a:rPr>
                <a:t>多桌席次</a:t>
              </a:r>
              <a:r>
                <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rPr>
                <a:t>二</a:t>
              </a:r>
              <a:endParaRPr lang="zh-CN" altLang="en-US" sz="900" kern="100">
                <a:latin typeface="仿宋_GB2312" panose="02010609030101010101" charset="-122"/>
                <a:ea typeface="仿宋_GB2312" panose="02010609030101010101" charset="-122"/>
                <a:cs typeface="仿宋_GB2312" panose="02010609030101010101" charset="-122"/>
                <a:sym typeface="Times New Roman" panose="02020603050405020304"/>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00735" y="1278255"/>
            <a:ext cx="6165850" cy="18218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FontTx/>
              <a:buNone/>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4.熟悉菜单</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服务员应熟悉宴会菜单和主要菜点的风味特色，以做好上菜、派菜和回答宾客对菜点提出询问的思想准备。</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259205" y="11639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准备</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pic>
        <p:nvPicPr>
          <p:cNvPr id="7" name="图片 6" descr="菜单1"/>
          <p:cNvPicPr>
            <a:picLocks noChangeAspect="1"/>
          </p:cNvPicPr>
          <p:nvPr/>
        </p:nvPicPr>
        <p:blipFill>
          <a:blip r:embed="rId1"/>
          <a:stretch>
            <a:fillRect/>
          </a:stretch>
        </p:blipFill>
        <p:spPr>
          <a:xfrm flipH="1">
            <a:off x="1035050" y="2355850"/>
            <a:ext cx="2041525" cy="1439545"/>
          </a:xfrm>
          <a:prstGeom prst="rect">
            <a:avLst/>
          </a:prstGeom>
        </p:spPr>
      </p:pic>
      <p:pic>
        <p:nvPicPr>
          <p:cNvPr id="8" name="图片 7" descr="菜单3"/>
          <p:cNvPicPr>
            <a:picLocks noChangeAspect="1"/>
          </p:cNvPicPr>
          <p:nvPr/>
        </p:nvPicPr>
        <p:blipFill>
          <a:blip r:embed="rId2"/>
          <a:srcRect b="8806"/>
          <a:stretch>
            <a:fillRect/>
          </a:stretch>
        </p:blipFill>
        <p:spPr>
          <a:xfrm>
            <a:off x="3329940" y="2369185"/>
            <a:ext cx="1163955" cy="1426210"/>
          </a:xfrm>
          <a:prstGeom prst="rect">
            <a:avLst/>
          </a:prstGeom>
        </p:spPr>
      </p:pic>
      <p:pic>
        <p:nvPicPr>
          <p:cNvPr id="9" name="图片 8" descr="菜单2"/>
          <p:cNvPicPr>
            <a:picLocks noChangeAspect="1"/>
          </p:cNvPicPr>
          <p:nvPr/>
        </p:nvPicPr>
        <p:blipFill>
          <a:blip r:embed="rId3"/>
          <a:stretch>
            <a:fillRect/>
          </a:stretch>
        </p:blipFill>
        <p:spPr>
          <a:xfrm>
            <a:off x="4737100" y="2372360"/>
            <a:ext cx="1889125" cy="14179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263650" y="1365250"/>
            <a:ext cx="2640330" cy="1765935"/>
          </a:xfrm>
          <a:prstGeom prst="rect">
            <a:avLst/>
          </a:prstGeom>
        </p:spPr>
        <p:txBody>
          <a:bodyPr wrap="square">
            <a:noAutofit/>
            <a:extLst>
              <a:ext uri="{4A0BC546-FE56-4ADE-93B0-CB8AF2F6F144}">
                <wpsdc:textFrameExt xmlns:wpsdc="http://www.wps.cn/officeDocument/2022/drawingmlCustomData" type="title"/>
              </a:ext>
            </a:extLst>
          </a:bodyPr>
          <a:p>
            <a:pPr marL="0" marR="0" algn="l" rtl="0" eaLnBrk="1" fontAlgn="auto" latinLnBrk="0" hangingPunct="1">
              <a:lnSpc>
                <a:spcPct val="150000"/>
              </a:lnSpc>
              <a:buClrTx/>
              <a:buSzTx/>
              <a:buFontTx/>
              <a:buNone/>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5.身心准备</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宴会前由经理召开宴前会，强调宴会注意事项，检查员工仪容仪表，对宴会准备工作、宴会服务和宴会结束工作进行分工。</a:t>
            </a:r>
            <a:endPar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FontTx/>
              <a:buNone/>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6.物品准备</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餐具要多备1/5，以便留有余地。</a:t>
            </a:r>
            <a:endPar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FontTx/>
              <a:buNone/>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7.宴席摆台</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操作前要洗手消毒，按摆台标准摆好餐台。</a:t>
            </a:r>
            <a:endPar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宴会1"/>
          <p:cNvPicPr>
            <a:picLocks noChangeAspect="1"/>
          </p:cNvPicPr>
          <p:nvPr/>
        </p:nvPicPr>
        <p:blipFill>
          <a:blip r:embed="rId1"/>
          <a:stretch>
            <a:fillRect/>
          </a:stretch>
        </p:blipFill>
        <p:spPr>
          <a:xfrm>
            <a:off x="4235450" y="1441450"/>
            <a:ext cx="2667000" cy="1790700"/>
          </a:xfrm>
          <a:prstGeom prst="rect">
            <a:avLst/>
          </a:prstGeom>
        </p:spPr>
      </p:pic>
      <p:sp>
        <p:nvSpPr>
          <p:cNvPr id="6" name="文本框 5"/>
          <p:cNvSpPr txBox="1"/>
          <p:nvPr/>
        </p:nvSpPr>
        <p:spPr>
          <a:xfrm>
            <a:off x="1259205" y="11639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准备</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263650" y="1212850"/>
            <a:ext cx="2640330" cy="176593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endPar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8.开餐准备</a:t>
            </a:r>
            <a:r>
              <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endPar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一般在宴会开始前 15 分钟按照中餐宴会上菜要求摆上冷盘，冷菜摆放要注意色调和荤素搭配，间距相等。开宴前10分钟，准备迎客。 </a:t>
            </a:r>
            <a:endPar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9.全面检查</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r>
              <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准备工作就绪后，需全面检查各环节。宴会主管在开餐前1小时要检查环境布置、餐具、摆台、卫生、安全、设备及服务人员仪容仪表等。</a:t>
            </a:r>
            <a:endParaRPr kumimoji="0" lang="en-US" altLang="zh-CN"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宴会1"/>
          <p:cNvPicPr>
            <a:picLocks noChangeAspect="1"/>
          </p:cNvPicPr>
          <p:nvPr/>
        </p:nvPicPr>
        <p:blipFill>
          <a:blip r:embed="rId1"/>
          <a:stretch>
            <a:fillRect/>
          </a:stretch>
        </p:blipFill>
        <p:spPr>
          <a:xfrm>
            <a:off x="4235450" y="1441450"/>
            <a:ext cx="2667000" cy="1790700"/>
          </a:xfrm>
          <a:prstGeom prst="rect">
            <a:avLst/>
          </a:prstGeom>
        </p:spPr>
      </p:pic>
      <p:sp>
        <p:nvSpPr>
          <p:cNvPr id="6" name="文本框 5"/>
          <p:cNvSpPr txBox="1"/>
          <p:nvPr/>
        </p:nvSpPr>
        <p:spPr>
          <a:xfrm>
            <a:off x="1259205" y="11639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准备</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49809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564005" y="1468755"/>
            <a:ext cx="4283710" cy="1106805"/>
          </a:xfrm>
          <a:prstGeom prst="rect">
            <a:avLst/>
          </a:prstGeom>
        </p:spPr>
        <p:txBody>
          <a:bodyPr wrap="square">
            <a:spAutoFit/>
            <a:extLst>
              <a:ext uri="{4A0BC546-FE56-4ADE-93B0-CB8AF2F6F144}">
                <wpsdc:textFrameExt xmlns:wpsdc="http://www.wps.cn/officeDocument/2022/drawingmlCustomData" type="title"/>
              </a:ext>
            </a:extLst>
          </a:bodyPr>
          <a:p>
            <a:pPr>
              <a:lnSpc>
                <a:spcPct val="150000"/>
              </a:lnSpc>
            </a:pPr>
            <a:r>
              <a:rPr lang="zh-CN" altLang="en-US" sz="1200" b="1">
                <a:latin typeface="宋体" panose="02010600030101010101" pitchFamily="2" charset="-122"/>
                <a:ea typeface="宋体" panose="02010600030101010101" pitchFamily="2" charset="-122"/>
                <a:cs typeface="宋体" panose="02010600030101010101" pitchFamily="2" charset="-122"/>
                <a:sym typeface="+mn-ea"/>
              </a:rPr>
              <a:t>任务单1</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：某酒店为一对新人举行归宁宴，每桌为10人，请为宾客安排席位。</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200" b="1">
                <a:latin typeface="宋体" panose="02010600030101010101" pitchFamily="2" charset="-122"/>
                <a:ea typeface="宋体" panose="02010600030101010101" pitchFamily="2" charset="-122"/>
                <a:cs typeface="宋体" panose="02010600030101010101" pitchFamily="2" charset="-122"/>
                <a:sym typeface="+mn-ea"/>
              </a:rPr>
              <a:t>任务单2：</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现有酒店举行每桌12人的寿宴，请为宾客安排席位。</a:t>
            </a:r>
            <a:endParaRPr lang="zh-CN" altLang="en-US" sz="1200">
              <a:latin typeface="Arial" panose="020B0604020202020204" pitchFamily="34" charset="0"/>
              <a:ea typeface="微软雅黑" panose="020B0503020204020204" charset="-122"/>
            </a:endParaRPr>
          </a:p>
          <a:p>
            <a:pPr algn="l"/>
            <a:endParaRPr sz="1200" b="0" spc="248">
              <a:latin typeface="+mn-ea"/>
              <a:ea typeface="+mn-ea"/>
              <a:cs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4" name="object 4"/>
          <p:cNvSpPr txBox="1"/>
          <p:nvPr/>
        </p:nvSpPr>
        <p:spPr>
          <a:xfrm>
            <a:off x="1078865" y="46990"/>
            <a:ext cx="5149850" cy="3071495"/>
          </a:xfrm>
          <a:prstGeom prst="rect">
            <a:avLst/>
          </a:prstGeom>
        </p:spPr>
        <p:txBody>
          <a:bodyPr vert="horz" wrap="square" lIns="0" tIns="92075" rIns="0" bIns="0" rtlCol="0">
            <a:spAutoFit/>
          </a:bodyPr>
          <a:lstStyle/>
          <a:p>
            <a:pPr marL="17780" indent="0">
              <a:lnSpc>
                <a:spcPct val="100000"/>
              </a:lnSpc>
              <a:spcBef>
                <a:spcPts val="725"/>
              </a:spcBef>
              <a:buFont typeface="Calibri Light" panose="020F0302020204030204"/>
              <a:buNone/>
              <a:tabLst>
                <a:tab pos="177165" algn="l"/>
              </a:tabLst>
            </a:pPr>
            <a:endPar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660"/>
              </a:spcBef>
              <a:buFont typeface="Calibri Light" panose="020F0302020204030204"/>
              <a:buNone/>
              <a:tabLst>
                <a:tab pos="177165" algn="l"/>
              </a:tabLst>
            </a:pPr>
            <a:r>
              <a:rPr sz="1200" b="1" dirty="0">
                <a:solidFill>
                  <a:srgbClr val="252525"/>
                </a:solidFill>
                <a:latin typeface="微软雅黑" panose="020B0503020204020204" charset="-122"/>
                <a:ea typeface="微软雅黑" panose="020B0503020204020204" charset="-122"/>
                <a:cs typeface="微软雅黑" panose="020B0503020204020204" charset="-122"/>
                <a:sym typeface="+mn-ea"/>
              </a:rPr>
              <a:t>【</a:t>
            </a:r>
            <a:r>
              <a:rPr lang="zh-CN" altLang="en-US" sz="1200" b="1" dirty="0">
                <a:solidFill>
                  <a:srgbClr val="252525"/>
                </a:solidFill>
                <a:latin typeface="微软雅黑" panose="020B0503020204020204" charset="-122"/>
                <a:ea typeface="微软雅黑" panose="020B0503020204020204" charset="-122"/>
                <a:cs typeface="微软雅黑" panose="020B0503020204020204" charset="-122"/>
                <a:sym typeface="+mn-ea"/>
              </a:rPr>
              <a:t>布置作业</a:t>
            </a:r>
            <a:r>
              <a:rPr sz="1200" b="1" spc="-50" dirty="0">
                <a:solidFill>
                  <a:srgbClr val="252525"/>
                </a:solidFill>
                <a:latin typeface="微软雅黑" panose="020B0503020204020204" charset="-122"/>
                <a:ea typeface="微软雅黑" panose="020B0503020204020204" charset="-122"/>
                <a:cs typeface="微软雅黑" panose="020B0503020204020204" charset="-122"/>
                <a:sym typeface="+mn-ea"/>
              </a:rPr>
              <a:t>】</a:t>
            </a:r>
            <a:endParaRPr sz="1200">
              <a:latin typeface="微软雅黑" panose="020B0503020204020204" charset="-122"/>
              <a:ea typeface="微软雅黑" panose="020B0503020204020204" charset="-122"/>
              <a:cs typeface="微软雅黑" panose="020B0503020204020204"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1.以思维导图的形式将本节知识框架呈现。</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a:latin typeface="宋体" panose="02010600030101010101" pitchFamily="2" charset="-122"/>
                <a:ea typeface="宋体" panose="02010600030101010101" pitchFamily="2" charset="-122"/>
                <a:cs typeface="宋体" panose="02010600030101010101" pitchFamily="2" charset="-122"/>
              </a:rPr>
              <a:t>2.完成课后练习题</a:t>
            </a: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rPr>
              <a:t>。</a:t>
            </a:r>
            <a:endParaRPr sz="1200">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a:latin typeface="宋体" panose="02010600030101010101" pitchFamily="2" charset="-122"/>
                <a:ea typeface="宋体" panose="02010600030101010101" pitchFamily="2" charset="-122"/>
                <a:cs typeface="宋体" panose="02010600030101010101" pitchFamily="2" charset="-122"/>
              </a:rPr>
              <a:t>3.课后同桌之间互换角色练习宴会面谈预定。</a:t>
            </a:r>
            <a:endParaRPr sz="1200">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a:latin typeface="宋体" panose="02010600030101010101" pitchFamily="2" charset="-122"/>
                <a:ea typeface="宋体" panose="02010600030101010101" pitchFamily="2" charset="-122"/>
                <a:cs typeface="宋体" panose="02010600030101010101" pitchFamily="2" charset="-122"/>
              </a:rPr>
              <a:t>4.以小组为单位，自行设置宴会主题，并有针对性的写出宴会设计方案。（内容包括：台型布局图、席位安排图）</a:t>
            </a:r>
            <a:endParaRPr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78050" y="1746250"/>
            <a:ext cx="2854325" cy="1292225"/>
          </a:xfrm>
          <a:prstGeom prst="rect">
            <a:avLst/>
          </a:prstGeom>
        </p:spPr>
        <p:txBody>
          <a:bodyPr vert="horz" wrap="square" lIns="0" tIns="44450" rIns="0" bIns="0" rtlCol="0">
            <a:spAutoFit/>
          </a:bodyPr>
          <a:lstStyle/>
          <a:p>
            <a:pPr algn="ctr">
              <a:lnSpc>
                <a:spcPct val="100000"/>
              </a:lnSpc>
              <a:spcBef>
                <a:spcPts val="155"/>
              </a:spcBef>
            </a:pP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2</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中餐宴会服务</a:t>
            </a:r>
            <a:endParaRPr lang="zh-CN" altLang="en-US" sz="2250" spc="-30" dirty="0">
              <a:solidFill>
                <a:srgbClr val="FFFFFF"/>
              </a:solidFill>
              <a:latin typeface="黑体" panose="02010609060101010101" charset="-122"/>
              <a:ea typeface="宋体" panose="02010600030101010101" pitchFamily="2" charset="-122"/>
              <a:cs typeface="黑体" panose="02010609060101010101" charset="-122"/>
            </a:endParaRPr>
          </a:p>
          <a:p>
            <a:pPr algn="ctr">
              <a:lnSpc>
                <a:spcPct val="100000"/>
              </a:lnSpc>
              <a:spcBef>
                <a:spcPts val="155"/>
              </a:spcBef>
            </a:pPr>
            <a:r>
              <a:rPr kumimoji="0" lang="en-US" altLang="zh-CN"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a:t>
            </a:r>
            <a:r>
              <a:rPr kumimoji="0" lang="zh-CN" altLang="en-US"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宴会就餐服务</a:t>
            </a:r>
            <a:endParaRPr kumimoji="0" lang="zh-CN" altLang="en-US"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2491740"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pPr>
              <a:lnSpc>
                <a:spcPct val="100000"/>
              </a:lnSpc>
              <a:spcBef>
                <a:spcPts val="155"/>
              </a:spcBef>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spc="-30" dirty="0">
              <a:solidFill>
                <a:srgbClr val="FFFFFF"/>
              </a:solidFill>
              <a:latin typeface="黑体" panose="02010609060101010101" charset="-122"/>
              <a:ea typeface="宋体" panose="02010600030101010101" pitchFamily="2" charset="-122"/>
              <a:cs typeface="黑体" panose="02010609060101010101" charset="-122"/>
            </a:endParaRPr>
          </a:p>
          <a:p>
            <a:pPr>
              <a:lnSpc>
                <a:spcPct val="100000"/>
              </a:lnSpc>
              <a:spcBef>
                <a:spcPts val="155"/>
              </a:spcBef>
            </a:pP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 name="文本框 9"/>
          <p:cNvSpPr txBox="1"/>
          <p:nvPr/>
        </p:nvSpPr>
        <p:spPr>
          <a:xfrm>
            <a:off x="1568450" y="941705"/>
            <a:ext cx="2519045" cy="332740"/>
          </a:xfrm>
          <a:prstGeom prst="rect">
            <a:avLst/>
          </a:prstGeom>
          <a:noFill/>
        </p:spPr>
        <p:txBody>
          <a:bodyPr wrap="square" rtlCol="0">
            <a:noAutofit/>
          </a:bodyPr>
          <a:p>
            <a:pPr marL="0" indent="0" eaLnBrk="1" fontAlgn="auto" latinLnBrk="0" hangingPunct="1">
              <a:lnSpc>
                <a:spcPct val="150000"/>
              </a:lnSpc>
            </a:pPr>
            <a:r>
              <a:rPr lang="zh-CN" altLang="en-US" sz="1200" b="1">
                <a:latin typeface="宋体" panose="02010600030101010101" pitchFamily="2" charset="-122"/>
                <a:ea typeface="宋体" panose="02010600030101010101" pitchFamily="2" charset="-122"/>
              </a:rPr>
              <a:t>宴会服务的程序分为哪几个环节？</a:t>
            </a:r>
            <a:endParaRPr lang="zh-CN" altLang="en-US" sz="1200" b="1">
              <a:latin typeface="宋体" panose="02010600030101010101" pitchFamily="2" charset="-122"/>
              <a:ea typeface="宋体" panose="02010600030101010101" pitchFamily="2" charset="-122"/>
            </a:endParaRPr>
          </a:p>
        </p:txBody>
      </p:sp>
      <p:pic>
        <p:nvPicPr>
          <p:cNvPr id="7" name="图片 6" descr="G20峰会1"/>
          <p:cNvPicPr>
            <a:picLocks noChangeAspect="1"/>
          </p:cNvPicPr>
          <p:nvPr/>
        </p:nvPicPr>
        <p:blipFill>
          <a:blip r:embed="rId1"/>
          <a:stretch>
            <a:fillRect/>
          </a:stretch>
        </p:blipFill>
        <p:spPr>
          <a:xfrm>
            <a:off x="5786755" y="2203450"/>
            <a:ext cx="1605915" cy="1059815"/>
          </a:xfrm>
          <a:prstGeom prst="rect">
            <a:avLst/>
          </a:prstGeom>
        </p:spPr>
      </p:pic>
      <p:pic>
        <p:nvPicPr>
          <p:cNvPr id="9" name="图片 8" descr="G20峰会9"/>
          <p:cNvPicPr>
            <a:picLocks noChangeAspect="1"/>
          </p:cNvPicPr>
          <p:nvPr/>
        </p:nvPicPr>
        <p:blipFill>
          <a:blip r:embed="rId2"/>
          <a:stretch>
            <a:fillRect/>
          </a:stretch>
        </p:blipFill>
        <p:spPr>
          <a:xfrm>
            <a:off x="3549650" y="2203450"/>
            <a:ext cx="2062480" cy="1370965"/>
          </a:xfrm>
          <a:prstGeom prst="rect">
            <a:avLst/>
          </a:prstGeom>
        </p:spPr>
      </p:pic>
      <p:pic>
        <p:nvPicPr>
          <p:cNvPr id="11" name="图片 10" descr="G20峰会10"/>
          <p:cNvPicPr>
            <a:picLocks noChangeAspect="1"/>
          </p:cNvPicPr>
          <p:nvPr/>
        </p:nvPicPr>
        <p:blipFill>
          <a:blip r:embed="rId3"/>
          <a:stretch>
            <a:fillRect/>
          </a:stretch>
        </p:blipFill>
        <p:spPr>
          <a:xfrm>
            <a:off x="349250" y="2907030"/>
            <a:ext cx="1626870" cy="1132205"/>
          </a:xfrm>
          <a:prstGeom prst="rect">
            <a:avLst/>
          </a:prstGeom>
        </p:spPr>
      </p:pic>
      <p:pic>
        <p:nvPicPr>
          <p:cNvPr id="12" name="图片 11" descr="G20峰会15"/>
          <p:cNvPicPr>
            <a:picLocks noChangeAspect="1"/>
          </p:cNvPicPr>
          <p:nvPr/>
        </p:nvPicPr>
        <p:blipFill>
          <a:blip r:embed="rId4"/>
          <a:stretch>
            <a:fillRect/>
          </a:stretch>
        </p:blipFill>
        <p:spPr>
          <a:xfrm>
            <a:off x="4433570" y="603250"/>
            <a:ext cx="2938780" cy="1447800"/>
          </a:xfrm>
          <a:prstGeom prst="rect">
            <a:avLst/>
          </a:prstGeom>
        </p:spPr>
      </p:pic>
      <p:pic>
        <p:nvPicPr>
          <p:cNvPr id="13" name="图片 12" descr="G20峰会16"/>
          <p:cNvPicPr>
            <a:picLocks noChangeAspect="1"/>
          </p:cNvPicPr>
          <p:nvPr/>
        </p:nvPicPr>
        <p:blipFill>
          <a:blip r:embed="rId5"/>
          <a:stretch>
            <a:fillRect/>
          </a:stretch>
        </p:blipFill>
        <p:spPr>
          <a:xfrm>
            <a:off x="2178685" y="2894965"/>
            <a:ext cx="1196340" cy="1153160"/>
          </a:xfrm>
          <a:prstGeom prst="rect">
            <a:avLst/>
          </a:prstGeom>
        </p:spPr>
      </p:pic>
      <p:pic>
        <p:nvPicPr>
          <p:cNvPr id="14" name="图片 13" descr="G20峰会17"/>
          <p:cNvPicPr>
            <a:picLocks noChangeAspect="1"/>
          </p:cNvPicPr>
          <p:nvPr/>
        </p:nvPicPr>
        <p:blipFill>
          <a:blip r:embed="rId6"/>
          <a:stretch>
            <a:fillRect/>
          </a:stretch>
        </p:blipFill>
        <p:spPr>
          <a:xfrm>
            <a:off x="1510030" y="1397000"/>
            <a:ext cx="1744980" cy="13093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2491740"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pPr>
              <a:lnSpc>
                <a:spcPct val="100000"/>
              </a:lnSpc>
              <a:spcBef>
                <a:spcPts val="155"/>
              </a:spcBef>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spc="-30" dirty="0">
              <a:solidFill>
                <a:srgbClr val="FFFFFF"/>
              </a:solidFill>
              <a:latin typeface="黑体" panose="02010609060101010101" charset="-122"/>
              <a:ea typeface="宋体" panose="02010600030101010101" pitchFamily="2" charset="-122"/>
              <a:cs typeface="黑体" panose="02010609060101010101" charset="-122"/>
            </a:endParaRPr>
          </a:p>
          <a:p>
            <a:pPr>
              <a:lnSpc>
                <a:spcPct val="100000"/>
              </a:lnSpc>
              <a:spcBef>
                <a:spcPts val="155"/>
              </a:spcBef>
            </a:pP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262380" y="1626235"/>
            <a:ext cx="2813050" cy="2030095"/>
          </a:xfrm>
          <a:prstGeom prst="rect">
            <a:avLst/>
          </a:prstGeom>
          <a:noFill/>
        </p:spPr>
        <p:txBody>
          <a:bodyPr wrap="square" rtlCol="0">
            <a:spAutoFit/>
          </a:bodyPr>
          <a:p>
            <a:pPr marL="0" indent="0" eaLnBrk="1" fontAlgn="auto" latinLnBrk="0" hangingPunct="1">
              <a:lnSpc>
                <a:spcPct val="150000"/>
              </a:lnSpc>
            </a:pPr>
            <a:r>
              <a:rPr lang="zh-CN" altLang="en-US" sz="1200" b="1">
                <a:latin typeface="宋体" panose="02010600030101010101" pitchFamily="2" charset="-122"/>
                <a:ea typeface="宋体" panose="02010600030101010101" pitchFamily="2" charset="-122"/>
                <a:cs typeface="宋体" panose="02010600030101010101" pitchFamily="2" charset="-122"/>
                <a:sym typeface="+mn-ea"/>
              </a:rPr>
              <a:t>宴会预订案例：</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周五下午，宴会预订处接待了某科技公司王先生前来洽谈预订宴会的业务。该公司将于周日晚六点举行周年庆典，由于出席人员较多约有</a:t>
            </a:r>
            <a:r>
              <a:rPr lang="en-US" altLang="zh-CN" sz="1200">
                <a:latin typeface="宋体" panose="02010600030101010101" pitchFamily="2" charset="-122"/>
                <a:ea typeface="宋体" panose="02010600030101010101" pitchFamily="2" charset="-122"/>
                <a:cs typeface="宋体" panose="02010600030101010101" pitchFamily="2" charset="-122"/>
                <a:sym typeface="+mn-ea"/>
              </a:rPr>
              <a:t>100</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位客人，且规格较高，公司非常重视此次活动，希望宴会既能体现该酒店的菜肴特色又不失和谐大气的氛围。</a:t>
            </a:r>
            <a:endParaRPr lang="zh-CN" altLang="en-US" sz="12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圆角矩形 2"/>
          <p:cNvSpPr/>
          <p:nvPr/>
        </p:nvSpPr>
        <p:spPr>
          <a:xfrm>
            <a:off x="4427220" y="1526540"/>
            <a:ext cx="2465070" cy="626110"/>
          </a:xfrm>
          <a:prstGeom prst="roundRect">
            <a:avLst/>
          </a:prstGeom>
          <a:noFill/>
          <a:ln w="12700" cmpd="sng">
            <a:solidFill>
              <a:schemeClr val="accent1">
                <a:shade val="50000"/>
              </a:schemeClr>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1129665" y="1526540"/>
            <a:ext cx="2950845" cy="227139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nvSpPr>
        <p:spPr>
          <a:xfrm>
            <a:off x="4427855" y="1526540"/>
            <a:ext cx="2519045" cy="549275"/>
          </a:xfrm>
          <a:prstGeom prst="rect">
            <a:avLst/>
          </a:prstGeom>
          <a:noFill/>
        </p:spPr>
        <p:txBody>
          <a:bodyPr wrap="square" rtlCol="0">
            <a:noAutofit/>
          </a:bodyPr>
          <a:p>
            <a:pPr marL="0" indent="0" eaLnBrk="1" fontAlgn="auto" latinLnBrk="0" hangingPunct="1">
              <a:lnSpc>
                <a:spcPct val="150000"/>
              </a:lnSpc>
            </a:pPr>
            <a:r>
              <a:rPr lang="zh-CN" altLang="en-US" sz="1000">
                <a:latin typeface="宋体" panose="02010600030101010101" pitchFamily="2" charset="-122"/>
                <a:ea typeface="宋体" panose="02010600030101010101" pitchFamily="2" charset="-122"/>
              </a:rPr>
              <a:t>案例中的宴会预订属于哪种方式的预订？你了解的宴会预订方式还有哪些？</a:t>
            </a:r>
            <a:endParaRPr lang="zh-CN" altLang="en-US" sz="1000">
              <a:latin typeface="宋体" panose="02010600030101010101" pitchFamily="2" charset="-122"/>
              <a:ea typeface="宋体" panose="02010600030101010101" pitchFamily="2" charset="-122"/>
            </a:endParaRPr>
          </a:p>
        </p:txBody>
      </p:sp>
      <p:pic>
        <p:nvPicPr>
          <p:cNvPr id="8" name="图片 7" descr="宴会预订1"/>
          <p:cNvPicPr>
            <a:picLocks noChangeAspect="1"/>
          </p:cNvPicPr>
          <p:nvPr/>
        </p:nvPicPr>
        <p:blipFill>
          <a:blip r:embed="rId1"/>
          <a:stretch>
            <a:fillRect/>
          </a:stretch>
        </p:blipFill>
        <p:spPr>
          <a:xfrm>
            <a:off x="4580255" y="2277745"/>
            <a:ext cx="2273300" cy="1520190"/>
          </a:xfrm>
          <a:prstGeom prst="rect">
            <a:avLst/>
          </a:prstGeom>
          <a:effectLst>
            <a:softEdge rad="63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362075" y="1506855"/>
            <a:ext cx="1924685" cy="19107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（一）宴前鸡尾酒会</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FontTx/>
              <a:buNone/>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    </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一般在大宴会厅接待区由服务员托送餐前开胃酒和开胃小食品，不设座位，客人之间可以随意走动交流。</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3354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一、宴会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前的迎宾工作</a:t>
            </a:r>
            <a:endParaRPr lang="zh-CN" altLang="en-US" sz="2980" b="1" spc="248">
              <a:latin typeface="Arial" panose="020B0604020202020204" pitchFamily="34" charset="0"/>
              <a:ea typeface="微软雅黑" panose="020B0503020204020204" charset="-122"/>
            </a:endParaRPr>
          </a:p>
        </p:txBody>
      </p:sp>
      <p:pic>
        <p:nvPicPr>
          <p:cNvPr id="7" name="图片 6" descr="分类6"/>
          <p:cNvPicPr>
            <a:picLocks noChangeAspect="1"/>
          </p:cNvPicPr>
          <p:nvPr/>
        </p:nvPicPr>
        <p:blipFill>
          <a:blip r:embed="rId1"/>
          <a:stretch>
            <a:fillRect/>
          </a:stretch>
        </p:blipFill>
        <p:spPr>
          <a:xfrm>
            <a:off x="3625850" y="1139825"/>
            <a:ext cx="3235325" cy="21570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108075" y="1354455"/>
            <a:ext cx="2535555" cy="2574925"/>
          </a:xfrm>
          <a:prstGeom prst="rect">
            <a:avLst/>
          </a:prstGeom>
        </p:spPr>
        <p:txBody>
          <a:bodyPr wrap="square">
            <a:noAutofit/>
            <a:extLst>
              <a:ext uri="{4A0BC546-FE56-4ADE-93B0-CB8AF2F6F144}">
                <wpsdc:textFrameExt xmlns:wpsdc="http://www.wps.cn/officeDocument/2022/drawingmlCustomData" type="title"/>
              </a:ext>
            </a:extLst>
          </a:bodyPr>
          <a:p>
            <a:pPr marR="0" rtl="0" eaLnBrk="1" fontAlgn="auto" latinLnBrk="0" hangingPunct="1">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（二）迎宾引位</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R="0" rtl="0" eaLnBrk="1" fontAlgn="auto" latinLnBrk="0" hangingPunct="1">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 客人到达时，服务人员以规范的站姿，热情迎接，面带微笑，主动向客人问好，回答客人问题和引领客人时使用敬语，做到态度和蔼、语言亲切。用手示意客人进入餐厅，并在客人右前方1.5米处引领客人入座。</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2592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一、宴会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前的迎宾工作</a:t>
            </a:r>
            <a:endParaRPr lang="zh-CN" altLang="en-US" sz="2980" b="1" spc="248">
              <a:latin typeface="Arial" panose="020B0604020202020204" pitchFamily="34" charset="0"/>
              <a:ea typeface="微软雅黑" panose="020B0503020204020204" charset="-122"/>
            </a:endParaRPr>
          </a:p>
        </p:txBody>
      </p:sp>
      <p:pic>
        <p:nvPicPr>
          <p:cNvPr id="3" name="图片 2" descr="引领"/>
          <p:cNvPicPr>
            <a:picLocks noChangeAspect="1"/>
          </p:cNvPicPr>
          <p:nvPr/>
        </p:nvPicPr>
        <p:blipFill>
          <a:blip r:embed="rId1"/>
          <a:stretch>
            <a:fillRect/>
          </a:stretch>
        </p:blipFill>
        <p:spPr>
          <a:xfrm>
            <a:off x="3837940" y="1353820"/>
            <a:ext cx="3110865" cy="207200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895475" y="1430655"/>
            <a:ext cx="1924685" cy="19107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（一）入席服务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1.拉椅入座</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2.铺设餐巾</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3.撤掉筷套</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4.上小毛巾</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5.递送茶水</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    </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6.其他</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5640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二、宴会中</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的就餐服务</a:t>
            </a:r>
            <a:endParaRPr lang="zh-CN" altLang="en-US" sz="2980" b="1" spc="248">
              <a:latin typeface="Arial" panose="020B0604020202020204" pitchFamily="34" charset="0"/>
              <a:ea typeface="微软雅黑" panose="020B0503020204020204" charset="-122"/>
            </a:endParaRPr>
          </a:p>
        </p:txBody>
      </p:sp>
      <p:pic>
        <p:nvPicPr>
          <p:cNvPr id="3" name="图片 2" descr="G20峰会7"/>
          <p:cNvPicPr>
            <a:picLocks noChangeAspect="1"/>
          </p:cNvPicPr>
          <p:nvPr/>
        </p:nvPicPr>
        <p:blipFill>
          <a:blip r:embed="rId1"/>
          <a:stretch>
            <a:fillRect/>
          </a:stretch>
        </p:blipFill>
        <p:spPr>
          <a:xfrm>
            <a:off x="4225290" y="1000125"/>
            <a:ext cx="1925955" cy="25685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167130" y="1354455"/>
            <a:ext cx="3587750" cy="19107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（二）菜肴服务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菜肴服务的标准及注意事项:</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1.上菜位置一般选择在陪同和翻译之间进行，也有的在副主人右边进行。不要从客人头顶上菜，严禁从主人和主宾之间或来宾之间上菜。</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fontAlgn="ctr">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2.在宴会开始前将冷盘端上餐桌，一般宴会在冷菜吃到一半(10</a:t>
            </a:r>
            <a:r>
              <a:rPr kumimoji="0" lang="en-US" altLang="zh-CN" sz="1000" b="0" i="0" u="none" strike="noStrike" kern="0" cap="none" spc="0" normalizeH="0" baseline="-40000" noProof="1">
                <a:latin typeface="宋体" panose="02010600030101010101" pitchFamily="2" charset="-122"/>
                <a:ea typeface="宋体" panose="02010600030101010101" pitchFamily="2" charset="-122"/>
                <a:cs typeface="宋体" panose="02010600030101010101" pitchFamily="2" charset="-122"/>
              </a:rPr>
              <a:t>~</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15分钟后)开始上热菜。</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3.上菜顺序通常按照“八先八后”的原则。</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4116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二、宴会中</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的就餐服务</a:t>
            </a:r>
            <a:endParaRPr lang="zh-CN" altLang="en-US" sz="2980" b="1" spc="248">
              <a:latin typeface="Arial" panose="020B0604020202020204" pitchFamily="34" charset="0"/>
              <a:ea typeface="微软雅黑" panose="020B0503020204020204" charset="-122"/>
            </a:endParaRPr>
          </a:p>
        </p:txBody>
      </p:sp>
      <p:pic>
        <p:nvPicPr>
          <p:cNvPr id="3" name="图片 2" descr="G20峰会7"/>
          <p:cNvPicPr>
            <a:picLocks noChangeAspect="1"/>
          </p:cNvPicPr>
          <p:nvPr/>
        </p:nvPicPr>
        <p:blipFill>
          <a:blip r:embed="rId1"/>
          <a:stretch>
            <a:fillRect/>
          </a:stretch>
        </p:blipFill>
        <p:spPr>
          <a:xfrm>
            <a:off x="4767580" y="834390"/>
            <a:ext cx="1993265" cy="26581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111250" y="1354455"/>
            <a:ext cx="3719830" cy="19107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（二）菜肴服务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菜肴服务的标准及注意事项:</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4.所上菜肴，若配有佐料的，则应先上佐料，再将菜端上，每一道新菜都要转向主宾前面，以示尊重。</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5.介绍菜名或菜肴要准确，面带微笑，表情自然，吐字清晰，音量适中。</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6.凡带骨的菜肴，骨与肉要分得均匀，头、尾、翼尖部分不能分给客人。需要佐料的菜肴，跟上佐料的同时要略加说明。</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4116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二、宴会中</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的就餐服务</a:t>
            </a:r>
            <a:endParaRPr lang="zh-CN" altLang="en-US" sz="2980" b="1" spc="248">
              <a:latin typeface="Arial" panose="020B0604020202020204" pitchFamily="34" charset="0"/>
              <a:ea typeface="微软雅黑" panose="020B0503020204020204" charset="-122"/>
            </a:endParaRPr>
          </a:p>
        </p:txBody>
      </p:sp>
      <p:pic>
        <p:nvPicPr>
          <p:cNvPr id="3" name="图片 2" descr="G20峰会7"/>
          <p:cNvPicPr>
            <a:picLocks noChangeAspect="1"/>
          </p:cNvPicPr>
          <p:nvPr/>
        </p:nvPicPr>
        <p:blipFill>
          <a:blip r:embed="rId1"/>
          <a:stretch>
            <a:fillRect/>
          </a:stretch>
        </p:blipFill>
        <p:spPr>
          <a:xfrm>
            <a:off x="4843780" y="834390"/>
            <a:ext cx="1993265" cy="265811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416050" y="1438910"/>
            <a:ext cx="2716530" cy="1750060"/>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（三） 斟酒服务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按先主宾后主人、女士优先原则顺时针方向进行，先斟色酒，后斟白酒，葡萄酒斟七分满，烈性酒和饮料斟八分满。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4878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二、宴会中</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的就餐服务</a:t>
            </a:r>
            <a:endParaRPr lang="zh-CN" altLang="en-US" sz="2980" b="1" spc="248">
              <a:latin typeface="Arial" panose="020B0604020202020204" pitchFamily="34" charset="0"/>
              <a:ea typeface="微软雅黑" panose="020B0503020204020204" charset="-122"/>
            </a:endParaRPr>
          </a:p>
        </p:txBody>
      </p:sp>
      <p:pic>
        <p:nvPicPr>
          <p:cNvPr id="3" name="图片 2" descr="G20峰会7"/>
          <p:cNvPicPr>
            <a:picLocks noChangeAspect="1"/>
          </p:cNvPicPr>
          <p:nvPr/>
        </p:nvPicPr>
        <p:blipFill>
          <a:blip r:embed="rId1"/>
          <a:stretch>
            <a:fillRect/>
          </a:stretch>
        </p:blipFill>
        <p:spPr>
          <a:xfrm>
            <a:off x="4615180" y="986790"/>
            <a:ext cx="1993265" cy="265811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508125" y="1362710"/>
            <a:ext cx="3101340" cy="2444750"/>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（四）席间服务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席间服务注意事项：</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1.服务操作时，注意轻拿轻放，严防打碎餐具和碰翻酒瓶、酒杯，以免影响就餐气氛。</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2.宴会期间，两个服务员不应在宾客的左右同时服务，以免宾客左右为难。</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3.宴会服务应注意节奏，不能过快或过慢，应以宾客进餐速度为准。</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4878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二、宴会中</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的就餐服务</a:t>
            </a:r>
            <a:endParaRPr lang="zh-CN" altLang="en-US" sz="2980" b="1" spc="248">
              <a:latin typeface="Arial" panose="020B0604020202020204" pitchFamily="34" charset="0"/>
              <a:ea typeface="微软雅黑" panose="020B0503020204020204" charset="-122"/>
            </a:endParaRPr>
          </a:p>
        </p:txBody>
      </p:sp>
      <p:pic>
        <p:nvPicPr>
          <p:cNvPr id="3" name="图片 2" descr="G20峰会7"/>
          <p:cNvPicPr>
            <a:picLocks noChangeAspect="1"/>
          </p:cNvPicPr>
          <p:nvPr/>
        </p:nvPicPr>
        <p:blipFill>
          <a:blip r:embed="rId1"/>
          <a:stretch>
            <a:fillRect/>
          </a:stretch>
        </p:blipFill>
        <p:spPr>
          <a:xfrm>
            <a:off x="4767580" y="986790"/>
            <a:ext cx="1993265" cy="26581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416050" y="1362710"/>
            <a:ext cx="3002915" cy="220535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（四）席间服务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4.客人席间离座，应主动帮助拉椅、整理餐巾，待客人回座时应重新拉椅、递铺餐巾。</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5.客人席间站起祝酒时，服务员应立即上前将椅子向外稍拉，坐下时向里稍推，以方便客人站立和入座。</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6.当宾、主在席间讲话或祝酒时，服务员要停止操作，迅速退至工作台两侧肃立，姿态要端正，保持安静，切忌发出声响。</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4878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二、宴会中</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的就餐服务</a:t>
            </a:r>
            <a:endParaRPr lang="zh-CN" altLang="en-US" sz="2980" b="1" spc="248">
              <a:latin typeface="Arial" panose="020B0604020202020204" pitchFamily="34" charset="0"/>
              <a:ea typeface="微软雅黑" panose="020B0503020204020204" charset="-122"/>
            </a:endParaRPr>
          </a:p>
        </p:txBody>
      </p:sp>
      <p:pic>
        <p:nvPicPr>
          <p:cNvPr id="3" name="图片 2" descr="G20峰会7"/>
          <p:cNvPicPr>
            <a:picLocks noChangeAspect="1"/>
          </p:cNvPicPr>
          <p:nvPr/>
        </p:nvPicPr>
        <p:blipFill>
          <a:blip r:embed="rId1"/>
          <a:stretch>
            <a:fillRect/>
          </a:stretch>
        </p:blipFill>
        <p:spPr>
          <a:xfrm>
            <a:off x="4767580" y="986790"/>
            <a:ext cx="1993265" cy="26581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501140" y="1362710"/>
            <a:ext cx="2917825" cy="1750060"/>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（四）席间服务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7.上甜品水果前，送上相应餐具和小毛巾，撤去酒杯、茶杯和牙签以外的全部餐具，抹净转盘，服务甜点和水果。</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8.席间若有宾客突感身体不适，应立即请医务室协助处理，并向领导汇报，将食物原样保存，留待化验。</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4878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二、宴会中</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的就餐服务</a:t>
            </a:r>
            <a:endParaRPr lang="zh-CN" altLang="en-US" sz="2980" b="1" spc="248">
              <a:latin typeface="Arial" panose="020B0604020202020204" pitchFamily="34" charset="0"/>
              <a:ea typeface="微软雅黑" panose="020B0503020204020204" charset="-122"/>
            </a:endParaRPr>
          </a:p>
        </p:txBody>
      </p:sp>
      <p:pic>
        <p:nvPicPr>
          <p:cNvPr id="3" name="图片 2" descr="G20峰会7"/>
          <p:cNvPicPr>
            <a:picLocks noChangeAspect="1"/>
          </p:cNvPicPr>
          <p:nvPr/>
        </p:nvPicPr>
        <p:blipFill>
          <a:blip r:embed="rId1"/>
          <a:stretch>
            <a:fillRect/>
          </a:stretch>
        </p:blipFill>
        <p:spPr>
          <a:xfrm>
            <a:off x="4767580" y="986790"/>
            <a:ext cx="1993265" cy="265811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19748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421255"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kumimoji="0" lang="zh-CN" altLang="en-US" sz="1000" b="0" i="0" kern="0" cap="none" spc="-50" normalizeH="0" baseline="0" noProof="1"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任务2   中餐宴会服务——宴会就餐服务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0" name="文本框 99"/>
          <p:cNvSpPr txBox="1"/>
          <p:nvPr/>
        </p:nvSpPr>
        <p:spPr>
          <a:xfrm>
            <a:off x="1390650" y="1123315"/>
            <a:ext cx="4513580" cy="922020"/>
          </a:xfrm>
          <a:prstGeom prst="rect">
            <a:avLst/>
          </a:prstGeom>
          <a:noFill/>
          <a:ln w="9525">
            <a:noFill/>
          </a:ln>
        </p:spPr>
        <p:txBody>
          <a:bodyPr wrap="square">
            <a:spAutoFit/>
          </a:bodyPr>
          <a:p>
            <a:pPr marL="0" indent="266700" algn="l">
              <a:lnSpc>
                <a:spcPct val="150000"/>
              </a:lnSpc>
            </a:pPr>
            <a:r>
              <a:rPr lang="zh-CN" sz="1200" b="1">
                <a:latin typeface="宋体" panose="02010600030101010101" pitchFamily="2" charset="-122"/>
                <a:ea typeface="宋体" panose="02010600030101010101" pitchFamily="2" charset="-122"/>
                <a:cs typeface="宋体" panose="02010600030101010101" pitchFamily="2" charset="-122"/>
              </a:rPr>
              <a:t>实训任务</a:t>
            </a:r>
            <a:r>
              <a:rPr lang="en-US" altLang="zh-CN" sz="1200" b="1">
                <a:latin typeface="宋体" panose="02010600030101010101" pitchFamily="2" charset="-122"/>
                <a:ea typeface="宋体" panose="02010600030101010101" pitchFamily="2" charset="-122"/>
                <a:cs typeface="宋体" panose="02010600030101010101" pitchFamily="2" charset="-122"/>
              </a:rPr>
              <a:t>1</a:t>
            </a:r>
            <a:r>
              <a:rPr lang="zh-CN" sz="1200" b="0">
                <a:latin typeface="宋体" panose="02010600030101010101" pitchFamily="2" charset="-122"/>
                <a:ea typeface="宋体" panose="02010600030101010101" pitchFamily="2" charset="-122"/>
                <a:cs typeface="宋体" panose="02010600030101010101" pitchFamily="2" charset="-122"/>
              </a:rPr>
              <a:t>：6月6日中午12点，中餐厅有宴会预定，宴会主题是乔迁之喜。根据上述情况，参考中餐宴会平面图，请您做好迎宾工作。</a:t>
            </a:r>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p:nvPr/>
        </p:nvGraphicFramePr>
        <p:xfrm>
          <a:off x="1238250" y="1842135"/>
          <a:ext cx="0" cy="0"/>
        </p:xfrm>
        <a:graphic>
          <a:graphicData uri="http://schemas.openxmlformats.org/drawingml/2006/table">
            <a:tbl>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6" name="图片 5"/>
          <p:cNvPicPr/>
          <p:nvPr/>
        </p:nvPicPr>
        <p:blipFill>
          <a:blip r:embed="rId1"/>
          <a:stretch>
            <a:fillRect/>
          </a:stretch>
        </p:blipFill>
        <p:spPr>
          <a:xfrm>
            <a:off x="2838450" y="2070735"/>
            <a:ext cx="1857375" cy="1291590"/>
          </a:xfrm>
          <a:prstGeom prst="rect">
            <a:avLst/>
          </a:prstGeom>
          <a:noFill/>
          <a:ln w="9525">
            <a:noFill/>
          </a:ln>
        </p:spPr>
      </p:pic>
      <p:sp>
        <p:nvSpPr>
          <p:cNvPr id="7" name="文本框 6"/>
          <p:cNvSpPr txBox="1"/>
          <p:nvPr/>
        </p:nvSpPr>
        <p:spPr>
          <a:xfrm>
            <a:off x="2990850" y="3488055"/>
            <a:ext cx="5080000" cy="252730"/>
          </a:xfrm>
          <a:prstGeom prst="rect">
            <a:avLst/>
          </a:prstGeom>
          <a:noFill/>
          <a:ln w="9525">
            <a:noFill/>
          </a:ln>
        </p:spPr>
        <p:txBody>
          <a:bodyPr>
            <a:spAutoFit/>
          </a:bodyPr>
          <a:p>
            <a:pPr marL="0" indent="0"/>
            <a:r>
              <a:rPr lang="en-US" sz="1050" b="0">
                <a:latin typeface="Calibri" panose="020F0502020204030204" charset="0"/>
                <a:cs typeface="Times New Roman" panose="02020603050405020304" charset="0"/>
              </a:rPr>
              <a:t>      </a:t>
            </a:r>
            <a:r>
              <a:rPr lang="en-US" sz="900" b="0">
                <a:latin typeface="方正仿宋_GB2312" panose="02000000000000000000" charset="-122"/>
              </a:rPr>
              <a:t> </a:t>
            </a:r>
            <a:r>
              <a:rPr lang="zh-CN" sz="1050" b="0">
                <a:ea typeface="楷体" panose="02010609060101010101" charset="-122"/>
              </a:rPr>
              <a:t>中餐宴会平面图</a:t>
            </a: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945005" y="1354455"/>
            <a:ext cx="1341755" cy="1648460"/>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（1）面谈预订</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（2）电话预订</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（3）信函预订</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（4）传真预订</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（5）中介预订</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（6）网络预订</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（7）指令性预订</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宴会1"/>
          <p:cNvPicPr>
            <a:picLocks noChangeAspect="1"/>
          </p:cNvPicPr>
          <p:nvPr/>
        </p:nvPicPr>
        <p:blipFill>
          <a:blip r:embed="rId1"/>
          <a:stretch>
            <a:fillRect/>
          </a:stretch>
        </p:blipFill>
        <p:spPr>
          <a:xfrm>
            <a:off x="4235450" y="1441450"/>
            <a:ext cx="2667000" cy="1790700"/>
          </a:xfrm>
          <a:prstGeom prst="rect">
            <a:avLst/>
          </a:prstGeom>
        </p:spPr>
      </p:pic>
      <p:sp>
        <p:nvSpPr>
          <p:cNvPr id="6" name="文本框 5"/>
          <p:cNvSpPr txBox="1"/>
          <p:nvPr/>
        </p:nvSpPr>
        <p:spPr>
          <a:xfrm>
            <a:off x="14878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一、宴会预订</a:t>
            </a:r>
            <a:r>
              <a:rPr kumimoji="0" lang="en-US" altLang="zh-CN" sz="1200" b="1" i="0" u="none" strike="noStrike" kern="0" cap="none" spc="248" normalizeH="0" baseline="0" noProof="1">
                <a:latin typeface="Arial" panose="020B0604020202020204" pitchFamily="34" charset="0"/>
                <a:ea typeface="微软雅黑" panose="020B0503020204020204" charset="-122"/>
                <a:cs typeface="+mn-ea"/>
                <a:sym typeface="+mn-ea"/>
              </a:rPr>
              <a:t>—</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预订方式</a:t>
            </a:r>
            <a:endParaRPr lang="zh-CN" altLang="en-US" sz="2980" b="1" spc="248">
              <a:latin typeface="Arial" panose="020B0604020202020204" pitchFamily="34" charset="0"/>
              <a:ea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421255"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kumimoji="0" lang="zh-CN" altLang="en-US" sz="1000" b="0" i="0" kern="0" cap="none" spc="-50" normalizeH="0" baseline="0" noProof="1"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任务2   中餐宴会服务——宴会就餐服务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0" name="文本框 99"/>
          <p:cNvSpPr txBox="1"/>
          <p:nvPr/>
        </p:nvSpPr>
        <p:spPr>
          <a:xfrm>
            <a:off x="1566545" y="1123315"/>
            <a:ext cx="4276725" cy="1476375"/>
          </a:xfrm>
          <a:prstGeom prst="rect">
            <a:avLst/>
          </a:prstGeom>
          <a:noFill/>
          <a:ln w="9525">
            <a:noFill/>
          </a:ln>
        </p:spPr>
        <p:txBody>
          <a:bodyPr wrap="square">
            <a:spAutoFit/>
          </a:bodyPr>
          <a:p>
            <a:pPr marL="0" indent="266700" algn="l">
              <a:lnSpc>
                <a:spcPct val="150000"/>
              </a:lnSpc>
            </a:pPr>
            <a:r>
              <a:rPr lang="zh-CN" sz="1200" b="1">
                <a:latin typeface="宋体" panose="02010600030101010101" pitchFamily="2" charset="-122"/>
                <a:ea typeface="宋体" panose="02010600030101010101" pitchFamily="2" charset="-122"/>
                <a:cs typeface="宋体" panose="02010600030101010101" pitchFamily="2" charset="-122"/>
              </a:rPr>
              <a:t>实训任务</a:t>
            </a:r>
            <a:r>
              <a:rPr lang="en-US" altLang="zh-CN" sz="1200" b="1">
                <a:latin typeface="宋体" panose="02010600030101010101" pitchFamily="2" charset="-122"/>
                <a:ea typeface="宋体" panose="02010600030101010101" pitchFamily="2" charset="-122"/>
                <a:cs typeface="宋体" panose="02010600030101010101" pitchFamily="2" charset="-122"/>
              </a:rPr>
              <a:t>2</a:t>
            </a:r>
            <a:r>
              <a:rPr lang="zh-CN" sz="1200" b="0">
                <a:latin typeface="宋体" panose="02010600030101010101" pitchFamily="2" charset="-122"/>
                <a:ea typeface="宋体" panose="02010600030101010101" pitchFamily="2" charset="-122"/>
                <a:cs typeface="宋体" panose="02010600030101010101" pitchFamily="2" charset="-122"/>
              </a:rPr>
              <a:t>：为迎接中职酒店服务技能比赛，班级要选出优秀选手</a:t>
            </a:r>
            <a:r>
              <a:rPr lang="en-US" altLang="zh-CN" sz="1200" b="0">
                <a:latin typeface="宋体" panose="02010600030101010101" pitchFamily="2" charset="-122"/>
                <a:ea typeface="宋体" panose="02010600030101010101" pitchFamily="2" charset="-122"/>
                <a:cs typeface="宋体" panose="02010600030101010101" pitchFamily="2" charset="-122"/>
              </a:rPr>
              <a:t>  </a:t>
            </a:r>
            <a:r>
              <a:rPr lang="zh-CN" sz="1200" b="0">
                <a:latin typeface="宋体" panose="02010600030101010101" pitchFamily="2" charset="-122"/>
                <a:ea typeface="宋体" panose="02010600030101010101" pitchFamily="2" charset="-122"/>
                <a:cs typeface="宋体" panose="02010600030101010101" pitchFamily="2" charset="-122"/>
              </a:rPr>
              <a:t>代表学校外出参赛。我们需要将班级学生分为四个小组，以小组为单位进行十人餐位的中餐宴会餐饮服务。结合中职技能大赛规程要求，在小组内展开初评，选出优秀选手参加班级决赛。</a:t>
            </a:r>
            <a:endParaRPr lang="zh-CN" sz="1200" b="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p:nvPr/>
        </p:nvGraphicFramePr>
        <p:xfrm>
          <a:off x="1238250" y="1842135"/>
          <a:ext cx="0" cy="0"/>
        </p:xfrm>
        <a:graphic>
          <a:graphicData uri="http://schemas.openxmlformats.org/drawingml/2006/table">
            <a:tbl>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4" name="object 4"/>
          <p:cNvSpPr txBox="1"/>
          <p:nvPr/>
        </p:nvSpPr>
        <p:spPr>
          <a:xfrm>
            <a:off x="1078865" y="46990"/>
            <a:ext cx="5149850" cy="2432685"/>
          </a:xfrm>
          <a:prstGeom prst="rect">
            <a:avLst/>
          </a:prstGeom>
        </p:spPr>
        <p:txBody>
          <a:bodyPr vert="horz" wrap="square" lIns="0" tIns="92075" rIns="0" bIns="0" rtlCol="0">
            <a:spAutoFit/>
          </a:bodyPr>
          <a:lstStyle/>
          <a:p>
            <a:pPr marL="17780" indent="0">
              <a:lnSpc>
                <a:spcPct val="100000"/>
              </a:lnSpc>
              <a:spcBef>
                <a:spcPts val="725"/>
              </a:spcBef>
              <a:buFont typeface="Calibri Light" panose="020F0302020204030204"/>
              <a:buNone/>
              <a:tabLst>
                <a:tab pos="177165" algn="l"/>
              </a:tabLst>
            </a:pPr>
            <a:endPar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660"/>
              </a:spcBef>
              <a:buFont typeface="Calibri Light" panose="020F0302020204030204"/>
              <a:buNone/>
              <a:tabLst>
                <a:tab pos="177165" algn="l"/>
              </a:tabLst>
            </a:pPr>
            <a:r>
              <a:rPr sz="1200" b="1" dirty="0">
                <a:solidFill>
                  <a:srgbClr val="252525"/>
                </a:solidFill>
                <a:latin typeface="微软雅黑" panose="020B0503020204020204" charset="-122"/>
                <a:ea typeface="微软雅黑" panose="020B0503020204020204" charset="-122"/>
                <a:cs typeface="微软雅黑" panose="020B0503020204020204" charset="-122"/>
                <a:sym typeface="+mn-ea"/>
              </a:rPr>
              <a:t>【</a:t>
            </a:r>
            <a:r>
              <a:rPr lang="zh-CN" altLang="en-US" sz="1200" b="1" dirty="0">
                <a:solidFill>
                  <a:srgbClr val="252525"/>
                </a:solidFill>
                <a:latin typeface="微软雅黑" panose="020B0503020204020204" charset="-122"/>
                <a:ea typeface="微软雅黑" panose="020B0503020204020204" charset="-122"/>
                <a:cs typeface="微软雅黑" panose="020B0503020204020204" charset="-122"/>
                <a:sym typeface="+mn-ea"/>
              </a:rPr>
              <a:t>布置作业</a:t>
            </a:r>
            <a:r>
              <a:rPr sz="1200" b="1" spc="-50" dirty="0">
                <a:solidFill>
                  <a:srgbClr val="252525"/>
                </a:solidFill>
                <a:latin typeface="微软雅黑" panose="020B0503020204020204" charset="-122"/>
                <a:ea typeface="微软雅黑" panose="020B0503020204020204" charset="-122"/>
                <a:cs typeface="微软雅黑" panose="020B0503020204020204" charset="-122"/>
                <a:sym typeface="+mn-ea"/>
              </a:rPr>
              <a:t>】</a:t>
            </a:r>
            <a:endParaRPr sz="1200">
              <a:latin typeface="微软雅黑" panose="020B0503020204020204" charset="-122"/>
              <a:ea typeface="微软雅黑" panose="020B0503020204020204" charset="-122"/>
              <a:cs typeface="微软雅黑" panose="020B0503020204020204"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1.以思维导图的形式将本节知识框架呈现</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2.完成课后练习题</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3.预习中餐宴会结束工作的相关内容</a:t>
            </a:r>
            <a:endParaRPr lang="zh-CN" altLang="en-US"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78050" y="1746250"/>
            <a:ext cx="2854325" cy="1292225"/>
          </a:xfrm>
          <a:prstGeom prst="rect">
            <a:avLst/>
          </a:prstGeom>
        </p:spPr>
        <p:txBody>
          <a:bodyPr vert="horz" wrap="square" lIns="0" tIns="44450" rIns="0" bIns="0" rtlCol="0">
            <a:spAutoFit/>
          </a:bodyPr>
          <a:lstStyle/>
          <a:p>
            <a:pPr algn="ctr">
              <a:lnSpc>
                <a:spcPct val="100000"/>
              </a:lnSpc>
              <a:spcBef>
                <a:spcPts val="155"/>
              </a:spcBef>
            </a:pP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2</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中餐宴会服务</a:t>
            </a:r>
            <a:endParaRPr lang="zh-CN" altLang="en-US" sz="2250" spc="-30" dirty="0">
              <a:solidFill>
                <a:srgbClr val="FFFFFF"/>
              </a:solidFill>
              <a:latin typeface="黑体" panose="02010609060101010101" charset="-122"/>
              <a:ea typeface="宋体" panose="02010600030101010101" pitchFamily="2" charset="-122"/>
              <a:cs typeface="黑体" panose="02010609060101010101" charset="-122"/>
            </a:endParaRPr>
          </a:p>
          <a:p>
            <a:pPr algn="ctr">
              <a:lnSpc>
                <a:spcPct val="100000"/>
              </a:lnSpc>
              <a:spcBef>
                <a:spcPts val="155"/>
              </a:spcBef>
            </a:pPr>
            <a:r>
              <a:rPr kumimoji="0" lang="en-US" altLang="zh-CN"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a:t>
            </a:r>
            <a:r>
              <a:rPr kumimoji="0" lang="zh-CN" altLang="en-US"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宴会结束工作</a:t>
            </a:r>
            <a:endParaRPr kumimoji="0" lang="zh-CN" altLang="en-US"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239204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pPr>
              <a:lnSpc>
                <a:spcPct val="100000"/>
              </a:lnSpc>
              <a:spcBef>
                <a:spcPts val="155"/>
              </a:spcBef>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宴会结束工作</a:t>
            </a:r>
            <a:endParaRPr lang="zh-CN" altLang="en-US" sz="1000" spc="-30" dirty="0">
              <a:solidFill>
                <a:srgbClr val="FFFFFF"/>
              </a:solidFill>
              <a:latin typeface="黑体" panose="02010609060101010101" charset="-122"/>
              <a:ea typeface="宋体" panose="02010600030101010101" pitchFamily="2" charset="-122"/>
              <a:cs typeface="黑体" panose="02010609060101010101" charset="-122"/>
            </a:endParaRPr>
          </a:p>
          <a:p>
            <a:pPr>
              <a:lnSpc>
                <a:spcPct val="100000"/>
              </a:lnSpc>
              <a:spcBef>
                <a:spcPts val="155"/>
              </a:spcBef>
            </a:pP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109980" y="1626235"/>
            <a:ext cx="2813050" cy="2306955"/>
          </a:xfrm>
          <a:prstGeom prst="rect">
            <a:avLst/>
          </a:prstGeom>
          <a:noFill/>
        </p:spPr>
        <p:txBody>
          <a:bodyPr wrap="square" rtlCol="0">
            <a:spAutoFit/>
          </a:bodyPr>
          <a:p>
            <a:pPr marL="0" indent="0" eaLnBrk="1" fontAlgn="auto" latinLnBrk="0" hangingPunct="1">
              <a:lnSpc>
                <a:spcPct val="150000"/>
              </a:lnSpc>
            </a:pPr>
            <a:r>
              <a:rPr lang="zh-CN" altLang="en-US" sz="1200" b="1">
                <a:latin typeface="宋体" panose="02010600030101010101" pitchFamily="2" charset="-122"/>
                <a:ea typeface="宋体" panose="02010600030101010101" pitchFamily="2" charset="-122"/>
                <a:cs typeface="宋体" panose="02010600030101010101" pitchFamily="2" charset="-122"/>
                <a:sym typeface="+mn-ea"/>
              </a:rPr>
              <a:t>任务案例：</a:t>
            </a:r>
            <a:r>
              <a:rPr lang="zh-CN" altLang="en-US" sz="1200" b="0">
                <a:latin typeface="宋体" panose="02010600030101010101" pitchFamily="2" charset="-122"/>
                <a:ea typeface="宋体" panose="02010600030101010101" pitchFamily="2" charset="-122"/>
                <a:cs typeface="宋体" panose="02010600030101010101" pitchFamily="2" charset="-122"/>
                <a:sym typeface="+mn-ea"/>
              </a:rPr>
              <a:t>酒店宴会厅迎来了李先生预订的“升学宴”接待工作，赴宴人数共60人。宴会氛围热烈，用餐愉快，圆满结束。</a:t>
            </a:r>
            <a:endParaRPr lang="zh-CN" altLang="en-US" sz="1200" b="0">
              <a:latin typeface="宋体" panose="02010600030101010101" pitchFamily="2" charset="-122"/>
              <a:ea typeface="宋体" panose="02010600030101010101" pitchFamily="2" charset="-122"/>
              <a:cs typeface="宋体" panose="02010600030101010101" pitchFamily="2" charset="-122"/>
              <a:sym typeface="+mn-ea"/>
            </a:endParaRPr>
          </a:p>
          <a:p>
            <a:pPr marL="0" indent="0" eaLnBrk="1" fontAlgn="auto" latinLnBrk="0" hangingPunct="1">
              <a:lnSpc>
                <a:spcPct val="150000"/>
              </a:lnSpc>
            </a:pPr>
            <a:r>
              <a:rPr lang="zh-CN" altLang="en-US" sz="1200">
                <a:latin typeface="宋体" panose="02010600030101010101" pitchFamily="2" charset="-122"/>
                <a:ea typeface="宋体" panose="02010600030101010101" pitchFamily="2" charset="-122"/>
                <a:cs typeface="宋体" panose="02010600030101010101" pitchFamily="2" charset="-122"/>
                <a:sym typeface="+mn-ea"/>
              </a:rPr>
              <a:t>根据课前预习，你认为中餐宴会的宴后服务及宴会结束工作具体包括哪些内容？</a:t>
            </a:r>
            <a:endParaRPr lang="zh-CN" altLang="en-US" sz="1200">
              <a:latin typeface="宋体" panose="02010600030101010101" pitchFamily="2" charset="-122"/>
              <a:ea typeface="宋体" panose="02010600030101010101" pitchFamily="2" charset="-122"/>
            </a:endParaRPr>
          </a:p>
          <a:p>
            <a:pPr marL="0" indent="0" eaLnBrk="1" fontAlgn="auto" latinLnBrk="0" hangingPunct="1">
              <a:lnSpc>
                <a:spcPct val="150000"/>
              </a:lnSpc>
            </a:pPr>
            <a:endParaRPr lang="zh-CN" altLang="en-US" sz="1200" b="0">
              <a:latin typeface="宋体" panose="02010600030101010101" pitchFamily="2" charset="-122"/>
              <a:ea typeface="宋体" panose="02010600030101010101" pitchFamily="2" charset="-122"/>
              <a:cs typeface="宋体" panose="02010600030101010101" pitchFamily="2" charset="-122"/>
              <a:sym typeface="+mn-ea"/>
            </a:endParaRPr>
          </a:p>
          <a:p>
            <a:pPr marL="0" indent="0" eaLnBrk="1" fontAlgn="auto" latinLnBrk="0" hangingPunct="1">
              <a:lnSpc>
                <a:spcPct val="150000"/>
              </a:lnSpc>
            </a:pPr>
            <a:endParaRPr lang="zh-CN" altLang="en-US" sz="1200" b="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圆角矩形 5"/>
          <p:cNvSpPr/>
          <p:nvPr/>
        </p:nvSpPr>
        <p:spPr>
          <a:xfrm>
            <a:off x="977265" y="1526540"/>
            <a:ext cx="2950845" cy="227139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pic>
        <p:nvPicPr>
          <p:cNvPr id="3" name="图片 2" descr="宴会结束1"/>
          <p:cNvPicPr>
            <a:picLocks noChangeAspect="1"/>
          </p:cNvPicPr>
          <p:nvPr/>
        </p:nvPicPr>
        <p:blipFill>
          <a:blip r:embed="rId1"/>
          <a:stretch>
            <a:fillRect/>
          </a:stretch>
        </p:blipFill>
        <p:spPr>
          <a:xfrm>
            <a:off x="4394835" y="1804035"/>
            <a:ext cx="2460625" cy="16795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36347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宴会结束工作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514475" y="1506855"/>
            <a:ext cx="1924685" cy="19107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结账服务</a:t>
            </a:r>
            <a:endPar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L="0" marR="0" algn="l" rtl="0" eaLnBrk="1" fontAlgn="auto" latinLnBrk="0" hangingPunct="1">
              <a:lnSpc>
                <a:spcPct val="150000"/>
              </a:lnSpc>
              <a:buClrTx/>
              <a:buSzTx/>
              <a:buFontTx/>
              <a:buNone/>
            </a:pPr>
            <a:r>
              <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按规定办理结账手续，当客人付现后，服务人员应向客人表示感谢。大型宴会结账工作一般由管理人员负责。</a:t>
            </a:r>
            <a:endPar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4878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一、宴后服务</a:t>
            </a:r>
            <a:endParaRPr lang="zh-CN" altLang="en-US" sz="2980" b="1" spc="248">
              <a:latin typeface="Arial" panose="020B0604020202020204" pitchFamily="34" charset="0"/>
              <a:ea typeface="微软雅黑" panose="020B0503020204020204" charset="-122"/>
            </a:endParaRPr>
          </a:p>
        </p:txBody>
      </p:sp>
      <p:pic>
        <p:nvPicPr>
          <p:cNvPr id="3" name="图片 2" descr="宴会结束1"/>
          <p:cNvPicPr>
            <a:picLocks noChangeAspect="1"/>
          </p:cNvPicPr>
          <p:nvPr/>
        </p:nvPicPr>
        <p:blipFill>
          <a:blip r:embed="rId1"/>
          <a:stretch>
            <a:fillRect/>
          </a:stretch>
        </p:blipFill>
        <p:spPr>
          <a:xfrm>
            <a:off x="3941445" y="1417955"/>
            <a:ext cx="2914015" cy="19894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36347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宴会结束工作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438275" y="1354455"/>
            <a:ext cx="2195830" cy="19107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2.打包服务</a:t>
            </a:r>
            <a:endPar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L="0" marR="0" algn="l" rtl="0" eaLnBrk="1" fontAlgn="auto" latinLnBrk="0" hangingPunct="1">
              <a:lnSpc>
                <a:spcPct val="150000"/>
              </a:lnSpc>
              <a:buClrTx/>
              <a:buSzTx/>
              <a:buFontTx/>
              <a:buNone/>
            </a:pPr>
            <a:r>
              <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根据客人的要求，将需要的剩菜分类装入食品盒内。同时告知客人注意低温保存与保存的时间限制，再食时要高温消毒。请客人过目后将食品递交给客人或放在服务台上。</a:t>
            </a:r>
            <a:endPar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14116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一、宴后服务</a:t>
            </a:r>
            <a:endParaRPr lang="zh-CN" altLang="en-US" sz="2980" b="1" spc="248">
              <a:latin typeface="Arial" panose="020B0604020202020204" pitchFamily="34" charset="0"/>
              <a:ea typeface="微软雅黑" panose="020B0503020204020204" charset="-122"/>
            </a:endParaRPr>
          </a:p>
        </p:txBody>
      </p:sp>
      <p:pic>
        <p:nvPicPr>
          <p:cNvPr id="3" name="图片 2" descr="宴会结束1"/>
          <p:cNvPicPr>
            <a:picLocks noChangeAspect="1"/>
          </p:cNvPicPr>
          <p:nvPr/>
        </p:nvPicPr>
        <p:blipFill>
          <a:blip r:embed="rId1"/>
          <a:stretch>
            <a:fillRect/>
          </a:stretch>
        </p:blipFill>
        <p:spPr>
          <a:xfrm>
            <a:off x="3941445" y="1417955"/>
            <a:ext cx="2914015" cy="19894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36347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宴会结束工作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259205" y="1354455"/>
            <a:ext cx="2708910" cy="19107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3.送客服务</a:t>
            </a:r>
            <a:endPar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L="0" marR="0" algn="l" rtl="0" eaLnBrk="1" fontAlgn="auto" latinLnBrk="0" hangingPunct="1">
              <a:lnSpc>
                <a:spcPct val="150000"/>
              </a:lnSpc>
              <a:buClrTx/>
              <a:buSzTx/>
              <a:buFontTx/>
              <a:buNone/>
            </a:pPr>
            <a:r>
              <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服务员要提醒客人带好自己的随身物品，主动为其拉开座椅，尤其照顾好重要客人、老弱客人、妇女与儿童离席。使用准确、规范的告别语言，向客人道谢并再见。随送或目送客人至门口，也可视具体情况决定是否列队欢送。</a:t>
            </a:r>
            <a:endPar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12592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一、宴后服务</a:t>
            </a:r>
            <a:endParaRPr lang="zh-CN" altLang="en-US" sz="2980" b="1" spc="248">
              <a:latin typeface="Arial" panose="020B0604020202020204" pitchFamily="34" charset="0"/>
              <a:ea typeface="微软雅黑" panose="020B0503020204020204" charset="-122"/>
            </a:endParaRPr>
          </a:p>
        </p:txBody>
      </p:sp>
      <p:pic>
        <p:nvPicPr>
          <p:cNvPr id="3" name="图片 2" descr="宴会结束1"/>
          <p:cNvPicPr>
            <a:picLocks noChangeAspect="1"/>
          </p:cNvPicPr>
          <p:nvPr/>
        </p:nvPicPr>
        <p:blipFill>
          <a:blip r:embed="rId1"/>
          <a:stretch>
            <a:fillRect/>
          </a:stretch>
        </p:blipFill>
        <p:spPr>
          <a:xfrm>
            <a:off x="4093845" y="1417955"/>
            <a:ext cx="2914015" cy="198945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36347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宴会结束工作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106805" y="1354455"/>
            <a:ext cx="2846705" cy="191071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1.用餐宾客离开后，要检查客人有无遗留物品，做到“</a:t>
            </a:r>
            <a:r>
              <a:rPr kumimoji="0" sz="12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三清两不留</a:t>
            </a:r>
            <a:r>
              <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”，即台面清、地面清、工作台清，餐厅中不留食物、不留垃圾。</a:t>
            </a:r>
            <a:endPar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pPr>
            <a:r>
              <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2.收尾工作结束后，领班要做检查。一般大型宴会结束后，主管要召开总结会。待全部收尾工作检查完毕后，全体工作人员方可离开。</a:t>
            </a:r>
            <a:endParaRPr kumimoji="0"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1259205" y="10877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二、宴会后的结束工作</a:t>
            </a:r>
            <a:endParaRPr lang="zh-CN" altLang="en-US" sz="2980" b="1" spc="248">
              <a:latin typeface="Arial" panose="020B0604020202020204" pitchFamily="34" charset="0"/>
              <a:ea typeface="微软雅黑" panose="020B0503020204020204" charset="-122"/>
            </a:endParaRPr>
          </a:p>
        </p:txBody>
      </p:sp>
      <p:pic>
        <p:nvPicPr>
          <p:cNvPr id="3" name="图片 2" descr="宴会结束1"/>
          <p:cNvPicPr>
            <a:picLocks noChangeAspect="1"/>
          </p:cNvPicPr>
          <p:nvPr/>
        </p:nvPicPr>
        <p:blipFill>
          <a:blip r:embed="rId1"/>
          <a:stretch>
            <a:fillRect/>
          </a:stretch>
        </p:blipFill>
        <p:spPr>
          <a:xfrm>
            <a:off x="4093845" y="1417955"/>
            <a:ext cx="2914015" cy="198945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309495"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kumimoji="0" lang="zh-CN" altLang="en-US" sz="1000" b="0" i="0" kern="0" cap="none" spc="-50" normalizeH="0" baseline="0" noProof="1"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任务2   中餐宴会服务——宴会结束工作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0" name="文本框 99"/>
          <p:cNvSpPr txBox="1"/>
          <p:nvPr/>
        </p:nvSpPr>
        <p:spPr>
          <a:xfrm>
            <a:off x="1718945" y="1123315"/>
            <a:ext cx="4255770" cy="1198880"/>
          </a:xfrm>
          <a:prstGeom prst="rect">
            <a:avLst/>
          </a:prstGeom>
          <a:noFill/>
          <a:ln w="9525">
            <a:noFill/>
          </a:ln>
        </p:spPr>
        <p:txBody>
          <a:bodyPr wrap="square">
            <a:spAutoFit/>
          </a:bodyPr>
          <a:p>
            <a:pPr marL="0" indent="266700" algn="l">
              <a:lnSpc>
                <a:spcPct val="150000"/>
              </a:lnSpc>
            </a:pPr>
            <a:r>
              <a:rPr lang="zh-CN" sz="1200" b="1">
                <a:latin typeface="宋体" panose="02010600030101010101" pitchFamily="2" charset="-122"/>
                <a:ea typeface="宋体" panose="02010600030101010101" pitchFamily="2" charset="-122"/>
                <a:cs typeface="宋体" panose="02010600030101010101" pitchFamily="2" charset="-122"/>
              </a:rPr>
              <a:t>实训任务</a:t>
            </a:r>
            <a:r>
              <a:rPr lang="zh-CN" sz="1200" b="0">
                <a:latin typeface="宋体" panose="02010600030101010101" pitchFamily="2" charset="-122"/>
                <a:ea typeface="宋体" panose="02010600030101010101" pitchFamily="2" charset="-122"/>
                <a:cs typeface="宋体" panose="02010600030101010101" pitchFamily="2" charset="-122"/>
              </a:rPr>
              <a:t>：</a:t>
            </a:r>
            <a:r>
              <a:rPr sz="1200" b="0">
                <a:latin typeface="宋体" panose="02010600030101010101" pitchFamily="2" charset="-122"/>
                <a:ea typeface="宋体" panose="02010600030101010101" pitchFamily="2" charset="-122"/>
                <a:cs typeface="宋体" panose="02010600030101010101" pitchFamily="2" charset="-122"/>
              </a:rPr>
              <a:t>8月16日晚，酒店宴会厅迎来了李先生预订的“升学宴”接待工作，赴宴人数共60人。宴会氛围热烈，用餐愉快，圆满结束。请根据中餐宴会服务程序与标准完成宴会结束后的各项工作。</a:t>
            </a:r>
            <a:endParaRPr sz="1200" b="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p:nvPr/>
        </p:nvGraphicFramePr>
        <p:xfrm>
          <a:off x="1238250" y="1842135"/>
          <a:ext cx="0" cy="0"/>
        </p:xfrm>
        <a:graphic>
          <a:graphicData uri="http://schemas.openxmlformats.org/drawingml/2006/table">
            <a:tbl>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4" name="object 4"/>
          <p:cNvSpPr txBox="1"/>
          <p:nvPr/>
        </p:nvSpPr>
        <p:spPr>
          <a:xfrm>
            <a:off x="1078865" y="46990"/>
            <a:ext cx="5149850" cy="2794635"/>
          </a:xfrm>
          <a:prstGeom prst="rect">
            <a:avLst/>
          </a:prstGeom>
        </p:spPr>
        <p:txBody>
          <a:bodyPr vert="horz" wrap="square" lIns="0" tIns="92075" rIns="0" bIns="0" rtlCol="0">
            <a:spAutoFit/>
          </a:bodyPr>
          <a:lstStyle/>
          <a:p>
            <a:pPr marL="17780" indent="0">
              <a:lnSpc>
                <a:spcPct val="100000"/>
              </a:lnSpc>
              <a:spcBef>
                <a:spcPts val="725"/>
              </a:spcBef>
              <a:buFont typeface="Calibri Light" panose="020F0302020204030204"/>
              <a:buNone/>
              <a:tabLst>
                <a:tab pos="177165" algn="l"/>
              </a:tabLst>
            </a:pPr>
            <a:endPar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660"/>
              </a:spcBef>
              <a:buFont typeface="Calibri Light" panose="020F0302020204030204"/>
              <a:buNone/>
              <a:tabLst>
                <a:tab pos="177165" algn="l"/>
              </a:tabLst>
            </a:pPr>
            <a:r>
              <a:rPr sz="1200" b="1" dirty="0">
                <a:solidFill>
                  <a:srgbClr val="252525"/>
                </a:solidFill>
                <a:latin typeface="微软雅黑" panose="020B0503020204020204" charset="-122"/>
                <a:ea typeface="微软雅黑" panose="020B0503020204020204" charset="-122"/>
                <a:cs typeface="微软雅黑" panose="020B0503020204020204" charset="-122"/>
                <a:sym typeface="+mn-ea"/>
              </a:rPr>
              <a:t>【</a:t>
            </a:r>
            <a:r>
              <a:rPr lang="zh-CN" altLang="en-US" sz="1200" b="1" dirty="0">
                <a:solidFill>
                  <a:srgbClr val="252525"/>
                </a:solidFill>
                <a:latin typeface="微软雅黑" panose="020B0503020204020204" charset="-122"/>
                <a:ea typeface="微软雅黑" panose="020B0503020204020204" charset="-122"/>
                <a:cs typeface="微软雅黑" panose="020B0503020204020204" charset="-122"/>
                <a:sym typeface="+mn-ea"/>
              </a:rPr>
              <a:t>布置作业</a:t>
            </a:r>
            <a:r>
              <a:rPr sz="1200" b="1" spc="-50" dirty="0">
                <a:solidFill>
                  <a:srgbClr val="252525"/>
                </a:solidFill>
                <a:latin typeface="微软雅黑" panose="020B0503020204020204" charset="-122"/>
                <a:ea typeface="微软雅黑" panose="020B0503020204020204" charset="-122"/>
                <a:cs typeface="微软雅黑" panose="020B0503020204020204" charset="-122"/>
                <a:sym typeface="+mn-ea"/>
              </a:rPr>
              <a:t>】</a:t>
            </a:r>
            <a:endParaRPr sz="1200">
              <a:latin typeface="微软雅黑" panose="020B0503020204020204" charset="-122"/>
              <a:ea typeface="微软雅黑" panose="020B0503020204020204" charset="-122"/>
              <a:cs typeface="微软雅黑" panose="020B0503020204020204"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1.以思维导图的形式将本节知识框架呈现</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2.完成课后练习题</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3.复习中餐宴会分类及其特点的相关内容</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4.完成寿宴素材收集</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9045"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487805" y="1430655"/>
            <a:ext cx="978535" cy="1648460"/>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接受预订</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①热情接待</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②仔细倾听</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③认真记录</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④礼貌道别</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宴会1"/>
          <p:cNvPicPr>
            <a:picLocks noChangeAspect="1"/>
          </p:cNvPicPr>
          <p:nvPr/>
        </p:nvPicPr>
        <p:blipFill>
          <a:blip r:embed="rId1"/>
          <a:stretch>
            <a:fillRect/>
          </a:stretch>
        </p:blipFill>
        <p:spPr>
          <a:xfrm>
            <a:off x="4387850" y="1441450"/>
            <a:ext cx="2667000" cy="1790700"/>
          </a:xfrm>
          <a:prstGeom prst="rect">
            <a:avLst/>
          </a:prstGeom>
        </p:spPr>
      </p:pic>
      <p:sp>
        <p:nvSpPr>
          <p:cNvPr id="6" name="文本框 5"/>
          <p:cNvSpPr txBox="1"/>
          <p:nvPr/>
        </p:nvSpPr>
        <p:spPr>
          <a:xfrm>
            <a:off x="1335405" y="1087755"/>
            <a:ext cx="3004820"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一、宴会预订</a:t>
            </a:r>
            <a:r>
              <a:rPr kumimoji="0" lang="en-US" altLang="zh-CN" sz="1200" b="1" i="0" u="none" strike="noStrike" kern="0" cap="none" spc="248" normalizeH="0" baseline="0" noProof="1">
                <a:latin typeface="Arial" panose="020B0604020202020204" pitchFamily="34" charset="0"/>
                <a:ea typeface="微软雅黑" panose="020B0503020204020204" charset="-122"/>
                <a:cs typeface="+mn-ea"/>
                <a:sym typeface="+mn-ea"/>
              </a:rPr>
              <a:t>—</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预订的程序与标准</a:t>
            </a:r>
            <a:endParaRPr lang="zh-CN" altLang="en-US" sz="2980" b="1" spc="248">
              <a:latin typeface="Arial" panose="020B0604020202020204" pitchFamily="34" charset="0"/>
              <a:ea typeface="微软雅黑" panose="020B0503020204020204" charset="-122"/>
            </a:endParaRPr>
          </a:p>
        </p:txBody>
      </p:sp>
      <p:sp>
        <p:nvSpPr>
          <p:cNvPr id="7" name="文本框 6"/>
          <p:cNvSpPr txBox="1"/>
          <p:nvPr/>
        </p:nvSpPr>
        <p:spPr>
          <a:xfrm>
            <a:off x="3128645" y="1410335"/>
            <a:ext cx="1183640" cy="1618615"/>
          </a:xfrm>
          <a:prstGeom prst="rect">
            <a:avLst/>
          </a:prstGeom>
        </p:spPr>
        <p:txBody>
          <a:bodyPr>
            <a:noAutofit/>
            <a:extLst>
              <a:ext uri="{4A0BC546-FE56-4ADE-93B0-CB8AF2F6F144}">
                <wpsdc:textFrameExt xmlns:wpsdc="http://www.wps.cn/officeDocument/2022/drawingmlCustomData" type="text"/>
              </a:ext>
            </a:extLst>
          </a:bodyPr>
          <a:p>
            <a:pPr marL="0" marR="0" algn="l" rtl="0" eaLnBrk="1" fontAlgn="auto" latinLnBrk="0" hangingPunct="1">
              <a:lnSpc>
                <a:spcPct val="150000"/>
              </a:lnSpc>
              <a:buClrTx/>
              <a:buSzTx/>
              <a:buNone/>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2.落实预订</a:t>
            </a:r>
            <a:endPar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①填写记录</a:t>
            </a:r>
            <a:endPar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②签订合同</a:t>
            </a:r>
            <a:endPar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③收取定金</a:t>
            </a:r>
            <a:endPar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④确认和通知</a:t>
            </a:r>
            <a:endPar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⑤建立档案</a:t>
            </a:r>
            <a:endPar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endParaRPr lang="zh-CN" altLang="en-US" sz="1115">
              <a:latin typeface="Arial" panose="020B0604020202020204" pitchFamily="34" charset="0"/>
              <a:ea typeface="微软雅黑" panose="020B050302020402020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1640840" y="1746250"/>
            <a:ext cx="3391535" cy="1292225"/>
          </a:xfrm>
          <a:prstGeom prst="rect">
            <a:avLst/>
          </a:prstGeom>
        </p:spPr>
        <p:txBody>
          <a:bodyPr vert="horz" wrap="square" lIns="0" tIns="44450" rIns="0" bIns="0" rtlCol="0">
            <a:spAutoFit/>
          </a:bodyPr>
          <a:lstStyle/>
          <a:p>
            <a:pPr algn="ctr">
              <a:lnSpc>
                <a:spcPct val="100000"/>
              </a:lnSpc>
              <a:spcBef>
                <a:spcPts val="155"/>
              </a:spcBef>
            </a:pP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  </a:t>
            </a: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2</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en-US" altLang="zh-CN" sz="2250" spc="-30" dirty="0">
                <a:solidFill>
                  <a:srgbClr val="FFFFFF"/>
                </a:solidFill>
                <a:latin typeface="黑体" panose="02010609060101010101" charset="-122"/>
                <a:ea typeface="宋体" panose="02010600030101010101" pitchFamily="2" charset="-122"/>
                <a:cs typeface="黑体" panose="02010609060101010101" charset="-122"/>
              </a:rPr>
              <a:t>  </a:t>
            </a: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中餐宴会服务</a:t>
            </a:r>
            <a:endParaRPr lang="zh-CN" altLang="en-US" sz="2250" spc="-30" dirty="0">
              <a:solidFill>
                <a:srgbClr val="FFFFFF"/>
              </a:solidFill>
              <a:latin typeface="黑体" panose="02010609060101010101" charset="-122"/>
              <a:ea typeface="宋体" panose="02010600030101010101" pitchFamily="2" charset="-122"/>
              <a:cs typeface="黑体" panose="02010609060101010101" charset="-122"/>
            </a:endParaRPr>
          </a:p>
          <a:p>
            <a:pPr algn="ctr">
              <a:lnSpc>
                <a:spcPct val="100000"/>
              </a:lnSpc>
              <a:spcBef>
                <a:spcPts val="155"/>
              </a:spcBef>
            </a:pPr>
            <a:r>
              <a:rPr kumimoji="0" lang="en-US" altLang="zh-CN"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a:t>
            </a:r>
            <a:r>
              <a:rPr kumimoji="0" lang="zh-CN" altLang="en-US"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寿宴</a:t>
            </a:r>
            <a:r>
              <a:rPr kumimoji="0" lang="en-US" altLang="zh-CN"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a:t>
            </a:r>
            <a:r>
              <a:rPr kumimoji="0" lang="zh-CN" altLang="en-US"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rPr>
              <a:t>主题宴会设计</a:t>
            </a:r>
            <a:endParaRPr kumimoji="0" lang="zh-CN" altLang="en-US" sz="225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284035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pPr>
              <a:lnSpc>
                <a:spcPct val="100000"/>
              </a:lnSpc>
              <a:spcBef>
                <a:spcPts val="155"/>
              </a:spcBef>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寿宴</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主题宴会设计</a:t>
            </a:r>
            <a:endParaRPr lang="zh-CN" altLang="en-US" sz="1000" spc="-30" dirty="0">
              <a:solidFill>
                <a:srgbClr val="FFFFFF"/>
              </a:solidFill>
              <a:latin typeface="黑体" panose="02010609060101010101" charset="-122"/>
              <a:ea typeface="宋体" panose="02010600030101010101" pitchFamily="2" charset="-122"/>
              <a:cs typeface="黑体" panose="02010609060101010101" charset="-122"/>
            </a:endParaRPr>
          </a:p>
          <a:p>
            <a:pPr>
              <a:lnSpc>
                <a:spcPct val="100000"/>
              </a:lnSpc>
              <a:spcBef>
                <a:spcPts val="155"/>
              </a:spcBef>
            </a:pP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957580" y="1626235"/>
            <a:ext cx="2813050" cy="1198880"/>
          </a:xfrm>
          <a:prstGeom prst="rect">
            <a:avLst/>
          </a:prstGeom>
          <a:noFill/>
        </p:spPr>
        <p:txBody>
          <a:bodyPr wrap="square" rtlCol="0">
            <a:spAutoFit/>
          </a:bodyPr>
          <a:p>
            <a:pPr marL="0" indent="0" eaLnBrk="1" fontAlgn="auto" latinLnBrk="0" hangingPunct="1">
              <a:lnSpc>
                <a:spcPct val="150000"/>
              </a:lnSpc>
            </a:pPr>
            <a:r>
              <a:rPr lang="zh-CN" altLang="en-US" sz="1200" b="0">
                <a:latin typeface="宋体" panose="02010600030101010101" pitchFamily="2" charset="-122"/>
                <a:ea typeface="宋体" panose="02010600030101010101" pitchFamily="2" charset="-122"/>
                <a:cs typeface="宋体" panose="02010600030101010101" pitchFamily="2" charset="-122"/>
                <a:sym typeface="+mn-ea"/>
              </a:rPr>
              <a:t>通过观看视频，我们可以做好哪几方面工作来更好地营造该主题宴会传递的温馨祥和氛围？</a:t>
            </a:r>
            <a:endParaRPr lang="zh-CN" altLang="en-US" sz="1200" b="0">
              <a:latin typeface="宋体" panose="02010600030101010101" pitchFamily="2" charset="-122"/>
              <a:ea typeface="宋体" panose="02010600030101010101" pitchFamily="2" charset="-122"/>
              <a:cs typeface="宋体" panose="02010600030101010101" pitchFamily="2" charset="-122"/>
              <a:sym typeface="+mn-ea"/>
            </a:endParaRPr>
          </a:p>
          <a:p>
            <a:pPr marL="0" indent="0" eaLnBrk="1" fontAlgn="auto" latinLnBrk="0" hangingPunct="1">
              <a:lnSpc>
                <a:spcPct val="150000"/>
              </a:lnSpc>
            </a:pPr>
            <a:endParaRPr lang="zh-CN" altLang="en-US" sz="1200" b="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 name="图片 9" descr="寿宴11"/>
          <p:cNvPicPr>
            <a:picLocks noChangeAspect="1"/>
          </p:cNvPicPr>
          <p:nvPr/>
        </p:nvPicPr>
        <p:blipFill>
          <a:blip r:embed="rId1"/>
          <a:stretch>
            <a:fillRect/>
          </a:stretch>
        </p:blipFill>
        <p:spPr>
          <a:xfrm>
            <a:off x="3978910" y="1297305"/>
            <a:ext cx="2870835" cy="204152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82448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kumimoji="0" lang="zh-CN" altLang="en-US" sz="1000" b="0" i="0" kern="0" cap="none" spc="-50" normalizeH="0" baseline="0" noProof="1"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任务2   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寿宴</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主题宴会设计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00" name="文本框 99"/>
          <p:cNvSpPr txBox="1"/>
          <p:nvPr/>
        </p:nvSpPr>
        <p:spPr>
          <a:xfrm>
            <a:off x="1725295" y="1123315"/>
            <a:ext cx="4346575" cy="1198880"/>
          </a:xfrm>
          <a:prstGeom prst="rect">
            <a:avLst/>
          </a:prstGeom>
          <a:noFill/>
          <a:ln w="9525">
            <a:noFill/>
          </a:ln>
        </p:spPr>
        <p:txBody>
          <a:bodyPr wrap="square">
            <a:spAutoFit/>
          </a:bodyPr>
          <a:p>
            <a:pPr marL="0" indent="266700" algn="l">
              <a:lnSpc>
                <a:spcPct val="150000"/>
              </a:lnSpc>
            </a:pPr>
            <a:r>
              <a:rPr lang="zh-CN" sz="1200" b="1">
                <a:latin typeface="宋体" panose="02010600030101010101" pitchFamily="2" charset="-122"/>
                <a:ea typeface="宋体" panose="02010600030101010101" pitchFamily="2" charset="-122"/>
                <a:cs typeface="宋体" panose="02010600030101010101" pitchFamily="2" charset="-122"/>
              </a:rPr>
              <a:t>实训任务</a:t>
            </a:r>
            <a:r>
              <a:rPr lang="zh-CN" sz="1200" b="0">
                <a:latin typeface="宋体" panose="02010600030101010101" pitchFamily="2" charset="-122"/>
                <a:ea typeface="宋体" panose="02010600030101010101" pitchFamily="2" charset="-122"/>
                <a:cs typeface="宋体" panose="02010600030101010101" pitchFamily="2" charset="-122"/>
              </a:rPr>
              <a:t>：</a:t>
            </a:r>
            <a:r>
              <a:rPr sz="1200" b="0">
                <a:latin typeface="宋体" panose="02010600030101010101" pitchFamily="2" charset="-122"/>
                <a:ea typeface="宋体" panose="02010600030101010101" pitchFamily="2" charset="-122"/>
                <a:cs typeface="宋体" panose="02010600030101010101" pitchFamily="2" charset="-122"/>
              </a:rPr>
              <a:t>酒店中餐宴会厅迎来了张女士为父亲庆祝八十大寿预订的“寿宴”接待工作，赴宴人数共50人。中餐宴会部相关工作人员需根据中餐宴会服务程序与标准完成宴会的台型、席次及台面的设计。</a:t>
            </a:r>
            <a:endParaRPr sz="1200" b="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p:nvPr/>
        </p:nvGraphicFramePr>
        <p:xfrm>
          <a:off x="1238250" y="1842135"/>
          <a:ext cx="0" cy="0"/>
        </p:xfrm>
        <a:graphic>
          <a:graphicData uri="http://schemas.openxmlformats.org/drawingml/2006/table">
            <a:tbl>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descr="寿宴16"/>
          <p:cNvPicPr>
            <a:picLocks noChangeAspect="1"/>
          </p:cNvPicPr>
          <p:nvPr/>
        </p:nvPicPr>
        <p:blipFill>
          <a:blip r:embed="rId1"/>
          <a:stretch>
            <a:fillRect/>
          </a:stretch>
        </p:blipFill>
        <p:spPr>
          <a:xfrm>
            <a:off x="1339850" y="-11130915"/>
            <a:ext cx="4317365" cy="750951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a:t>
            </a: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227455"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endParaRPr>
          </a:p>
        </p:txBody>
      </p:sp>
      <p:sp>
        <p:nvSpPr>
          <p:cNvPr id="8" name="文本框 7"/>
          <p:cNvSpPr txBox="1"/>
          <p:nvPr/>
        </p:nvSpPr>
        <p:spPr>
          <a:xfrm>
            <a:off x="1432560" y="1715135"/>
            <a:ext cx="4705350" cy="1060450"/>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1400">
                <a:latin typeface="宋体" panose="02010600030101010101" pitchFamily="2" charset="-122"/>
                <a:ea typeface="宋体" panose="02010600030101010101" pitchFamily="2" charset="-122"/>
                <a:cs typeface="宋体" panose="02010600030101010101" pitchFamily="2" charset="-122"/>
              </a:rPr>
              <a:t>1.台型设计原则及标准</a:t>
            </a:r>
            <a:endParaRPr lang="zh-CN" altLang="en-US" sz="1400">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lang="zh-CN" altLang="en-US" sz="1400">
                <a:latin typeface="宋体" panose="02010600030101010101" pitchFamily="2" charset="-122"/>
                <a:ea typeface="宋体" panose="02010600030101010101" pitchFamily="2" charset="-122"/>
                <a:cs typeface="宋体" panose="02010600030101010101" pitchFamily="2" charset="-122"/>
              </a:rPr>
              <a:t>2.席次设计原则及标准</a:t>
            </a:r>
            <a:endParaRPr lang="zh-CN" altLang="en-US" sz="1400">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lang="zh-CN" altLang="en-US" sz="1400">
                <a:latin typeface="宋体" panose="02010600030101010101" pitchFamily="2" charset="-122"/>
                <a:ea typeface="宋体" panose="02010600030101010101" pitchFamily="2" charset="-122"/>
                <a:cs typeface="宋体" panose="02010600030101010101" pitchFamily="2" charset="-122"/>
              </a:rPr>
              <a:t>3.台面设计原则及标准</a:t>
            </a:r>
            <a:endParaRPr lang="zh-CN" altLang="en-US" sz="14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577850" y="510540"/>
            <a:ext cx="281432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kumimoji="0" lang="zh-CN" altLang="en-US" sz="1000" b="0" i="0" u="none" strike="noStrike" kern="0" cap="none" spc="-50" normalizeH="0" baseline="0" noProof="1"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任务2   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寿宴</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主题宴会设计</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pic>
        <p:nvPicPr>
          <p:cNvPr id="7" name="图片 6" descr="寿宴11"/>
          <p:cNvPicPr>
            <a:picLocks noChangeAspect="1"/>
          </p:cNvPicPr>
          <p:nvPr/>
        </p:nvPicPr>
        <p:blipFill>
          <a:blip r:embed="rId1"/>
          <a:stretch>
            <a:fillRect/>
          </a:stretch>
        </p:blipFill>
        <p:spPr>
          <a:xfrm>
            <a:off x="3761740" y="1221105"/>
            <a:ext cx="3088005" cy="219583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4" name="object 4"/>
          <p:cNvSpPr txBox="1"/>
          <p:nvPr/>
        </p:nvSpPr>
        <p:spPr>
          <a:xfrm>
            <a:off x="1078865" y="46990"/>
            <a:ext cx="5149850" cy="2432685"/>
          </a:xfrm>
          <a:prstGeom prst="rect">
            <a:avLst/>
          </a:prstGeom>
        </p:spPr>
        <p:txBody>
          <a:bodyPr vert="horz" wrap="square" lIns="0" tIns="92075" rIns="0" bIns="0" rtlCol="0">
            <a:spAutoFit/>
          </a:bodyPr>
          <a:lstStyle/>
          <a:p>
            <a:pPr marL="17780" indent="0">
              <a:lnSpc>
                <a:spcPct val="100000"/>
              </a:lnSpc>
              <a:spcBef>
                <a:spcPts val="725"/>
              </a:spcBef>
              <a:buFont typeface="Calibri Light" panose="020F0302020204030204"/>
              <a:buNone/>
              <a:tabLst>
                <a:tab pos="177165" algn="l"/>
              </a:tabLst>
            </a:pPr>
            <a:endParaRPr sz="1000" b="0" spc="125" dirty="0">
              <a:solidFill>
                <a:srgbClr val="252525"/>
              </a:solidFill>
              <a:latin typeface="宋体" panose="02010600030101010101" pitchFamily="2" charset="-122"/>
              <a:ea typeface="宋体" panose="02010600030101010101" pitchFamily="2" charset="-122"/>
              <a:cs typeface="微软雅黑 Light" panose="020B0502040204020203"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660"/>
              </a:spcBef>
              <a:buFont typeface="Calibri Light" panose="020F0302020204030204"/>
              <a:buNone/>
              <a:tabLst>
                <a:tab pos="177165" algn="l"/>
              </a:tabLst>
            </a:pPr>
            <a:r>
              <a:rPr sz="1200" b="1" dirty="0">
                <a:solidFill>
                  <a:srgbClr val="252525"/>
                </a:solidFill>
                <a:latin typeface="微软雅黑" panose="020B0503020204020204" charset="-122"/>
                <a:ea typeface="微软雅黑" panose="020B0503020204020204" charset="-122"/>
                <a:cs typeface="微软雅黑" panose="020B0503020204020204" charset="-122"/>
                <a:sym typeface="+mn-ea"/>
              </a:rPr>
              <a:t>【</a:t>
            </a:r>
            <a:r>
              <a:rPr lang="zh-CN" altLang="en-US" sz="1200" b="1" dirty="0">
                <a:solidFill>
                  <a:srgbClr val="252525"/>
                </a:solidFill>
                <a:latin typeface="微软雅黑" panose="020B0503020204020204" charset="-122"/>
                <a:ea typeface="微软雅黑" panose="020B0503020204020204" charset="-122"/>
                <a:cs typeface="微软雅黑" panose="020B0503020204020204" charset="-122"/>
                <a:sym typeface="+mn-ea"/>
              </a:rPr>
              <a:t>布置作业</a:t>
            </a:r>
            <a:r>
              <a:rPr sz="1200" b="1" spc="-50" dirty="0">
                <a:solidFill>
                  <a:srgbClr val="252525"/>
                </a:solidFill>
                <a:latin typeface="微软雅黑" panose="020B0503020204020204" charset="-122"/>
                <a:ea typeface="微软雅黑" panose="020B0503020204020204" charset="-122"/>
                <a:cs typeface="微软雅黑" panose="020B0503020204020204" charset="-122"/>
                <a:sym typeface="+mn-ea"/>
              </a:rPr>
              <a:t>】</a:t>
            </a:r>
            <a:endParaRPr sz="1200">
              <a:latin typeface="微软雅黑" panose="020B0503020204020204" charset="-122"/>
              <a:ea typeface="微软雅黑" panose="020B0503020204020204" charset="-122"/>
              <a:cs typeface="微软雅黑" panose="020B0503020204020204"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1.以思维导图的形式将本节知识框架呈现</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2.完成课后练习题</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rPr>
              <a:t>3.预习西餐宴会服务</a:t>
            </a:r>
            <a:endParaRPr sz="12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298450"/>
            <a:ext cx="2834640" cy="93726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有效的管理者在用人所长的同时，</a:t>
            </a: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必须容忍人之所短。</a:t>
            </a: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The effectiveness executive knows that to get strength one has to put up with weakness.</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349250" y="374650"/>
            <a:ext cx="2834640" cy="93726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你就代表酒店，因为你是帮助客人满足其需求的人</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 YOU are the hotel ……because YOU are the person who is going to help fill his or her needs.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679450"/>
            <a:ext cx="2834640" cy="382905"/>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从我做起</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If it is To Be, it is Up to Me.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527050"/>
            <a:ext cx="2834640" cy="56769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每一次接触客人都是今天的第一次</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Every call is the first call of the day.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457200"/>
            <a:ext cx="2834640" cy="56769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成功之道：总是做得比期望的多一点点</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Simple rule for success, Walk the Extra Mile.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49809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640205" y="1240155"/>
            <a:ext cx="4672330" cy="1753235"/>
          </a:xfrm>
          <a:prstGeom prst="rect">
            <a:avLst/>
          </a:prstGeom>
        </p:spPr>
        <p:txBody>
          <a:bodyPr wrap="square">
            <a:spAutoFit/>
            <a:extLst>
              <a:ext uri="{4A0BC546-FE56-4ADE-93B0-CB8AF2F6F144}">
                <wpsdc:textFrameExt xmlns:wpsdc="http://www.wps.cn/officeDocument/2022/drawingmlCustomData" type="title"/>
              </a:ext>
            </a:extLst>
          </a:bodyPr>
          <a:p>
            <a:pPr algn="l"/>
            <a:r>
              <a:rPr sz="1200" b="1" spc="248">
                <a:latin typeface="+mn-ea"/>
                <a:ea typeface="+mn-ea"/>
                <a:cs typeface="+mn-ea"/>
              </a:rPr>
              <a:t>情景模拟：</a:t>
            </a:r>
            <a:r>
              <a:rPr sz="1200" b="0" spc="248">
                <a:latin typeface="+mn-ea"/>
                <a:ea typeface="+mn-ea"/>
                <a:cs typeface="+mn-ea"/>
              </a:rPr>
              <a:t>威海某星级餐厅，5月26日预订部门接受了A公司黄经理的会面，接受了该公司6月6日晚上六点的预订业务。该公司本次预订了200人的庆功晚宴，要求场地要宽敞，方便娱乐节目的表演，环境要营造出喜庆的氛围。餐标每位不高于200元，既要体现酒店的特色菜肴也要体现地方特色，舞台背景大屏要显示该公司标识，并播放公司的宣传片。所有费用，以支付宝转账方式支付。预订的相关细节面谈后，黄经理支付了预订保证金，签订了合同。</a:t>
            </a:r>
            <a:endParaRPr sz="1200" b="0" spc="248">
              <a:latin typeface="+mn-ea"/>
              <a:ea typeface="+mn-ea"/>
              <a:cs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457200"/>
            <a:ext cx="2978785" cy="752475"/>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客人对与错并不重要，重要的是他们的感觉</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It doesn‘t matter whether the customer is right or wrong. It matters how they feel.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298450"/>
            <a:ext cx="2834640" cy="752475"/>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客人也许并不总是正确的，但是他们应该得到正确的对待</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The customer may not always be right, but they should be treated right.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415925"/>
            <a:ext cx="2834640" cy="56769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小事会影响客人的感受</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It's the little things that matters.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298450"/>
            <a:ext cx="2834640" cy="56769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小事也要力求完美</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Do ordinary things extraordinary well.</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298450"/>
            <a:ext cx="2834640" cy="56769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在英文中生气与危险仅差一个字母</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Anger is one letter away from Danger.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298450"/>
            <a:ext cx="2834640" cy="752475"/>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要从错误中吸取教训，不要重复错误</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Learn from your mistakes, but never repeat them.</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349250" y="527050"/>
            <a:ext cx="2834640" cy="752475"/>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好的感受来自于好的态度</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A happy experence begins with ATTITUDE.</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450850"/>
            <a:ext cx="2834640" cy="56769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所提供的服务要比所承诺的好</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Under promise but over deliver.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527050"/>
            <a:ext cx="2834640" cy="752475"/>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做你所擅长的并且每天都要做得更好些</a:t>
            </a:r>
            <a:br>
              <a:rPr sz="1200" b="0" spc="-15" dirty="0">
                <a:solidFill>
                  <a:srgbClr val="FFFFFF"/>
                </a:solidFill>
                <a:latin typeface="黑体" panose="02010609060101010101" charset="-122"/>
                <a:cs typeface="黑体" panose="02010609060101010101" charset="-122"/>
              </a:rPr>
            </a:b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Do what you do well, and do it better every day.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450850"/>
            <a:ext cx="2834640" cy="56769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要象恒温器，不要象温度计</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Be a thermostat not a thermometer.</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49809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564005" y="1087755"/>
            <a:ext cx="5243195" cy="460375"/>
          </a:xfrm>
          <a:prstGeom prst="rect">
            <a:avLst/>
          </a:prstGeom>
        </p:spPr>
        <p:txBody>
          <a:bodyPr wrap="square">
            <a:spAutoFit/>
            <a:extLst>
              <a:ext uri="{4A0BC546-FE56-4ADE-93B0-CB8AF2F6F144}">
                <wpsdc:textFrameExt xmlns:wpsdc="http://www.wps.cn/officeDocument/2022/drawingmlCustomData" type="title"/>
              </a:ext>
            </a:extLst>
          </a:bodyPr>
          <a:p>
            <a:pPr algn="l"/>
            <a:r>
              <a:rPr lang="zh-CN" altLang="en-US" sz="1200" b="1">
                <a:latin typeface="+mn-ea"/>
                <a:ea typeface="+mn-ea"/>
                <a:cs typeface="+mn-ea"/>
                <a:sym typeface="+mn-ea"/>
              </a:rPr>
              <a:t>学生分角色模拟练习，根据“宴会预订流程”考核表进行自评及组内互评。</a:t>
            </a:r>
            <a:endParaRPr lang="zh-CN" altLang="en-US" sz="1200" b="1">
              <a:latin typeface="+mn-ea"/>
              <a:ea typeface="+mn-ea"/>
              <a:cs typeface="+mn-ea"/>
            </a:endParaRPr>
          </a:p>
          <a:p>
            <a:pPr algn="l"/>
            <a:endParaRPr sz="1200" b="0" spc="248">
              <a:latin typeface="+mn-ea"/>
              <a:ea typeface="+mn-ea"/>
              <a:cs typeface="+mn-ea"/>
            </a:endParaRPr>
          </a:p>
        </p:txBody>
      </p:sp>
      <p:sp>
        <p:nvSpPr>
          <p:cNvPr id="3" name="文本框 2"/>
          <p:cNvSpPr txBox="1"/>
          <p:nvPr/>
        </p:nvSpPr>
        <p:spPr>
          <a:xfrm>
            <a:off x="1626235" y="2858135"/>
            <a:ext cx="4826000" cy="368300"/>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endParaRPr lang="zh-CN" altLang="en-US" sz="1200" b="1">
              <a:latin typeface="+mn-ea"/>
              <a:ea typeface="+mn-ea"/>
              <a:cs typeface="+mn-ea"/>
            </a:endParaRPr>
          </a:p>
        </p:txBody>
      </p:sp>
      <p:graphicFrame>
        <p:nvGraphicFramePr>
          <p:cNvPr id="6" name="表格 5"/>
          <p:cNvGraphicFramePr/>
          <p:nvPr/>
        </p:nvGraphicFramePr>
        <p:xfrm>
          <a:off x="1438275" y="1403350"/>
          <a:ext cx="5286375" cy="2072640"/>
        </p:xfrm>
        <a:graphic>
          <a:graphicData uri="http://schemas.openxmlformats.org/drawingml/2006/table">
            <a:tbl>
              <a:tblPr firstRow="1" bandRow="1">
                <a:tableStyleId>{5C22544A-7EE6-4342-B048-85BDC9FD1C3A}</a:tableStyleId>
              </a:tblPr>
              <a:tblGrid>
                <a:gridCol w="1057275"/>
                <a:gridCol w="1057275"/>
                <a:gridCol w="1057275"/>
                <a:gridCol w="1057275"/>
                <a:gridCol w="1057275"/>
              </a:tblGrid>
              <a:tr h="187325">
                <a:tc rowSpan="2">
                  <a:txBody>
                    <a:bodyPr/>
                    <a:p>
                      <a:pPr algn="ctr">
                        <a:buNone/>
                      </a:pPr>
                      <a:r>
                        <a:rPr lang="zh-CN" altLang="en-US" sz="1000"/>
                        <a:t>考核项目</a:t>
                      </a:r>
                      <a:endParaRPr lang="zh-CN" altLang="en-US" sz="1000"/>
                    </a:p>
                  </a:txBody>
                  <a:tcPr/>
                </a:tc>
                <a:tc rowSpan="2">
                  <a:txBody>
                    <a:bodyPr/>
                    <a:p>
                      <a:pPr algn="ctr">
                        <a:buClrTx/>
                        <a:buSzTx/>
                        <a:buFontTx/>
                        <a:buNone/>
                      </a:pPr>
                      <a:r>
                        <a:rPr lang="zh-CN" altLang="en-US" sz="1000"/>
                        <a:t>考核内容</a:t>
                      </a:r>
                      <a:endParaRPr lang="zh-CN" altLang="en-US" sz="1000"/>
                    </a:p>
                  </a:txBody>
                  <a:tcPr/>
                </a:tc>
                <a:tc gridSpan="2">
                  <a:txBody>
                    <a:bodyPr/>
                    <a:p>
                      <a:pPr algn="ctr">
                        <a:buClrTx/>
                        <a:buSzTx/>
                        <a:buFontTx/>
                        <a:buNone/>
                      </a:pPr>
                      <a:r>
                        <a:rPr lang="zh-CN" altLang="en-US" sz="1000"/>
                        <a:t>考核</a:t>
                      </a:r>
                      <a:endParaRPr lang="zh-CN" altLang="en-US" sz="1000"/>
                    </a:p>
                  </a:txBody>
                  <a:tcPr>
                    <a:lnB w="12700" cmpd="sng">
                      <a:solidFill>
                        <a:schemeClr val="tx1"/>
                      </a:solidFill>
                      <a:prstDash val="solid"/>
                    </a:lnB>
                  </a:tcPr>
                </a:tc>
                <a:tc hMerge="1">
                  <a:tcPr>
                    <a:lnB w="12700" cmpd="sng">
                      <a:solidFill>
                        <a:schemeClr val="tx1"/>
                      </a:solidFill>
                      <a:prstDash val="solid"/>
                    </a:lnB>
                  </a:tcPr>
                </a:tc>
                <a:tc rowSpan="2">
                  <a:txBody>
                    <a:bodyPr/>
                    <a:p>
                      <a:pPr algn="ctr">
                        <a:buClrTx/>
                        <a:buSzTx/>
                        <a:buFontTx/>
                        <a:buNone/>
                      </a:pPr>
                      <a:r>
                        <a:rPr lang="zh-CN" altLang="en-US" sz="1000"/>
                        <a:t>老师点评</a:t>
                      </a:r>
                      <a:endParaRPr lang="zh-CN" altLang="en-US" sz="1000"/>
                    </a:p>
                  </a:txBody>
                  <a:tcPr/>
                </a:tc>
              </a:tr>
              <a:tr h="215265">
                <a:tc vMerge="1">
                  <a:tcPr/>
                </a:tc>
                <a:tc vMerge="1">
                  <a:tcPr/>
                </a:tc>
                <a:tc>
                  <a:txBody>
                    <a:bodyPr/>
                    <a:p>
                      <a:pPr algn="l">
                        <a:buClrTx/>
                        <a:buSzTx/>
                        <a:buFontTx/>
                        <a:buNone/>
                      </a:pPr>
                      <a:r>
                        <a:rPr lang="zh-CN" altLang="en-US" sz="1000" b="1">
                          <a:solidFill>
                            <a:schemeClr val="lt1"/>
                          </a:solidFill>
                        </a:rPr>
                        <a:t>学生自评</a:t>
                      </a:r>
                      <a:endParaRPr lang="zh-CN" altLang="en-US" sz="1000" b="1">
                        <a:solidFill>
                          <a:schemeClr val="lt1"/>
                        </a:solidFill>
                      </a:endParaRPr>
                    </a:p>
                  </a:txBody>
                  <a:tcPr>
                    <a:lnT w="12700" cmpd="sng">
                      <a:solidFill>
                        <a:schemeClr val="tx1"/>
                      </a:solidFill>
                      <a:prstDash val="solid"/>
                    </a:lnT>
                  </a:tcPr>
                </a:tc>
                <a:tc>
                  <a:txBody>
                    <a:bodyPr/>
                    <a:p>
                      <a:pPr algn="l">
                        <a:buClrTx/>
                        <a:buSzTx/>
                        <a:buFontTx/>
                        <a:buNone/>
                      </a:pPr>
                      <a:r>
                        <a:rPr lang="zh-CN" altLang="en-US" sz="1000" b="1">
                          <a:solidFill>
                            <a:schemeClr val="lt1"/>
                          </a:solidFill>
                        </a:rPr>
                        <a:t>小组自评</a:t>
                      </a:r>
                      <a:endParaRPr lang="zh-CN" altLang="en-US" sz="1000" b="1">
                        <a:solidFill>
                          <a:schemeClr val="lt1"/>
                        </a:solidFill>
                      </a:endParaRPr>
                    </a:p>
                  </a:txBody>
                  <a:tcPr>
                    <a:lnT w="12700" cmpd="sng">
                      <a:solidFill>
                        <a:schemeClr val="tx1"/>
                      </a:solidFill>
                      <a:prstDash val="solid"/>
                    </a:lnT>
                  </a:tcPr>
                </a:tc>
                <a:tc vMerge="1">
                  <a:tcPr/>
                </a:tc>
              </a:tr>
              <a:tr h="381000">
                <a:tc>
                  <a:txBody>
                    <a:bodyPr/>
                    <a:p>
                      <a:pPr algn="ctr">
                        <a:buNone/>
                      </a:pPr>
                      <a:r>
                        <a:rPr lang="zh-CN" altLang="en-US" sz="1000"/>
                        <a:t>问候客人</a:t>
                      </a:r>
                      <a:endParaRPr lang="zh-CN" altLang="en-US" sz="1000"/>
                    </a:p>
                    <a:p>
                      <a:pPr algn="ctr">
                        <a:buNone/>
                      </a:pPr>
                      <a:r>
                        <a:rPr lang="zh-CN" altLang="en-US" sz="1000"/>
                        <a:t>回答咨询</a:t>
                      </a:r>
                      <a:endParaRPr lang="zh-CN" altLang="en-US" sz="1000"/>
                    </a:p>
                  </a:txBody>
                  <a:tcPr/>
                </a:tc>
                <a:tc>
                  <a:txBody>
                    <a:bodyPr/>
                    <a:p>
                      <a:pPr>
                        <a:buNone/>
                      </a:pPr>
                      <a:r>
                        <a:rPr lang="zh-CN" altLang="en-US" sz="1000"/>
                        <a:t>微笑接待，主动告知，情况</a:t>
                      </a:r>
                      <a:r>
                        <a:rPr lang="zh-CN" altLang="en-US" sz="1000"/>
                        <a:t>介绍。</a:t>
                      </a:r>
                      <a:endParaRPr lang="zh-CN" altLang="en-US" sz="1000"/>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381000">
                <a:tc>
                  <a:txBody>
                    <a:bodyPr/>
                    <a:p>
                      <a:pPr algn="ctr">
                        <a:buClrTx/>
                        <a:buSzTx/>
                        <a:buFontTx/>
                        <a:buNone/>
                      </a:pPr>
                      <a:r>
                        <a:rPr lang="zh-CN" altLang="en-US" sz="1000"/>
                        <a:t>了解需求</a:t>
                      </a:r>
                      <a:endParaRPr lang="zh-CN" altLang="en-US" sz="1000"/>
                    </a:p>
                    <a:p>
                      <a:pPr algn="ctr">
                        <a:buClrTx/>
                        <a:buSzTx/>
                        <a:buFontTx/>
                        <a:buNone/>
                      </a:pPr>
                      <a:r>
                        <a:rPr lang="zh-CN" altLang="en-US" sz="1000"/>
                        <a:t>接受预订</a:t>
                      </a:r>
                      <a:endParaRPr lang="zh-CN" altLang="en-US" sz="800"/>
                    </a:p>
                  </a:txBody>
                  <a:tcPr/>
                </a:tc>
                <a:tc>
                  <a:txBody>
                    <a:bodyPr/>
                    <a:p>
                      <a:pPr algn="l">
                        <a:buClrTx/>
                        <a:buSzTx/>
                        <a:buFontTx/>
                        <a:buNone/>
                      </a:pPr>
                      <a:r>
                        <a:rPr lang="zh-CN" altLang="en-US" sz="1000"/>
                        <a:t>了解需求，洽谈内容，接收要求。</a:t>
                      </a:r>
                      <a:endParaRPr lang="zh-CN" altLang="en-US" sz="800"/>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381000">
                <a:tc>
                  <a:txBody>
                    <a:bodyPr/>
                    <a:p>
                      <a:pPr algn="ctr">
                        <a:buNone/>
                      </a:pPr>
                      <a:r>
                        <a:rPr lang="zh-CN" altLang="en-US" sz="1000"/>
                        <a:t>填写订单</a:t>
                      </a:r>
                      <a:endParaRPr lang="zh-CN" altLang="en-US" sz="1000"/>
                    </a:p>
                    <a:p>
                      <a:pPr algn="ctr">
                        <a:buNone/>
                      </a:pPr>
                      <a:r>
                        <a:rPr lang="zh-CN" altLang="en-US" sz="1000"/>
                        <a:t>接受预订</a:t>
                      </a:r>
                      <a:endParaRPr lang="zh-CN" altLang="en-US" sz="1000"/>
                    </a:p>
                  </a:txBody>
                  <a:tcPr/>
                </a:tc>
                <a:tc>
                  <a:txBody>
                    <a:bodyPr/>
                    <a:p>
                      <a:pPr>
                        <a:buNone/>
                      </a:pPr>
                      <a:r>
                        <a:rPr lang="zh-CN" altLang="en-US" sz="1000"/>
                        <a:t>准确填写，复述确认。</a:t>
                      </a: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381000">
                <a:tc>
                  <a:txBody>
                    <a:bodyPr/>
                    <a:p>
                      <a:pPr algn="ctr">
                        <a:buNone/>
                      </a:pPr>
                      <a:r>
                        <a:rPr lang="zh-CN" altLang="en-US" sz="1000"/>
                        <a:t>收取定金</a:t>
                      </a:r>
                      <a:endParaRPr lang="zh-CN" altLang="en-US" sz="1000"/>
                    </a:p>
                    <a:p>
                      <a:pPr algn="ctr">
                        <a:buNone/>
                      </a:pPr>
                      <a:r>
                        <a:rPr lang="zh-CN" altLang="en-US" sz="1000"/>
                        <a:t>签约</a:t>
                      </a:r>
                      <a:r>
                        <a:rPr lang="zh-CN" altLang="en-US" sz="1000"/>
                        <a:t>下单</a:t>
                      </a:r>
                      <a:endParaRPr lang="zh-CN" altLang="en-US" sz="1000"/>
                    </a:p>
                  </a:txBody>
                  <a:tcPr/>
                </a:tc>
                <a:tc>
                  <a:txBody>
                    <a:bodyPr/>
                    <a:p>
                      <a:pPr>
                        <a:buNone/>
                      </a:pPr>
                      <a:r>
                        <a:rPr lang="zh-CN" altLang="en-US" sz="1000"/>
                        <a:t>收取定金，及时传递。</a:t>
                      </a:r>
                      <a:endParaRPr lang="zh-CN" altLang="en-US" sz="1000"/>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450850"/>
            <a:ext cx="2834640" cy="937260"/>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客人是通过我们说什么、怎么说、做什么来判断我们的</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Our customers judge us by, What we say, How we say, What we do.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243330" y="1430655"/>
            <a:ext cx="2640330" cy="176593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掌握情况</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“八知”：</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即知宴请规模、知宴请主题、知主办地点、知宾主情况、知宴会的标准、知开餐时间、知菜单内容、知收费办法。    </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“三了解”:</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了解客人的宗教信仰和风俗习惯、了解客人的进餐方式、了解客人的特殊需要和爱好。</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宴会1"/>
          <p:cNvPicPr>
            <a:picLocks noChangeAspect="1"/>
          </p:cNvPicPr>
          <p:nvPr/>
        </p:nvPicPr>
        <p:blipFill>
          <a:blip r:embed="rId1"/>
          <a:stretch>
            <a:fillRect/>
          </a:stretch>
        </p:blipFill>
        <p:spPr>
          <a:xfrm>
            <a:off x="4235450" y="1441450"/>
            <a:ext cx="2667000" cy="1790700"/>
          </a:xfrm>
          <a:prstGeom prst="rect">
            <a:avLst/>
          </a:prstGeom>
        </p:spPr>
      </p:pic>
      <p:sp>
        <p:nvSpPr>
          <p:cNvPr id="6" name="文本框 5"/>
          <p:cNvSpPr txBox="1"/>
          <p:nvPr/>
        </p:nvSpPr>
        <p:spPr>
          <a:xfrm>
            <a:off x="1259205" y="11639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准备</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319530" y="1583055"/>
            <a:ext cx="2640330" cy="176593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2.明确任务</a:t>
            </a:r>
            <a:endPar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一是明确任务要求：</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宴会要求、摆台要求、服务要求、菜单要求、走菜要求、结束要求。</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二是明确任务分工：</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对工作职责、工作区段、工作范围有明确的分工与要求，实行</a:t>
            </a:r>
            <a:r>
              <a:rPr kumimoji="0" lang="en-US" altLang="zh-CN"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人岗双责</a:t>
            </a:r>
            <a:r>
              <a:rPr kumimoji="0" lang="en-US" altLang="zh-CN"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制度。</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宴会1"/>
          <p:cNvPicPr>
            <a:picLocks noChangeAspect="1"/>
          </p:cNvPicPr>
          <p:nvPr/>
        </p:nvPicPr>
        <p:blipFill>
          <a:blip r:embed="rId1"/>
          <a:stretch>
            <a:fillRect/>
          </a:stretch>
        </p:blipFill>
        <p:spPr>
          <a:xfrm>
            <a:off x="4159250" y="1441450"/>
            <a:ext cx="2667000" cy="1790700"/>
          </a:xfrm>
          <a:prstGeom prst="rect">
            <a:avLst/>
          </a:prstGeom>
        </p:spPr>
      </p:pic>
      <p:sp>
        <p:nvSpPr>
          <p:cNvPr id="6" name="文本框 5"/>
          <p:cNvSpPr txBox="1"/>
          <p:nvPr/>
        </p:nvSpPr>
        <p:spPr>
          <a:xfrm>
            <a:off x="1335405" y="11639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准备</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251206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2   </a:t>
            </a:r>
            <a:r>
              <a:rPr lang="zh-CN" altLang="en-US" sz="1000" spc="-30" dirty="0">
                <a:solidFill>
                  <a:srgbClr val="FFFFFF"/>
                </a:solidFill>
                <a:latin typeface="黑体" panose="02010609060101010101" charset="-122"/>
                <a:ea typeface="宋体" panose="02010600030101010101" pitchFamily="2" charset="-122"/>
                <a:cs typeface="黑体" panose="02010609060101010101" charset="-122"/>
                <a:sym typeface="+mn-ea"/>
              </a:rPr>
              <a:t>中餐宴会服务</a:t>
            </a:r>
            <a:r>
              <a:rPr kumimoji="0" lang="en-US" altLang="zh-CN"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a:t>
            </a:r>
            <a:r>
              <a:rPr kumimoji="0" lang="zh-CN" altLang="en-US" sz="1000" b="0" i="0" u="none" strike="noStrike" kern="0" cap="none" spc="-30" normalizeH="0" baseline="0" noProof="1" dirty="0">
                <a:solidFill>
                  <a:srgbClr val="FFFFFF"/>
                </a:solidFill>
                <a:latin typeface="黑体" panose="02010609060101010101" charset="-122"/>
                <a:ea typeface="宋体" panose="02010600030101010101" pitchFamily="2" charset="-122"/>
                <a:cs typeface="黑体" panose="02010609060101010101" charset="-122"/>
                <a:sym typeface="+mn-ea"/>
              </a:rPr>
              <a:t>宴会前准备工作</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251585" y="1354455"/>
            <a:ext cx="3072130" cy="2204085"/>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kumimoji="0" lang="en-US" altLang="zh-CN"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a:t>
            </a:r>
            <a:r>
              <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宴会厅的布局设计</a:t>
            </a:r>
            <a:endParaRPr kumimoji="0" lang="zh-CN" altLang="en-US" sz="12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1）台型布局</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（1）台型布局原则：</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中心第一、先右后左、高近低远，合理布局。</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（2）主桌、主宾席区、讲台布局原则：</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要突出主桌位置，主桌应放在面向餐厅大门、能够纵观全厅餐饮活动情况处即宴会厅的上首中心。</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（3）工作台布局原则：</a:t>
            </a:r>
            <a:r>
              <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宴会厅的工作台需围桌裙，放在餐厅的四周，既方便操作，又不影响整体效果。</a:t>
            </a:r>
            <a:endParaRPr kumimoji="0" lang="zh-CN" altLang="en-US" sz="100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宴会1"/>
          <p:cNvPicPr>
            <a:picLocks noChangeAspect="1"/>
          </p:cNvPicPr>
          <p:nvPr/>
        </p:nvPicPr>
        <p:blipFill>
          <a:blip r:embed="rId1"/>
          <a:stretch>
            <a:fillRect/>
          </a:stretch>
        </p:blipFill>
        <p:spPr>
          <a:xfrm>
            <a:off x="4387850" y="1517650"/>
            <a:ext cx="2667000" cy="1790700"/>
          </a:xfrm>
          <a:prstGeom prst="rect">
            <a:avLst/>
          </a:prstGeom>
        </p:spPr>
      </p:pic>
      <p:sp>
        <p:nvSpPr>
          <p:cNvPr id="6" name="文本框 5"/>
          <p:cNvSpPr txBox="1"/>
          <p:nvPr/>
        </p:nvSpPr>
        <p:spPr>
          <a:xfrm>
            <a:off x="1259205" y="1163955"/>
            <a:ext cx="2519045" cy="275590"/>
          </a:xfrm>
          <a:prstGeom prst="rect">
            <a:avLst/>
          </a:prstGeom>
        </p:spPr>
        <p:txBody>
          <a:bodyPr wrap="square">
            <a:sp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二、宴会</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准备</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commondata" val="eyJoZGlkIjoiODUzYWE1YmNhNDJhMTk1MTAwYTA4MzRhM2FkODZhNDUifQ=="/>
  <p:tag name="resource_record_key" val="{&quot;13&quot;:[4670873,466348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6719</Words>
  <Application>WPS 演示</Application>
  <PresentationFormat>On-screen Show (4:3)</PresentationFormat>
  <Paragraphs>676</Paragraphs>
  <Slides>60</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60</vt:i4>
      </vt:variant>
    </vt:vector>
  </HeadingPairs>
  <TitlesOfParts>
    <vt:vector size="79" baseType="lpstr">
      <vt:lpstr>Arial</vt:lpstr>
      <vt:lpstr>宋体</vt:lpstr>
      <vt:lpstr>Wingdings</vt:lpstr>
      <vt:lpstr>微软雅黑</vt:lpstr>
      <vt:lpstr>微软雅黑 Light</vt:lpstr>
      <vt:lpstr>黑体</vt:lpstr>
      <vt:lpstr>Times New Roman</vt:lpstr>
      <vt:lpstr>Calibri Light</vt:lpstr>
      <vt:lpstr>Impact</vt:lpstr>
      <vt:lpstr>江城圆体 400W</vt:lpstr>
      <vt:lpstr>Microsoft YaHei UI</vt:lpstr>
      <vt:lpstr>Calibri</vt:lpstr>
      <vt:lpstr>Arial Unicode MS</vt:lpstr>
      <vt:lpstr>Calibri</vt:lpstr>
      <vt:lpstr>仿宋_GB2312</vt:lpstr>
      <vt:lpstr>Times New Roman</vt:lpstr>
      <vt:lpstr>方正仿宋_GB2312</vt:lpstr>
      <vt:lpstr>楷体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有效的管理者在用人所长的同时， 必须容忍人之所短。 The effectiveness executive knows that to get strength one has to put up with weakness.</vt:lpstr>
      <vt:lpstr>你就代表酒店，因为你是帮助客人满足其需求的人。  YOU are the hotel ……because YOU are the person who is going to help fill his or her needs. </vt:lpstr>
      <vt:lpstr>从我做起。 If it is To Be, it is Up to Me. </vt:lpstr>
      <vt:lpstr>每一次接触客人都是今天的第一次。 Every call is the first call of the day. </vt:lpstr>
      <vt:lpstr>成功之道：总是做得比期望的多一点点。 Simple rule for success, Walk the Extra Mile.    </vt:lpstr>
      <vt:lpstr>客人对与错并不重要，重要的是他们的感觉。 It doesn‘t matter whether the customer is right or wrong. It matters how they feel. </vt:lpstr>
      <vt:lpstr>客人也许并不总是正确的，但是他们应该得到正确的对待。 The customer may not always be right, but they should be treated right. </vt:lpstr>
      <vt:lpstr>小事会影响客人的感受。  It's the little things that matters. </vt:lpstr>
      <vt:lpstr>小事也要力求完美。  Do ordinary things extraordinary well.</vt:lpstr>
      <vt:lpstr>在英文中生气与危险仅差一个字母。  Anger is one letter away from Danger. </vt:lpstr>
      <vt:lpstr>要从错误中吸取教训，不要重复错误。  Learn from your mistakes, but never repeat them.</vt:lpstr>
      <vt:lpstr>好的感受来自于好的态度。  A happy experence begins with ATTITUDE.</vt:lpstr>
      <vt:lpstr>所提供的服务要比所承诺的好。  Under promise but over deliver. </vt:lpstr>
      <vt:lpstr>做你所擅长的并且每天都要做得更好些  Do what you do well, and do it better every day. </vt:lpstr>
      <vt:lpstr>要象恒温器，不要象温度计。  Be a thermostat not a thermometer.</vt:lpstr>
      <vt:lpstr>客人是通过我们说什么、怎么说、做什么来判断我们的。  Our customers judge us by, What we say, How we say, What we do.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Wang</cp:lastModifiedBy>
  <cp:revision>541</cp:revision>
  <dcterms:created xsi:type="dcterms:W3CDTF">2024-02-27T01:37:00Z</dcterms:created>
  <dcterms:modified xsi:type="dcterms:W3CDTF">2024-09-01T07:36:23Z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2024-03-10T08:00:00Z</vt:filetime>
  </property>
  <property fmtid="{D5CDD505-2E9C-101B-9397-08002B2CF9AE}" pid="3" name="Creator">
    <vt:lpwstr>Adobe Acrobat 22.0</vt:lpwstr>
  </property>
  <property fmtid="{D5CDD505-2E9C-101B-9397-08002B2CF9AE}" pid="4" name="LastSaved">
    <vt:filetime>2024-03-10T08:00:00Z</vt:filetime>
  </property>
  <property fmtid="{D5CDD505-2E9C-101B-9397-08002B2CF9AE}" pid="5" name="ICV">
    <vt:lpwstr>9A1E159F8A6D483A9E523C81083DDADA_13</vt:lpwstr>
  </property>
  <property fmtid="{D5CDD505-2E9C-101B-9397-08002B2CF9AE}" pid="6" name="KSOProductBuildVer">
    <vt:lpwstr>2052-12.1.0.18196</vt:lpwstr>
  </property>
</Properties>
</file>