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2.svg" ContentType="image/svg+xml"/>
  <Override PartName="/ppt/media/image5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78" r:id="rId9"/>
    <p:sldId id="3969" r:id="rId10"/>
    <p:sldId id="4028" r:id="rId11"/>
    <p:sldId id="3970" r:id="rId12"/>
    <p:sldId id="3972" r:id="rId13"/>
    <p:sldId id="4020" r:id="rId14"/>
    <p:sldId id="3933" r:id="rId15"/>
    <p:sldId id="3934" r:id="rId16"/>
    <p:sldId id="4015" r:id="rId17"/>
    <p:sldId id="3935" r:id="rId18"/>
    <p:sldId id="3936" r:id="rId19"/>
    <p:sldId id="3976" r:id="rId20"/>
    <p:sldId id="3968" r:id="rId21"/>
  </p:sldIdLst>
  <p:sldSz cx="7556500" cy="4254500"/>
  <p:notesSz cx="7556500" cy="4254500"/>
  <p:embeddedFontLst>
    <p:embeddedFont>
      <p:font typeface="微软雅黑" charset="-122"/>
      <p:regular r:id="rId28"/>
    </p:embeddedFont>
    <p:embeddedFont>
      <p:font typeface="微软雅黑 Light" charset="-122"/>
      <p:regular r:id="rId29"/>
    </p:embeddedFont>
    <p:embeddedFont>
      <p:font typeface="黑体" charset="-122"/>
      <p:regular r:id="rId30"/>
    </p:embeddedFont>
    <p:embeddedFont>
      <p:font typeface="Calibri Light" panose="020F0302020204030204"/>
      <p:regular r:id="rId31"/>
    </p:embeddedFont>
    <p:embeddedFont>
      <p:font typeface="Microsoft YaHei UI" panose="020B0503020204020204" charset="-122"/>
      <p:regular r:id="rId32"/>
    </p:embeddedFont>
    <p:embeddedFont>
      <p:font typeface="Calibri" panose="020F0302020204030204" charset="0"/>
      <p:regular r:id="rId33"/>
    </p:embeddedFont>
  </p:embeddedFontLst>
  <p:custDataLst>
    <p:tags r:id="rId3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40" userDrawn="1">
          <p15:clr>
            <a:srgbClr val="A4A3A4"/>
          </p15:clr>
        </p15:guide>
        <p15:guide id="2" pos="2380" userDrawn="1">
          <p15:clr>
            <a:srgbClr val="A4A3A4"/>
          </p15:clr>
        </p15:guide>
        <p15:guide id="1" orient="horz" pos="1345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1" orient="horz" pos="1113" userDrawn="1">
          <p15:clr>
            <a:srgbClr val="A4A3A4"/>
          </p15:clr>
        </p15:guide>
        <p15:guide id="2" pos="20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40"/>
        <p:guide pos="2380"/>
        <p:guide orient="horz" pos="1345"/>
        <p:guide pos="2411"/>
        <p:guide orient="horz" pos="1113"/>
        <p:guide pos="20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00.xml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charset="-122"/>
                <a:cs typeface="微软雅黑 Light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6" Type="http://schemas.openxmlformats.org/officeDocument/2006/relationships/image" Target="../media/image50.png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6" Type="http://schemas.openxmlformats.org/officeDocument/2006/relationships/image" Target="../media/image50.pn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55.svg"/><Relationship Id="rId6" Type="http://schemas.openxmlformats.org/officeDocument/2006/relationships/image" Target="../media/image54.pn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6.jpe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41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6" Type="http://schemas.openxmlformats.org/officeDocument/2006/relationships/image" Target="../media/image46.pn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-122"/>
                <a:ea typeface="宋体" pitchFamily="2" charset="-122"/>
                <a:cs typeface="黑体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-122"/>
              <a:ea typeface="宋体" pitchFamily="2" charset="-122"/>
              <a:cs typeface="黑体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441"/>
              <a:ext cx="4076" cy="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（五）准备餐饮用具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1. 不锈钢用具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2. 瓷器用具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3. 杯具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4. 棉织品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5. 服务用具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（六）西餐宴会摆合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（七）面包、黄油服务 （八）熟悉菜单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（九）准备酒水饮料 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（十）宴前检查 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一、西餐宴会前的准备工作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7" name="图片 6" descr="宴会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203450"/>
            <a:ext cx="1059815" cy="10598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672" y="3441"/>
              <a:ext cx="6941" cy="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（一）迎接客人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根据宴会的入场时间，提前在宴会厅门口迎接客人，客人到达时要主动上前热情迎接， 面带微笑，向客人问候。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（二）引领客人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礼貌问好后将客人引领至休息室，并根据需要接挂衣帽。 </a:t>
              </a:r>
              <a:endParaRPr lang="zh-CN" altLang="en-US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</a:t>
            </a: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二、西餐宴会前的</a:t>
            </a: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迎宾工作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站立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279650"/>
            <a:ext cx="1078865" cy="10788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672" y="3336"/>
              <a:ext cx="6941" cy="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（三）休息室服务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引领客人进入休息室后，向客人问候，并及时向客人送上各式餐前酒。送酒水前应先作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介绍并征求客人意见。如客人是坐饮，则应先在客人面前的茶几上放上杯垫，再上酒水；如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客人是立饮，则应先给客人餐巾纸，然后递上酒水；如客人需要鸡尾酒，则应将客人引至吧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台前，由调酒师根据客人要求现场调制，或是先请客人入座，再去吧台将客人所需的鸡尾酒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2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托送至客人面前。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</a:t>
            </a: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二、西餐宴会前的</a:t>
            </a: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迎宾工作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站立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279650"/>
            <a:ext cx="1078865" cy="10788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63850" y="1878273"/>
            <a:ext cx="4212590" cy="2168655"/>
            <a:chOff x="992" y="3322"/>
            <a:chExt cx="3650" cy="2980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992" y="3350"/>
              <a:ext cx="3650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124" y="3322"/>
              <a:ext cx="3380" cy="2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sz="1000">
                  <a:latin typeface="宋体" pitchFamily="2" charset="-122"/>
                  <a:ea typeface="宋体" pitchFamily="2" charset="-122"/>
                </a:rPr>
                <a:t>国宴是为接待国家元首所举行的最高规格的盛宴，也是一个国家地位与力量的展示。英国国宴 位于白金汉宫二楼西南角的宴会厅，是白金汉宫最大的房间，面积超过600平方米，高达14米。宴会厅内金碧辉煌，两侧墙上挂有巨幅的油画，中间长长的餐桌呈马蹄形，上方是六盏巨型的枝状水晶吊灯。准备国宴是一项非常复杂繁琐的工程，大约要花费10天时间。整场国宴约有170桌，餐桌上摆放的每套餐具之间必须精确相差46厘米。整场国宴要用去1104个玻璃杯，每位客人可拥有一套6件玻璃杯，分别用于饮用水、香槟、红酒、白酒等。</a:t>
              </a:r>
              <a:endParaRPr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083050" y="1435735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英国皇室国宴</a:t>
            </a:r>
            <a:endParaRPr lang="zh-CN" altLang="en-US" sz="1000" b="1">
              <a:ea typeface="宋体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142240" y="2051050"/>
            <a:ext cx="2558415" cy="1810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5010" y="1822450"/>
            <a:ext cx="2679700" cy="1795145"/>
            <a:chOff x="1246" y="2681"/>
            <a:chExt cx="4220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3161"/>
              <a:ext cx="4076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案例一：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宴会前发现餐具存在破损、污渍或未消毒等问题。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请分析：针对此案例的解决方法。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11320" y="1822450"/>
            <a:ext cx="2760980" cy="1871345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270" y="3695"/>
              <a:ext cx="3967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zh-CN" sz="1000">
                  <a:latin typeface="宋体" pitchFamily="2" charset="-122"/>
                  <a:ea typeface="宋体" pitchFamily="2" charset="-122"/>
                </a:rPr>
                <a:t>1.</a:t>
              </a:r>
              <a:r>
                <a:rPr lang="zh-CN" altLang="en-US" sz="1000">
                  <a:latin typeface="宋体" pitchFamily="2" charset="-122"/>
                  <a:ea typeface="宋体" pitchFamily="2" charset="-122"/>
                </a:rPr>
                <a:t>在餐具使用前进行仔细检查，确保无破损、污渍。</a:t>
              </a:r>
              <a:endParaRPr lang="zh-CN" altLang="en-US" sz="1000">
                <a:latin typeface="宋体" pitchFamily="2" charset="-122"/>
                <a:ea typeface="宋体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zh-CN" sz="1000">
                  <a:latin typeface="宋体" pitchFamily="2" charset="-122"/>
                  <a:ea typeface="宋体" pitchFamily="2" charset="-122"/>
                </a:rPr>
                <a:t>2.</a:t>
              </a:r>
              <a:r>
                <a:rPr lang="zh-CN" altLang="en-US" sz="1000">
                  <a:latin typeface="宋体" pitchFamily="2" charset="-122"/>
                  <a:ea typeface="宋体" pitchFamily="2" charset="-122"/>
                </a:rPr>
                <a:t>如发现问题，及时更换或清洗消毒。</a:t>
              </a:r>
              <a:endParaRPr lang="zh-CN" altLang="en-US" sz="1000">
                <a:latin typeface="宋体" pitchFamily="2" charset="-122"/>
                <a:ea typeface="宋体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zh-CN" sz="1000">
                  <a:latin typeface="宋体" pitchFamily="2" charset="-122"/>
                  <a:ea typeface="宋体" pitchFamily="2" charset="-122"/>
                </a:rPr>
                <a:t>3.</a:t>
              </a:r>
              <a:r>
                <a:rPr lang="zh-CN" altLang="en-US" sz="1000">
                  <a:latin typeface="宋体" pitchFamily="2" charset="-122"/>
                  <a:ea typeface="宋体" pitchFamily="2" charset="-122"/>
                </a:rPr>
                <a:t>同时，确保餐具的储存环境干燥、卫生，防止二次污染。</a:t>
              </a:r>
              <a:endParaRPr lang="zh-CN" altLang="en-US"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92650" y="13652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解决方法</a:t>
            </a:r>
            <a:endParaRPr lang="zh-CN" altLang="en-US" sz="1000" b="1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5010" y="1822450"/>
            <a:ext cx="2679700" cy="1795145"/>
            <a:chOff x="1246" y="2681"/>
            <a:chExt cx="4220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3161"/>
              <a:ext cx="4076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案例</a:t>
              </a: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二：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宴会前发现人员不足，无法满足宾客的需求。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请分析：针对此案例的解决方法。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11320" y="1822450"/>
            <a:ext cx="2760980" cy="1871345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270" y="3695"/>
              <a:ext cx="396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1.</a:t>
              </a:r>
              <a:r>
                <a:rPr sz="1000">
                  <a:latin typeface="宋体" pitchFamily="2" charset="-122"/>
                  <a:ea typeface="宋体" pitchFamily="2" charset="-122"/>
                </a:rPr>
                <a:t>提前制定合理的人员配置计划，确保足够的服务人员参与宴会准备工作。</a:t>
              </a:r>
              <a:endParaRPr sz="1000">
                <a:latin typeface="宋体" pitchFamily="2" charset="-122"/>
                <a:ea typeface="宋体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2.</a:t>
              </a:r>
              <a:r>
                <a:rPr sz="1000">
                  <a:latin typeface="宋体" pitchFamily="2" charset="-122"/>
                  <a:ea typeface="宋体" pitchFamily="2" charset="-122"/>
                </a:rPr>
                <a:t>遇人员不足，及时调动其他岗位人员协助，确保宴会顺利进行。</a:t>
              </a:r>
              <a:endParaRPr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92650" y="13652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解决方法</a:t>
            </a:r>
            <a:endParaRPr lang="zh-CN" altLang="en-US" sz="1000" b="1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47470" y="2235835"/>
            <a:ext cx="2588260" cy="574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1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宴会的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分类</a:t>
            </a:r>
            <a:endParaRPr lang="zh-CN" altLang="en-US" sz="1000" b="0" dirty="0">
              <a:solidFill>
                <a:srgbClr val="3E3E3E"/>
              </a:solidFill>
              <a:latin typeface="+mn-ea"/>
              <a:ea typeface="+mn-ea"/>
              <a:cs typeface="+mn-ea"/>
              <a:sym typeface="+mn-ea"/>
            </a:endParaRPr>
          </a:p>
          <a:p>
            <a:pPr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2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中餐宴会服务</a:t>
            </a:r>
            <a:endParaRPr lang="zh-CN" altLang="en-US" sz="1000" b="0">
              <a:latin typeface="+mn-ea"/>
              <a:ea typeface="+mn-ea"/>
              <a:cs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79121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2650" y="1822450"/>
            <a:ext cx="1491615" cy="1491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785495" y="2127250"/>
            <a:ext cx="1552575" cy="783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>
                <a:ea typeface="宋体" pitchFamily="2" charset="-122"/>
              </a:rPr>
              <a:t>小组分角色模拟演示</a:t>
            </a:r>
            <a:endParaRPr lang="zh-CN" altLang="en-US" sz="1000">
              <a:ea typeface="宋体" pitchFamily="2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西餐宴会前的准备工作、迎宾工作</a:t>
            </a:r>
            <a:r>
              <a:rPr lang="zh-CN" altLang="en-US" sz="1000">
                <a:ea typeface="宋体" pitchFamily="2" charset="-122"/>
              </a:rPr>
              <a:t>程序与标准。</a:t>
            </a:r>
            <a:endParaRPr lang="zh-CN" altLang="en-US" sz="1000">
              <a:ea typeface="宋体" pitchFamily="2" charset="-122"/>
            </a:endParaRPr>
          </a:p>
        </p:txBody>
      </p:sp>
      <p:pic>
        <p:nvPicPr>
          <p:cNvPr id="5" name="http://photo-static-api.fotomore.com/creative/vcg/veer/400/new/VCG41N479319338.jpg?uid=386&amp;timestamp=1715841410&amp;sign=1a0bc808d78cf0f8d9540a2431ae82fc" descr="设置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75" y="1289050"/>
            <a:ext cx="3432810" cy="22879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281178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帮助学生</a:t>
            </a:r>
            <a:r>
              <a:rPr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巩固所学知识，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并达到学以致用。</a:t>
            </a:r>
            <a:endParaRPr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2.培养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自学能力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学习能力和探究精神，更好地适应社会。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3.提高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学习成绩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为未来的升学或工作打下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良好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基础。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4.培养学生的创新思维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，提高学生的学习兴趣。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charset="-122"/>
              <a:cs typeface="微软雅黑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charset="-122"/>
              <a:cs typeface="微软雅黑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】</a:t>
            </a:r>
            <a:endParaRPr sz="1200">
              <a:latin typeface="微软雅黑" charset="-122"/>
              <a:cs typeface="微软雅黑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1.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绘制西餐宴会服务前两项流程，即西餐宴会前的准备工作、迎宾工作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的流程与标准思维导图。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完成本任务题库中全部题目。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  <a:sym typeface="+mn-ea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3.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小组分角色模拟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西餐宴会前的准备工作、迎宾工作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服务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实操流程。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小事也要力求完美</a:t>
            </a:r>
            <a:r>
              <a:rPr lang="zh-CN"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</a:br>
            <a:b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Do ordinary things extraordinary well.</a:t>
            </a:r>
            <a:endParaRPr sz="1200" b="0" spc="-15" dirty="0">
              <a:solidFill>
                <a:srgbClr val="FFFFFF"/>
              </a:solidFill>
              <a:latin typeface="黑体" charset="-122"/>
              <a:cs typeface="黑体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1</a:t>
            </a:r>
            <a:endParaRPr sz="2450">
              <a:solidFill>
                <a:schemeClr val="tx1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 Light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charset="-122"/>
              <a:ea typeface="微软雅黑" charset="-122"/>
              <a:cs typeface="微软雅黑 Light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 Light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latin typeface="Times New Roman" panose="02020503050405090304"/>
                <a:cs typeface="Times New Roman" panose="02020503050405090304"/>
              </a:rPr>
              <a:t>2</a:t>
            </a:r>
            <a:endParaRPr sz="2450">
              <a:latin typeface="Times New Roman" panose="02020503050405090304"/>
              <a:cs typeface="Times New Roman" panose="0202050305040509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charset="-122"/>
                <a:ea typeface="微软雅黑" charset="-122"/>
                <a:cs typeface="微软雅黑 Light" charset="-122"/>
              </a:rPr>
              <a:t>中餐服务</a:t>
            </a:r>
            <a:endParaRPr sz="120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rgbClr val="FF0000"/>
                </a:solidFill>
                <a:latin typeface="微软雅黑" charset="-122"/>
                <a:ea typeface="微软雅黑" charset="-122"/>
                <a:cs typeface="微软雅黑 Light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rgbClr val="FF0000"/>
              </a:solidFill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charset="-122"/>
                <a:ea typeface="微软雅黑" charset="-122"/>
                <a:cs typeface="微软雅黑 Light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4</a:t>
            </a:r>
            <a:endParaRPr sz="2450" spc="-25" dirty="0">
              <a:solidFill>
                <a:srgbClr val="FF000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latin typeface="Times New Roman" panose="02020503050405090304"/>
                <a:cs typeface="Times New Roman" panose="02020503050405090304"/>
              </a:rPr>
              <a:t>5</a:t>
            </a:r>
            <a:endParaRPr sz="2450">
              <a:latin typeface="Times New Roman" panose="02020503050405090304"/>
              <a:cs typeface="Times New Roman" panose="0202050305040509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charset="-122"/>
                <a:ea typeface="微软雅黑" charset="-122"/>
                <a:cs typeface="微软雅黑 Light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lang="en-US" altLang="en-US" sz="2450" spc="-25" dirty="0">
                <a:latin typeface="Times New Roman" panose="02020503050405090304"/>
                <a:cs typeface="Times New Roman" panose="02020503050405090304"/>
              </a:rPr>
              <a:t>6</a:t>
            </a:r>
            <a:endParaRPr lang="en-US" altLang="en-US" sz="2450" spc="-25" dirty="0"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charset="-122"/>
                <a:ea typeface="微软雅黑" charset="-122"/>
                <a:cs typeface="微软雅黑 Light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itchFamily="2" charset="-122"/>
                <a:cs typeface="Impact" panose="020B0806030902050204"/>
              </a:rPr>
              <a:t>主题四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charset="-122"/>
                <a:ea typeface="宋体" pitchFamily="2" charset="-122"/>
                <a:cs typeface="微软雅黑" charset="-122"/>
              </a:rPr>
              <a:t>宴会服务</a:t>
            </a:r>
            <a:endParaRPr lang="zh-CN" altLang="en-US" sz="1750"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844675"/>
            <a:ext cx="1948180" cy="856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宴会的分类</a:t>
            </a:r>
            <a:endParaRPr sz="1200" b="1" spc="-50" dirty="0">
              <a:solidFill>
                <a:srgbClr val="3E3E3E"/>
              </a:solidFill>
              <a:latin typeface="微软雅黑" charset="-122"/>
              <a:cs typeface="微软雅黑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中餐宴会服务</a:t>
            </a:r>
            <a:endParaRPr lang="zh-CN" altLang="en-US" sz="1200" b="1" dirty="0">
              <a:solidFill>
                <a:srgbClr val="3E3E3E"/>
              </a:solidFill>
              <a:latin typeface="微软雅黑" charset="-122"/>
              <a:ea typeface="宋体" pitchFamily="2" charset="-122"/>
              <a:cs typeface="微软雅黑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西餐宴会服务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9080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了解宴会的种类及特点；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 熟悉宴会准备工作；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 熟悉宴会的预订程序；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 掌握不同宴会的台型及餐台布置；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 掌握宴会服务知识。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2796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能够根据客人要求明确判断出宴会的种类；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能够按照正确的流程为客人提供规范化的服务。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0416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强化规范意识，重视团队协作，磨砺吃苦耐劳和意志力，铸就工匠精神；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了解中华饮食文化，培育职业道德、劳模精神；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弘扬爱国精神，培养家国情怀，增强文化自信。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主题四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charset="-122"/>
                <a:ea typeface="宋体" pitchFamily="2" charset="-122"/>
                <a:cs typeface="黑体" charset="-122"/>
              </a:rPr>
              <a:t>西餐宴会服务</a:t>
            </a:r>
            <a:r>
              <a:rPr lang="en-US" altLang="zh-CN" sz="2250" spc="-30" dirty="0">
                <a:solidFill>
                  <a:srgbClr val="FFFFFF"/>
                </a:solidFill>
                <a:latin typeface="黑体" charset="-122"/>
                <a:ea typeface="宋体" pitchFamily="2" charset="-122"/>
                <a:cs typeface="黑体" charset="-122"/>
              </a:rPr>
              <a:t>1</a:t>
            </a:r>
            <a:endParaRPr lang="en-US" altLang="zh-CN" sz="2250" spc="-30" dirty="0">
              <a:solidFill>
                <a:srgbClr val="FFFFFF"/>
              </a:solidFill>
              <a:latin typeface="黑体" charset="-122"/>
              <a:ea typeface="宋体" pitchFamily="2" charset="-122"/>
              <a:cs typeface="黑体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2235835"/>
            <a:ext cx="25882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itchFamily="2" charset="-122"/>
                <a:ea typeface="宋体" pitchFamily="2" charset="-122"/>
                <a:cs typeface="宋体" pitchFamily="2" charset="-122"/>
              </a:rPr>
              <a:t>  </a:t>
            </a:r>
            <a:r>
              <a:rPr sz="1000">
                <a:latin typeface="宋体" pitchFamily="2" charset="-122"/>
                <a:ea typeface="宋体" pitchFamily="2" charset="-122"/>
                <a:cs typeface="宋体" pitchFamily="2" charset="-122"/>
              </a:rPr>
              <a:t>西餐宴会作为欧洲文明的重要组成部分，其历史可追溯至古罗马时期，经过中世纪的演变，文艺复兴时期的兴盛，逐渐形成了现今丰富多彩的形态。西餐宴会不仅满足了人们对美食的需求，更承载了深厚的文化内涵。</a:t>
            </a:r>
            <a:endParaRPr sz="10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2083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243965" y="1638300"/>
            <a:ext cx="1774190" cy="25717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西餐宴会历史</a:t>
            </a:r>
            <a:endParaRPr lang="zh-CN" altLang="en-US" sz="1000" b="1">
              <a:ea typeface="宋体" pitchFamily="2" charset="-122"/>
            </a:endParaRPr>
          </a:p>
        </p:txBody>
      </p:sp>
      <p:pic>
        <p:nvPicPr>
          <p:cNvPr id="8" name="http://photo-static-api.fotomore.com/creative/vcg/400/version23/VCG21gic17149437.jpg?uid=386&amp;timestamp=1715842906&amp;sign=d7e48beb293d2cd0aba004d7196d8095" descr="优雅的烛光晚餐的接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1684655"/>
            <a:ext cx="3144520" cy="219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425450" y="298450"/>
            <a:ext cx="3510280" cy="1407160"/>
            <a:chOff x="670" y="470"/>
            <a:chExt cx="5528" cy="221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90" y="1430"/>
              <a:ext cx="3297" cy="1256"/>
            </a:xfrm>
            <a:prstGeom prst="rect">
              <a:avLst/>
            </a:prstGeom>
          </p:spPr>
        </p:pic>
        <p:sp>
          <p:nvSpPr>
            <p:cNvPr id="4" name="object 2"/>
            <p:cNvSpPr txBox="1"/>
            <p:nvPr>
              <p:custDataLst>
                <p:tags r:id="rId3"/>
              </p:custDataLst>
            </p:nvPr>
          </p:nvSpPr>
          <p:spPr>
            <a:xfrm>
              <a:off x="670" y="470"/>
              <a:ext cx="5528" cy="3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主题四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宴会服务</a:t>
              </a: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3 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西餐宴会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服务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endParaRPr>
            </a:p>
          </p:txBody>
        </p:sp>
      </p:grpSp>
      <p:pic>
        <p:nvPicPr>
          <p:cNvPr id="2" name="http://photo-static-api.fotomore.com/creative/vcg/veer/400/new/VCG41N486539596.jpg?uid=386&amp;timestamp=1715842791&amp;sign=e1b9bef9c8d9b763c8e05c34b2e9c962" descr="服务员在餐厅布置餐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650" y="1334135"/>
            <a:ext cx="3408680" cy="2319655"/>
          </a:xfrm>
          <a:prstGeom prst="rect">
            <a:avLst/>
          </a:prstGeom>
        </p:spPr>
      </p:pic>
      <p:pic>
        <p:nvPicPr>
          <p:cNvPr id="3" name="http://photo-static-api.fotomore.com/creative/vcg/veer/400/new/VCG41N538700803.jpg?uid=386&amp;timestamp=1715842869&amp;sign=5eae4b6c4051b01fb9b8a516f45b7dad" descr="室内餐饮餐盘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" y="1333500"/>
            <a:ext cx="3423285" cy="231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2927" y="3651"/>
              <a:ext cx="4371" cy="1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eaLnBrk="1" fontAlgn="auto" latinLnBrk="0" hangingPunct="1">
                <a:lnSpc>
                  <a:spcPct val="10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一、西餐宴会前的准备工作</a:t>
              </a:r>
              <a:endParaRPr lang="zh-CN" altLang="en-US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endParaRPr lang="zh-CN" altLang="en-US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二、西餐宴会前的迎宾工作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endParaRPr lang="zh-CN" altLang="en-US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三、西餐宴会中的就餐服务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endParaRPr lang="zh-CN" altLang="en-US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四、西餐宴会后的结束工作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2890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西餐宴会的工作流程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流程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1355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651"/>
              <a:ext cx="4076" cy="2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（一）明确宴会情况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（二）布置宴会厅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（三）台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型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设置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1.“一”字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形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台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2.“U”字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形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台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3. 正方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形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台 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（四）席位安排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1.“一”字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形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台的席位安排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2. 其他台型的席位安排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一、西餐宴会前的准备工作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12" name="图片 11" descr="餐桌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279650"/>
            <a:ext cx="1078865" cy="10788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commondata" val="eyJoZGlkIjoiNmRmZWVkOGJiNzgyMDA5YzRkZDU3MzliY2JmMjExNjQifQ=="/>
  <p:tag name="resource_record_key" val="{&quot;13&quot;:[4670873,4663482]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WPS 文字</Application>
  <PresentationFormat>On-screen Show (4:3)</PresentationFormat>
  <Paragraphs>210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微软雅黑 Light</vt:lpstr>
      <vt:lpstr>汉仪书宋二KW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宋体</vt:lpstr>
      <vt:lpstr>Arial Unicode MS</vt:lpstr>
      <vt:lpstr>苹方-简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小事也要力求完美。  Do ordinary things extraordinary well.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小酸奶</cp:lastModifiedBy>
  <cp:revision>485</cp:revision>
  <dcterms:created xsi:type="dcterms:W3CDTF">2024-08-27T07:01:51Z</dcterms:created>
  <dcterms:modified xsi:type="dcterms:W3CDTF">2024-08-27T07:01:51Z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2024-03-09T00:00:00Z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2024-03-09T00:00:00Z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2052-6.10.1.8873</vt:lpwstr>
  </property>
</Properties>
</file>