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handoutMasters/handoutMaster1.xml" ContentType="application/vnd.openxmlformats-officedocument.presentationml.handoutMaster+xml"/>
  <Override PartName="/ppt/media/image41.svg" ContentType="image/svg+xml"/>
  <Override PartName="/ppt/media/image46.svg" ContentType="image/svg+xml"/>
  <Override PartName="/ppt/media/image48.svg" ContentType="image/svg+xml"/>
  <Override PartName="/ppt/media/image50.svg" ContentType="image/svg+xml"/>
  <Override PartName="/ppt/media/image52.svg" ContentType="image/svg+xml"/>
  <Override PartName="/ppt/media/image54.svg" ContentType="image/svg+xml"/>
  <Override PartName="/ppt/media/image56.svg" ContentType="image/svg+xml"/>
  <Override PartName="/ppt/media/image58.svg" ContentType="image/svg+xml"/>
  <Override PartName="/ppt/media/image60.svg" ContentType="image/svg+xml"/>
  <Override PartName="/ppt/media/image62.svg" ContentType="image/svg+xml"/>
  <Override PartName="/ppt/media/image64.svg" ContentType="image/svg+xml"/>
  <Override PartName="/ppt/media/image66.svg" ContentType="image/svg+xml"/>
  <Override PartName="/ppt/media/image68.svg" ContentType="image/svg+xml"/>
  <Override PartName="/ppt/media/image70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894" r:id="rId3"/>
    <p:sldId id="890" r:id="rId4"/>
    <p:sldId id="429" r:id="rId5"/>
    <p:sldId id="3901" r:id="rId6"/>
    <p:sldId id="480" r:id="rId7"/>
    <p:sldId id="3937" r:id="rId8"/>
    <p:sldId id="3978" r:id="rId9"/>
    <p:sldId id="4030" r:id="rId10"/>
    <p:sldId id="4034" r:id="rId11"/>
    <p:sldId id="4035" r:id="rId12"/>
    <p:sldId id="4038" r:id="rId13"/>
    <p:sldId id="4039" r:id="rId14"/>
    <p:sldId id="4040" r:id="rId15"/>
    <p:sldId id="4037" r:id="rId16"/>
    <p:sldId id="4041" r:id="rId17"/>
    <p:sldId id="4042" r:id="rId18"/>
    <p:sldId id="3969" r:id="rId19"/>
    <p:sldId id="4031" r:id="rId20"/>
    <p:sldId id="4032" r:id="rId21"/>
    <p:sldId id="3933" r:id="rId22"/>
    <p:sldId id="3934" r:id="rId23"/>
    <p:sldId id="4015" r:id="rId24"/>
    <p:sldId id="3935" r:id="rId25"/>
    <p:sldId id="3936" r:id="rId26"/>
    <p:sldId id="3976" r:id="rId27"/>
    <p:sldId id="3968" r:id="rId28"/>
  </p:sldIdLst>
  <p:sldSz cx="7556500" cy="4254500"/>
  <p:notesSz cx="7556500" cy="4254500"/>
  <p:embeddedFontLst>
    <p:embeddedFont>
      <p:font typeface="微软雅黑" charset="-122"/>
      <p:regular r:id="rId35"/>
    </p:embeddedFont>
    <p:embeddedFont>
      <p:font typeface="微软雅黑 Light" charset="-122"/>
      <p:regular r:id="rId36"/>
    </p:embeddedFont>
    <p:embeddedFont>
      <p:font typeface="黑体" charset="-122"/>
      <p:regular r:id="rId37"/>
    </p:embeddedFont>
    <p:embeddedFont>
      <p:font typeface="Calibri Light" panose="020F0302020204030204"/>
      <p:regular r:id="rId38"/>
    </p:embeddedFont>
    <p:embeddedFont>
      <p:font typeface="Microsoft YaHei UI" panose="020B0503020204020204" charset="-122"/>
      <p:regular r:id="rId39"/>
    </p:embeddedFont>
    <p:embeddedFont>
      <p:font typeface="Calibri" panose="020F0302020204030204" charset="0"/>
      <p:regular r:id="rId40"/>
    </p:embeddedFont>
  </p:embeddedFontLst>
  <p:custDataLst>
    <p:tags r:id="rId41"/>
  </p:custData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1340" userDrawn="1">
          <p15:clr>
            <a:srgbClr val="A4A3A4"/>
          </p15:clr>
        </p15:guide>
        <p15:guide id="2" pos="2380" userDrawn="1">
          <p15:clr>
            <a:srgbClr val="A4A3A4"/>
          </p15:clr>
        </p15:guide>
        <p15:guide id="1" orient="horz" pos="1356" userDrawn="1">
          <p15:clr>
            <a:srgbClr val="A4A3A4"/>
          </p15:clr>
        </p15:guide>
        <p15:guide id="2" pos="4492" userDrawn="1">
          <p15:clr>
            <a:srgbClr val="A4A3A4"/>
          </p15:clr>
        </p15:guide>
        <p15:guide id="2" pos="2411" userDrawn="1">
          <p15:clr>
            <a:srgbClr val="A4A3A4"/>
          </p15:clr>
        </p15:guide>
        <p15:guide id="1" orient="horz" pos="1113" userDrawn="1">
          <p15:clr>
            <a:srgbClr val="A4A3A4"/>
          </p15:clr>
        </p15:guide>
        <p15:guide id="2" pos="209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farid nurjamil" initials="f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AD8D"/>
    <a:srgbClr val="BC825C"/>
    <a:srgbClr val="B5865E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-1536" y="-84"/>
      </p:cViewPr>
      <p:guideLst>
        <p:guide orient="horz" pos="1340"/>
        <p:guide pos="2380"/>
        <p:guide orient="horz" pos="1356"/>
        <p:guide pos="4492"/>
        <p:guide pos="2411"/>
        <p:guide orient="horz" pos="1113"/>
        <p:guide pos="209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1" Type="http://schemas.openxmlformats.org/officeDocument/2006/relationships/tags" Target="tags/tag140.xml"/><Relationship Id="rId40" Type="http://schemas.openxmlformats.org/officeDocument/2006/relationships/font" Target="fonts/font6.fntdata"/><Relationship Id="rId4" Type="http://schemas.openxmlformats.org/officeDocument/2006/relationships/slide" Target="slides/slide2.xml"/><Relationship Id="rId39" Type="http://schemas.openxmlformats.org/officeDocument/2006/relationships/font" Target="fonts/font5.fntdata"/><Relationship Id="rId38" Type="http://schemas.openxmlformats.org/officeDocument/2006/relationships/font" Target="fonts/font4.fntdata"/><Relationship Id="rId37" Type="http://schemas.openxmlformats.org/officeDocument/2006/relationships/font" Target="fonts/font3.fntdata"/><Relationship Id="rId36" Type="http://schemas.openxmlformats.org/officeDocument/2006/relationships/font" Target="fonts/font2.fntdata"/><Relationship Id="rId35" Type="http://schemas.openxmlformats.org/officeDocument/2006/relationships/font" Target="fonts/font1.fntdata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9" Type="http://schemas.openxmlformats.org/officeDocument/2006/relationships/notesMaster" Target="notesMasters/notesMaster1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26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6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569214" y="247441"/>
            <a:ext cx="1187715" cy="66808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832614" y="952646"/>
            <a:ext cx="6660915" cy="7794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86626" y="915285"/>
            <a:ext cx="5983246" cy="5092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2382520"/>
            <a:ext cx="5289550" cy="1063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charset="-122"/>
                <a:ea typeface="宋体" pitchFamily="2" charset="-122"/>
                <a:cs typeface="微软雅黑" charset="-122"/>
              </a:rPr>
              <a:t>巩固旧知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charset="-122"/>
              <a:ea typeface="宋体" pitchFamily="2" charset="-122"/>
              <a:cs typeface="微软雅黑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charset="-122"/>
                <a:ea typeface="宋体" pitchFamily="2" charset="-122"/>
                <a:cs typeface="微软雅黑" charset="-122"/>
              </a:rPr>
              <a:t>实训实操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charset="-122"/>
              <a:ea typeface="宋体" pitchFamily="2" charset="-122"/>
              <a:cs typeface="微软雅黑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charset="-122"/>
              <a:ea typeface="微软雅黑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charset="-122"/>
              <a:ea typeface="微软雅黑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情境导入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charset="-122"/>
              <a:ea typeface="微软雅黑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755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新知讲解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charset="-122"/>
              <a:ea typeface="微软雅黑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拓展延伸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charset="-122"/>
              <a:ea typeface="微软雅黑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案例分析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5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charset="-122"/>
              <a:ea typeface="微软雅黑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巩固旧知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6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charset="-122"/>
              <a:ea typeface="微软雅黑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实训实操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charset="-122"/>
              <a:ea typeface="微软雅黑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124700" y="3888105"/>
            <a:ext cx="427355" cy="270510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none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B892AB6C-70A6-49EF-A4F5-02149C865011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charset="-122"/>
                <a:cs typeface="微软雅黑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3E3E3E"/>
                </a:solidFill>
                <a:latin typeface="微软雅黑" charset="-122"/>
                <a:cs typeface="微软雅黑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921A-0FB5-461F-8098-03FC0056C8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58FD-E5B3-4440-9135-3B6EE543F9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charset="-122"/>
              <a:ea typeface="微软雅黑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098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3226AE28-ABE2-43C5-B855-5BEC63CEC049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80256" y="603331"/>
            <a:ext cx="6798619" cy="437325"/>
          </a:xfrm>
        </p:spPr>
        <p:txBody>
          <a:bodyPr wrap="square">
            <a:normAutofit/>
          </a:bodyPr>
          <a:lstStyle>
            <a:lvl1pPr algn="ctr">
              <a:defRPr sz="198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两栏内容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charset="-122"/>
              <a:ea typeface="微软雅黑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73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1C8CFD0E-4695-4D61-AF4F-97BA427AFA08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副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77081" y="379066"/>
            <a:ext cx="6798619" cy="437325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377038" y="887905"/>
            <a:ext cx="6798095" cy="236534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4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83845" indent="0">
              <a:buNone/>
              <a:defRPr sz="1240" b="1"/>
            </a:lvl2pPr>
            <a:lvl3pPr marL="567055" indent="0">
              <a:buNone/>
              <a:defRPr sz="1115" b="1"/>
            </a:lvl3pPr>
            <a:lvl4pPr marL="850900" indent="0">
              <a:buNone/>
              <a:defRPr sz="995" b="1"/>
            </a:lvl4pPr>
            <a:lvl5pPr marL="1134745" indent="0">
              <a:buNone/>
              <a:defRPr sz="995" b="1"/>
            </a:lvl5pPr>
            <a:lvl6pPr marL="1417955" indent="0">
              <a:buNone/>
              <a:defRPr sz="995" b="1"/>
            </a:lvl6pPr>
            <a:lvl7pPr marL="1701800" indent="0">
              <a:buNone/>
              <a:defRPr sz="995" b="1"/>
            </a:lvl7pPr>
            <a:lvl8pPr marL="1985645" indent="0">
              <a:buNone/>
              <a:defRPr sz="995" b="1"/>
            </a:lvl8pPr>
            <a:lvl9pPr marL="2268855" indent="0">
              <a:buNone/>
              <a:defRPr sz="995" b="1"/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charset="-122"/>
                <a:cs typeface="微软雅黑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7825" y="978535"/>
            <a:ext cx="3287077" cy="2807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529147" y="995838"/>
            <a:ext cx="1825625" cy="2842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393838"/>
                </a:solidFill>
                <a:latin typeface="微软雅黑 Light" charset="-122"/>
                <a:cs typeface="微软雅黑 Light" charset="-122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ttps://photo-static-api.fotomore.com/creative/vcg/400/new/VCG41491380135.jpg" descr="团结"/>
          <p:cNvPicPr/>
          <p:nvPr/>
        </p:nvPicPr>
        <p:blipFill>
          <a:blip r:embed="rId2"/>
          <a:srcRect t="7915" b="7915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30193" y="655347"/>
            <a:ext cx="86740" cy="151809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98839" y="655347"/>
            <a:ext cx="2955645" cy="2955643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7797" y="2068110"/>
            <a:ext cx="123926" cy="12392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1600" y="593383"/>
            <a:ext cx="123926" cy="1239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charset="-122"/>
                <a:cs typeface="微软雅黑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charset="-122"/>
                <a:ea typeface="宋体" pitchFamily="2" charset="-122"/>
                <a:cs typeface="微软雅黑" charset="-122"/>
              </a:rPr>
              <a:t>情境导入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charset="-122"/>
              <a:ea typeface="宋体" pitchFamily="2" charset="-122"/>
              <a:cs typeface="微软雅黑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charset="-122"/>
                <a:ea typeface="宋体" pitchFamily="2" charset="-122"/>
                <a:cs typeface="微软雅黑" charset="-122"/>
              </a:rPr>
              <a:t>新知讲解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charset="-122"/>
              <a:ea typeface="宋体" pitchFamily="2" charset="-122"/>
              <a:cs typeface="微软雅黑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charset="-122"/>
                <a:ea typeface="宋体" pitchFamily="2" charset="-122"/>
                <a:cs typeface="微软雅黑" charset="-122"/>
              </a:rPr>
              <a:t>拓展延伸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charset="-122"/>
              <a:ea typeface="宋体" pitchFamily="2" charset="-122"/>
              <a:cs typeface="微软雅黑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charset="-122"/>
                <a:ea typeface="宋体" pitchFamily="2" charset="-122"/>
                <a:cs typeface="微软雅黑" charset="-122"/>
              </a:rPr>
              <a:t>案例分析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charset="-122"/>
              <a:ea typeface="宋体" pitchFamily="2" charset="-122"/>
              <a:cs typeface="微软雅黑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7" Type="http://schemas.openxmlformats.org/officeDocument/2006/relationships/theme" Target="../theme/theme1.xml"/><Relationship Id="rId26" Type="http://schemas.openxmlformats.org/officeDocument/2006/relationships/image" Target="../media/image12.png"/><Relationship Id="rId25" Type="http://schemas.openxmlformats.org/officeDocument/2006/relationships/image" Target="../media/image11.png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 userDrawn="1"/>
        </p:nvPicPr>
        <p:blipFill>
          <a:blip r:embed="rId25" cstate="print"/>
          <a:stretch>
            <a:fillRect/>
          </a:stretch>
        </p:blipFill>
        <p:spPr>
          <a:xfrm>
            <a:off x="86753" y="209211"/>
            <a:ext cx="247848" cy="235453"/>
          </a:xfrm>
          <a:prstGeom prst="rect">
            <a:avLst/>
          </a:prstGeom>
        </p:spPr>
      </p:pic>
      <p:pic>
        <p:nvPicPr>
          <p:cNvPr id="17" name="bg object 17"/>
          <p:cNvPicPr/>
          <p:nvPr userDrawn="1"/>
        </p:nvPicPr>
        <p:blipFill>
          <a:blip r:embed="rId26" cstate="print"/>
          <a:stretch>
            <a:fillRect/>
          </a:stretch>
        </p:blipFill>
        <p:spPr>
          <a:xfrm>
            <a:off x="204482" y="333138"/>
            <a:ext cx="179689" cy="1734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36078" y="370008"/>
            <a:ext cx="893445" cy="233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1" i="0">
                <a:solidFill>
                  <a:srgbClr val="FF9933"/>
                </a:solidFill>
                <a:latin typeface="微软雅黑" charset="-122"/>
                <a:cs typeface="微软雅黑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7217" y="723198"/>
            <a:ext cx="6502064" cy="1958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3E3E3E"/>
                </a:solidFill>
                <a:latin typeface="微软雅黑" charset="-122"/>
                <a:cs typeface="微软雅黑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9210" y="3956685"/>
            <a:ext cx="2418080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825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0680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sp>
        <p:nvSpPr>
          <p:cNvPr id="10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11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2" Type="http://schemas.openxmlformats.org/officeDocument/2006/relationships/slideLayout" Target="../slideLayouts/slideLayout5.xml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50.svg"/><Relationship Id="rId6" Type="http://schemas.openxmlformats.org/officeDocument/2006/relationships/image" Target="../media/image49.png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52.svg"/><Relationship Id="rId6" Type="http://schemas.openxmlformats.org/officeDocument/2006/relationships/image" Target="../media/image51.png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54.svg"/><Relationship Id="rId6" Type="http://schemas.openxmlformats.org/officeDocument/2006/relationships/image" Target="../media/image53.png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56.svg"/><Relationship Id="rId6" Type="http://schemas.openxmlformats.org/officeDocument/2006/relationships/image" Target="../media/image55.png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58.svg"/><Relationship Id="rId6" Type="http://schemas.openxmlformats.org/officeDocument/2006/relationships/image" Target="../media/image57.png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tags" Target="../tags/tag8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60.svg"/><Relationship Id="rId6" Type="http://schemas.openxmlformats.org/officeDocument/2006/relationships/image" Target="../media/image59.png"/><Relationship Id="rId5" Type="http://schemas.openxmlformats.org/officeDocument/2006/relationships/tags" Target="../tags/tag89.xml"/><Relationship Id="rId4" Type="http://schemas.openxmlformats.org/officeDocument/2006/relationships/tags" Target="../tags/tag88.xml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tags" Target="../tags/tag8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62.svg"/><Relationship Id="rId6" Type="http://schemas.openxmlformats.org/officeDocument/2006/relationships/image" Target="../media/image61.png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64.svg"/><Relationship Id="rId6" Type="http://schemas.openxmlformats.org/officeDocument/2006/relationships/image" Target="../media/image63.png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tags" Target="../tags/tag9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66.svg"/><Relationship Id="rId6" Type="http://schemas.openxmlformats.org/officeDocument/2006/relationships/image" Target="../media/image65.png"/><Relationship Id="rId5" Type="http://schemas.openxmlformats.org/officeDocument/2006/relationships/tags" Target="../tags/tag104.xml"/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tags" Target="../tags/tag10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68.svg"/><Relationship Id="rId6" Type="http://schemas.openxmlformats.org/officeDocument/2006/relationships/image" Target="../media/image67.png"/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tags" Target="../tags/tag105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26.xml"/><Relationship Id="rId20" Type="http://schemas.openxmlformats.org/officeDocument/2006/relationships/tags" Target="../tags/tag25.xml"/><Relationship Id="rId2" Type="http://schemas.openxmlformats.org/officeDocument/2006/relationships/image" Target="../media/image22.jpeg"/><Relationship Id="rId19" Type="http://schemas.openxmlformats.org/officeDocument/2006/relationships/tags" Target="../tags/tag24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118.xml"/><Relationship Id="rId8" Type="http://schemas.openxmlformats.org/officeDocument/2006/relationships/tags" Target="../tags/tag117.xml"/><Relationship Id="rId7" Type="http://schemas.openxmlformats.org/officeDocument/2006/relationships/tags" Target="../tags/tag116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1" Type="http://schemas.openxmlformats.org/officeDocument/2006/relationships/slideLayout" Target="../slideLayouts/slideLayout8.xml"/><Relationship Id="rId10" Type="http://schemas.openxmlformats.org/officeDocument/2006/relationships/tags" Target="../tags/tag119.xml"/><Relationship Id="rId1" Type="http://schemas.openxmlformats.org/officeDocument/2006/relationships/tags" Target="../tags/tag110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9.xml"/><Relationship Id="rId6" Type="http://schemas.openxmlformats.org/officeDocument/2006/relationships/tags" Target="../tags/tag125.xml"/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tags" Target="../tags/tag120.xml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9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tags" Target="../tags/tag126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.xml"/><Relationship Id="rId8" Type="http://schemas.openxmlformats.org/officeDocument/2006/relationships/tags" Target="../tags/tag136.xml"/><Relationship Id="rId7" Type="http://schemas.openxmlformats.org/officeDocument/2006/relationships/image" Target="../media/image71.png"/><Relationship Id="rId6" Type="http://schemas.openxmlformats.org/officeDocument/2006/relationships/tags" Target="../tags/tag135.xml"/><Relationship Id="rId5" Type="http://schemas.openxmlformats.org/officeDocument/2006/relationships/image" Target="../media/image70.svg"/><Relationship Id="rId4" Type="http://schemas.openxmlformats.org/officeDocument/2006/relationships/image" Target="../media/image69.png"/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tags" Target="../tags/tag132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72.jpeg"/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" Type="http://schemas.openxmlformats.org/officeDocument/2006/relationships/tags" Target="../tags/tag13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75.png"/><Relationship Id="rId1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5" Type="http://schemas.openxmlformats.org/officeDocument/2006/relationships/slideLayout" Target="../slideLayouts/slideLayout5.xml"/><Relationship Id="rId24" Type="http://schemas.openxmlformats.org/officeDocument/2006/relationships/tags" Target="../tags/tag45.xml"/><Relationship Id="rId23" Type="http://schemas.openxmlformats.org/officeDocument/2006/relationships/image" Target="../media/image9.png"/><Relationship Id="rId22" Type="http://schemas.openxmlformats.org/officeDocument/2006/relationships/image" Target="../media/image8.png"/><Relationship Id="rId21" Type="http://schemas.openxmlformats.org/officeDocument/2006/relationships/image" Target="../media/image7.png"/><Relationship Id="rId20" Type="http://schemas.openxmlformats.org/officeDocument/2006/relationships/image" Target="../media/image6.png"/><Relationship Id="rId2" Type="http://schemas.openxmlformats.org/officeDocument/2006/relationships/tags" Target="../tags/tag27.xml"/><Relationship Id="rId19" Type="http://schemas.openxmlformats.org/officeDocument/2006/relationships/tags" Target="../tags/tag44.xml"/><Relationship Id="rId18" Type="http://schemas.openxmlformats.org/officeDocument/2006/relationships/tags" Target="../tags/tag43.xml"/><Relationship Id="rId17" Type="http://schemas.openxmlformats.org/officeDocument/2006/relationships/tags" Target="../tags/tag42.xml"/><Relationship Id="rId16" Type="http://schemas.openxmlformats.org/officeDocument/2006/relationships/tags" Target="../tags/tag41.xml"/><Relationship Id="rId15" Type="http://schemas.openxmlformats.org/officeDocument/2006/relationships/tags" Target="../tags/tag40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39.png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tags" Target="../tags/tag46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0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image" Target="../media/image42.png"/><Relationship Id="rId1" Type="http://schemas.openxmlformats.org/officeDocument/2006/relationships/tags" Target="../tags/tag4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6.svg"/><Relationship Id="rId6" Type="http://schemas.openxmlformats.org/officeDocument/2006/relationships/image" Target="../media/image45.png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48.svg"/><Relationship Id="rId6" Type="http://schemas.openxmlformats.org/officeDocument/2006/relationships/image" Target="../media/image47.png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49"/>
            <a:ext cx="7553325" cy="4244468"/>
            <a:chOff x="0" y="4749"/>
            <a:chExt cx="7553325" cy="4244468"/>
          </a:xfrm>
        </p:grpSpPr>
        <p:pic>
          <p:nvPicPr>
            <p:cNvPr id="3" name="object 3" descr="C:/Users/ysn92/Desktop/新建文件夹/微信图片_20240422093542.jpg微信图片_20240422093542"/>
            <p:cNvPicPr/>
            <p:nvPr/>
          </p:nvPicPr>
          <p:blipFill>
            <a:blip r:embed="rId2"/>
            <a:srcRect t="7839" b="7839"/>
            <a:stretch>
              <a:fillRect/>
            </a:stretch>
          </p:blipFill>
          <p:spPr>
            <a:xfrm>
              <a:off x="0" y="4749"/>
              <a:ext cx="7553325" cy="42444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655347"/>
              <a:ext cx="86740" cy="15180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98839" y="655347"/>
              <a:ext cx="2955645" cy="29556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7797" y="2068110"/>
              <a:ext cx="123926" cy="12392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1600" y="593383"/>
              <a:ext cx="123926" cy="1239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634940" y="1822408"/>
            <a:ext cx="2293620" cy="5289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00000"/>
              </a:lnSpc>
              <a:spcBef>
                <a:spcPts val="115"/>
              </a:spcBef>
              <a:tabLst>
                <a:tab pos="848360" algn="l"/>
              </a:tabLst>
            </a:pPr>
            <a:r>
              <a:rPr lang="zh-CN" altLang="en-US" sz="3350" b="1" spc="-5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charset="-122"/>
                <a:ea typeface="宋体" pitchFamily="2" charset="-122"/>
                <a:cs typeface="黑体" charset="-122"/>
              </a:rPr>
              <a:t>餐饮服务</a:t>
            </a:r>
            <a:endParaRPr lang="zh-CN" altLang="en-US" sz="3350" b="1" spc="-5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charset="-122"/>
              <a:ea typeface="宋体" pitchFamily="2" charset="-122"/>
              <a:cs typeface="黑体" charset="-122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742582" y="469457"/>
            <a:ext cx="74351" cy="2887488"/>
            <a:chOff x="3742582" y="469457"/>
            <a:chExt cx="74351" cy="2887488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42582" y="469457"/>
              <a:ext cx="61956" cy="169159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42582" y="3288786"/>
              <a:ext cx="74351" cy="68159"/>
            </a:xfrm>
            <a:prstGeom prst="rect">
              <a:avLst/>
            </a:prstGeom>
          </p:spPr>
        </p:pic>
      </p:grpSp>
      <p:sp>
        <p:nvSpPr>
          <p:cNvPr id="19" name="圆角矩形 18"/>
          <p:cNvSpPr/>
          <p:nvPr/>
        </p:nvSpPr>
        <p:spPr>
          <a:xfrm>
            <a:off x="2880995" y="2578735"/>
            <a:ext cx="1864360" cy="304800"/>
          </a:xfrm>
          <a:prstGeom prst="roundRect">
            <a:avLst/>
          </a:prstGeom>
          <a:gradFill>
            <a:gsLst>
              <a:gs pos="31000">
                <a:srgbClr val="BC825C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200"/>
              <a:t>学期、班级、授课教师</a:t>
            </a:r>
            <a:endParaRPr lang="zh-CN" sz="1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 txBox="1"/>
          <p:nvPr>
            <p:custDataLst>
              <p:tags r:id="rId1"/>
            </p:custDataLst>
          </p:nvPr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主题四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宴会服务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西餐宴会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服务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863850" y="1898650"/>
            <a:ext cx="3200400" cy="2054860"/>
            <a:chOff x="910" y="3230"/>
            <a:chExt cx="8105" cy="2827"/>
          </a:xfrm>
        </p:grpSpPr>
        <p:sp>
          <p:nvSpPr>
            <p:cNvPr id="9" name="圆角矩形 8"/>
            <p:cNvSpPr/>
            <p:nvPr>
              <p:custDataLst>
                <p:tags r:id="rId3"/>
              </p:custDataLst>
            </p:nvPr>
          </p:nvSpPr>
          <p:spPr>
            <a:xfrm>
              <a:off x="910" y="3230"/>
              <a:ext cx="8105" cy="2827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4"/>
              </p:custDataLst>
            </p:nvPr>
          </p:nvSpPr>
          <p:spPr>
            <a:xfrm>
              <a:off x="1875" y="3231"/>
              <a:ext cx="6389" cy="2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indent="0" algn="l" eaLnBrk="1" fontAlgn="auto" latinLnBrk="0" hangingPunct="1">
                <a:lnSpc>
                  <a:spcPct val="14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（二）服务头盆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4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根据头盆配用的酒类，先为客人斟酒，再从客人的右侧上菜。如鱼类菜品则需要斟倒白葡萄酒。如是冷头盆，可在宴前 10 分钟前上好。当客人全部放下刀叉后，服务人员应礼貌询问客人是否可以撤去餐盘。在得到客人允许后，从主宾开始，从客人右侧撤盘。注意，撤盘时应连同头盆刀、叉一起撤下。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3244850" y="1365250"/>
            <a:ext cx="2406650" cy="245110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indent="0" algn="ctr">
              <a:buNone/>
            </a:pPr>
            <a:r>
              <a:rPr kumimoji="0" lang="zh-CN" altLang="en-US" sz="1000" b="1" i="0" u="none" strike="noStrike" kern="0" cap="none" spc="0" normalizeH="0" baseline="0" noProof="1">
                <a:latin typeface="宋体" pitchFamily="2" charset="-122"/>
                <a:ea typeface="宋体" pitchFamily="2" charset="-122"/>
                <a:cs typeface="+mn-ea"/>
              </a:rPr>
              <a:t>三、西餐宴会中的就餐服务</a:t>
            </a:r>
            <a:endParaRPr kumimoji="0" lang="zh-CN" altLang="en-US" sz="1000" b="1" i="0" u="none" strike="noStrike" kern="0" cap="none" spc="0" normalizeH="0" baseline="0" noProof="1">
              <a:latin typeface="宋体" pitchFamily="2" charset="-122"/>
              <a:ea typeface="宋体" pitchFamily="2" charset="-122"/>
              <a:cs typeface="+mn-ea"/>
            </a:endParaRPr>
          </a:p>
        </p:txBody>
      </p:sp>
      <p:pic>
        <p:nvPicPr>
          <p:cNvPr id="4" name="图片 3" descr="接待服务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2650" y="2279650"/>
            <a:ext cx="1078865" cy="107886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 txBox="1"/>
          <p:nvPr>
            <p:custDataLst>
              <p:tags r:id="rId1"/>
            </p:custDataLst>
          </p:nvPr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主题四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宴会服务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西餐宴会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服务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863850" y="1898650"/>
            <a:ext cx="3200400" cy="2054860"/>
            <a:chOff x="910" y="3230"/>
            <a:chExt cx="8105" cy="2827"/>
          </a:xfrm>
        </p:grpSpPr>
        <p:sp>
          <p:nvSpPr>
            <p:cNvPr id="9" name="圆角矩形 8"/>
            <p:cNvSpPr/>
            <p:nvPr>
              <p:custDataLst>
                <p:tags r:id="rId3"/>
              </p:custDataLst>
            </p:nvPr>
          </p:nvSpPr>
          <p:spPr>
            <a:xfrm>
              <a:off x="910" y="3230"/>
              <a:ext cx="8105" cy="2827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4"/>
              </p:custDataLst>
            </p:nvPr>
          </p:nvSpPr>
          <p:spPr>
            <a:xfrm>
              <a:off x="1875" y="3546"/>
              <a:ext cx="6389" cy="2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（三）服务汤 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应将汤碗放在垫盘或者餐碟上面，从客人右侧送上。客人在喝汤时一般不喝酒，但如果安排了酒类，则应先斟酒再上汤。当客人用完汤后，即可从客人右侧连同汤匙一起撤下汤盆。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3244850" y="1365250"/>
            <a:ext cx="2406650" cy="245110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indent="0" algn="ctr">
              <a:buNone/>
            </a:pPr>
            <a:r>
              <a:rPr kumimoji="0" lang="zh-CN" altLang="en-US" sz="1000" b="1" i="0" u="none" strike="noStrike" kern="0" cap="none" spc="0" normalizeH="0" baseline="0" noProof="1">
                <a:latin typeface="宋体" pitchFamily="2" charset="-122"/>
                <a:ea typeface="宋体" pitchFamily="2" charset="-122"/>
                <a:cs typeface="+mn-ea"/>
              </a:rPr>
              <a:t>三、西餐宴会中的就餐服务</a:t>
            </a:r>
            <a:endParaRPr kumimoji="0" lang="zh-CN" altLang="en-US" sz="1000" b="1" i="0" u="none" strike="noStrike" kern="0" cap="none" spc="0" normalizeH="0" baseline="0" noProof="1">
              <a:latin typeface="宋体" pitchFamily="2" charset="-122"/>
              <a:ea typeface="宋体" pitchFamily="2" charset="-122"/>
              <a:cs typeface="+mn-ea"/>
            </a:endParaRPr>
          </a:p>
        </p:txBody>
      </p:sp>
      <p:pic>
        <p:nvPicPr>
          <p:cNvPr id="5" name="图片 4" descr="汤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2650" y="2203450"/>
            <a:ext cx="1066800" cy="1066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 txBox="1"/>
          <p:nvPr>
            <p:custDataLst>
              <p:tags r:id="rId1"/>
            </p:custDataLst>
          </p:nvPr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主题四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宴会服务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西餐宴会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服务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863850" y="1898650"/>
            <a:ext cx="3200400" cy="2054860"/>
            <a:chOff x="910" y="3230"/>
            <a:chExt cx="8105" cy="2827"/>
          </a:xfrm>
        </p:grpSpPr>
        <p:sp>
          <p:nvSpPr>
            <p:cNvPr id="9" name="圆角矩形 8"/>
            <p:cNvSpPr/>
            <p:nvPr>
              <p:custDataLst>
                <p:tags r:id="rId3"/>
              </p:custDataLst>
            </p:nvPr>
          </p:nvSpPr>
          <p:spPr>
            <a:xfrm>
              <a:off x="910" y="3230"/>
              <a:ext cx="8105" cy="2827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4"/>
              </p:custDataLst>
            </p:nvPr>
          </p:nvSpPr>
          <p:spPr>
            <a:xfrm>
              <a:off x="1875" y="3546"/>
              <a:ext cx="6389" cy="1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（四）服务海鲜、鱼类菜品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服务员为客人先斟好白葡萄酒，再为客人从右侧上菜。当客人吃完海鲜、鱼类菜肴后，即可从客人右侧撤下鱼盘及鱼刀、鱼叉。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3244850" y="1365250"/>
            <a:ext cx="2406650" cy="245110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indent="0" algn="ctr">
              <a:buNone/>
            </a:pPr>
            <a:r>
              <a:rPr kumimoji="0" lang="zh-CN" altLang="en-US" sz="1000" b="1" i="0" u="none" strike="noStrike" kern="0" cap="none" spc="0" normalizeH="0" baseline="0" noProof="1">
                <a:latin typeface="宋体" pitchFamily="2" charset="-122"/>
                <a:ea typeface="宋体" pitchFamily="2" charset="-122"/>
                <a:cs typeface="+mn-ea"/>
              </a:rPr>
              <a:t>三、西餐宴会中的就餐服务</a:t>
            </a:r>
            <a:endParaRPr kumimoji="0" lang="zh-CN" altLang="en-US" sz="1000" b="1" i="0" u="none" strike="noStrike" kern="0" cap="none" spc="0" normalizeH="0" baseline="0" noProof="1">
              <a:latin typeface="宋体" pitchFamily="2" charset="-122"/>
              <a:ea typeface="宋体" pitchFamily="2" charset="-122"/>
              <a:cs typeface="+mn-ea"/>
            </a:endParaRPr>
          </a:p>
        </p:txBody>
      </p:sp>
      <p:pic>
        <p:nvPicPr>
          <p:cNvPr id="4" name="图片 3" descr="鱼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6450" y="2203450"/>
            <a:ext cx="1097915" cy="109791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 txBox="1"/>
          <p:nvPr>
            <p:custDataLst>
              <p:tags r:id="rId1"/>
            </p:custDataLst>
          </p:nvPr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主题四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宴会服务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西餐宴会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服务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863850" y="1898650"/>
            <a:ext cx="3200400" cy="2054860"/>
            <a:chOff x="910" y="3230"/>
            <a:chExt cx="8105" cy="2827"/>
          </a:xfrm>
        </p:grpSpPr>
        <p:sp>
          <p:nvSpPr>
            <p:cNvPr id="9" name="圆角矩形 8"/>
            <p:cNvSpPr/>
            <p:nvPr>
              <p:custDataLst>
                <p:tags r:id="rId3"/>
              </p:custDataLst>
            </p:nvPr>
          </p:nvSpPr>
          <p:spPr>
            <a:xfrm>
              <a:off x="910" y="3230"/>
              <a:ext cx="8105" cy="2827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4"/>
              </p:custDataLst>
            </p:nvPr>
          </p:nvSpPr>
          <p:spPr>
            <a:xfrm>
              <a:off x="1875" y="3546"/>
              <a:ext cx="6389" cy="2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（五）服务肉类菜肴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服务员一般将肉类菜肴盛放在大菜盘中为客人分派，并配有蔬菜和沙司，有时还配有色拉。上菜前，应先斟好红葡萄酒，并视情况为客人补充面包和黄油。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肉类菜肴的详细服务程序详见主题 3 任务 3 餐中服务的内容。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3244850" y="1365250"/>
            <a:ext cx="2406650" cy="245110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indent="0" algn="ctr">
              <a:buNone/>
            </a:pPr>
            <a:r>
              <a:rPr kumimoji="0" lang="zh-CN" altLang="en-US" sz="1000" b="1" i="0" u="none" strike="noStrike" kern="0" cap="none" spc="0" normalizeH="0" baseline="0" noProof="1">
                <a:latin typeface="宋体" pitchFamily="2" charset="-122"/>
                <a:ea typeface="宋体" pitchFamily="2" charset="-122"/>
                <a:cs typeface="+mn-ea"/>
              </a:rPr>
              <a:t>三、西餐宴会中的就餐服务</a:t>
            </a:r>
            <a:endParaRPr kumimoji="0" lang="zh-CN" altLang="en-US" sz="1000" b="1" i="0" u="none" strike="noStrike" kern="0" cap="none" spc="0" normalizeH="0" baseline="0" noProof="1">
              <a:latin typeface="宋体" pitchFamily="2" charset="-122"/>
              <a:ea typeface="宋体" pitchFamily="2" charset="-122"/>
              <a:cs typeface="+mn-ea"/>
            </a:endParaRPr>
          </a:p>
        </p:txBody>
      </p:sp>
      <p:pic>
        <p:nvPicPr>
          <p:cNvPr id="5" name="图片 4" descr="培根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6450" y="2203450"/>
            <a:ext cx="1085850" cy="10858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 txBox="1"/>
          <p:nvPr>
            <p:custDataLst>
              <p:tags r:id="rId1"/>
            </p:custDataLst>
          </p:nvPr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主题四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宴会服务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西餐宴会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服务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863850" y="1898650"/>
            <a:ext cx="3200400" cy="2054860"/>
            <a:chOff x="910" y="3230"/>
            <a:chExt cx="8105" cy="2827"/>
          </a:xfrm>
        </p:grpSpPr>
        <p:sp>
          <p:nvSpPr>
            <p:cNvPr id="9" name="圆角矩形 8"/>
            <p:cNvSpPr/>
            <p:nvPr>
              <p:custDataLst>
                <p:tags r:id="rId3"/>
              </p:custDataLst>
            </p:nvPr>
          </p:nvSpPr>
          <p:spPr>
            <a:xfrm>
              <a:off x="910" y="3230"/>
              <a:ext cx="8105" cy="2827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4"/>
              </p:custDataLst>
            </p:nvPr>
          </p:nvSpPr>
          <p:spPr>
            <a:xfrm>
              <a:off x="1875" y="3231"/>
              <a:ext cx="6389" cy="2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indent="0" algn="l" eaLnBrk="1" fontAlgn="auto" latinLnBrk="0" hangingPunct="1">
                <a:lnSpc>
                  <a:spcPct val="14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（六）服务甜点、奶酪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4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摆上干净的点心盘，将甜食叉、勺打开，左叉右勺。然后托送奶酪及配食的饼干等送至客人面前，待客人选定后，用服务叉、勺为客人分派，上奶酪前应先斟酒。此时，可继续饮用配主菜的酒类，也可饮用甜葡萄酒或波特酒。待客人全部放下叉勺后，询问主人是否可以撤下，得到允许后，将盘和甜食叉勺一起撤下。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3244850" y="1365250"/>
            <a:ext cx="2406650" cy="245110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indent="0" algn="ctr">
              <a:buNone/>
            </a:pPr>
            <a:r>
              <a:rPr kumimoji="0" lang="zh-CN" altLang="en-US" sz="1000" b="1" i="0" u="none" strike="noStrike" kern="0" cap="none" spc="0" normalizeH="0" baseline="0" noProof="1">
                <a:latin typeface="宋体" pitchFamily="2" charset="-122"/>
                <a:ea typeface="宋体" pitchFamily="2" charset="-122"/>
                <a:cs typeface="+mn-ea"/>
              </a:rPr>
              <a:t>三、西餐宴会中的就餐服务</a:t>
            </a:r>
            <a:endParaRPr kumimoji="0" lang="zh-CN" altLang="en-US" sz="1000" b="1" i="0" u="none" strike="noStrike" kern="0" cap="none" spc="0" normalizeH="0" baseline="0" noProof="1">
              <a:latin typeface="宋体" pitchFamily="2" charset="-122"/>
              <a:ea typeface="宋体" pitchFamily="2" charset="-122"/>
              <a:cs typeface="+mn-ea"/>
            </a:endParaRPr>
          </a:p>
        </p:txBody>
      </p:sp>
      <p:pic>
        <p:nvPicPr>
          <p:cNvPr id="4" name="图片 3" descr="蛋糕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2650" y="2355850"/>
            <a:ext cx="946150" cy="9461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 txBox="1"/>
          <p:nvPr>
            <p:custDataLst>
              <p:tags r:id="rId1"/>
            </p:custDataLst>
          </p:nvPr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主题四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宴会服务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西餐宴会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服务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863850" y="1898650"/>
            <a:ext cx="3200400" cy="2054860"/>
            <a:chOff x="910" y="3230"/>
            <a:chExt cx="8105" cy="2827"/>
          </a:xfrm>
        </p:grpSpPr>
        <p:sp>
          <p:nvSpPr>
            <p:cNvPr id="9" name="圆角矩形 8"/>
            <p:cNvSpPr/>
            <p:nvPr>
              <p:custDataLst>
                <p:tags r:id="rId3"/>
              </p:custDataLst>
            </p:nvPr>
          </p:nvSpPr>
          <p:spPr>
            <a:xfrm>
              <a:off x="910" y="3230"/>
              <a:ext cx="8105" cy="2827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4"/>
              </p:custDataLst>
            </p:nvPr>
          </p:nvSpPr>
          <p:spPr>
            <a:xfrm>
              <a:off x="1875" y="3441"/>
              <a:ext cx="6389" cy="2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（七）服务水果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服务员上水果前应撤去桌面除酒杯外的所有餐用具，摆好餐盘和水果刀、叉。注意，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从客人左侧上洗手盅，盅内放入温水、一片柠檬和数片花瓣。最后托着水果盘从左侧分派水果。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3244850" y="1365250"/>
            <a:ext cx="2406650" cy="245110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indent="0" algn="ctr">
              <a:buNone/>
            </a:pPr>
            <a:r>
              <a:rPr kumimoji="0" lang="zh-CN" altLang="en-US" sz="1000" b="1" i="0" u="none" strike="noStrike" kern="0" cap="none" spc="0" normalizeH="0" baseline="0" noProof="1">
                <a:latin typeface="宋体" pitchFamily="2" charset="-122"/>
                <a:ea typeface="宋体" pitchFamily="2" charset="-122"/>
                <a:cs typeface="+mn-ea"/>
              </a:rPr>
              <a:t>三、西餐宴会中的就餐服务</a:t>
            </a:r>
            <a:endParaRPr kumimoji="0" lang="zh-CN" altLang="en-US" sz="1000" b="1" i="0" u="none" strike="noStrike" kern="0" cap="none" spc="0" normalizeH="0" baseline="0" noProof="1">
              <a:latin typeface="宋体" pitchFamily="2" charset="-122"/>
              <a:ea typeface="宋体" pitchFamily="2" charset="-122"/>
              <a:cs typeface="+mn-ea"/>
            </a:endParaRPr>
          </a:p>
        </p:txBody>
      </p:sp>
      <p:pic>
        <p:nvPicPr>
          <p:cNvPr id="5" name="图片 4" descr="苹果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6450" y="2304415"/>
            <a:ext cx="1016000" cy="1016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 txBox="1"/>
          <p:nvPr>
            <p:custDataLst>
              <p:tags r:id="rId1"/>
            </p:custDataLst>
          </p:nvPr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主题四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宴会服务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西餐宴会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服务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863850" y="1898650"/>
            <a:ext cx="3200400" cy="2054860"/>
            <a:chOff x="910" y="3230"/>
            <a:chExt cx="8105" cy="2827"/>
          </a:xfrm>
        </p:grpSpPr>
        <p:sp>
          <p:nvSpPr>
            <p:cNvPr id="9" name="圆角矩形 8"/>
            <p:cNvSpPr/>
            <p:nvPr>
              <p:custDataLst>
                <p:tags r:id="rId3"/>
              </p:custDataLst>
            </p:nvPr>
          </p:nvSpPr>
          <p:spPr>
            <a:xfrm>
              <a:off x="910" y="3230"/>
              <a:ext cx="8105" cy="2827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4"/>
              </p:custDataLst>
            </p:nvPr>
          </p:nvSpPr>
          <p:spPr>
            <a:xfrm>
              <a:off x="1875" y="3546"/>
              <a:ext cx="6389" cy="1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（八）送客服务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当宴会结束时，服务员应主动上前拉椅，取递衣帽。提醒客人带好自己的物品，站在桌旁向客人诚恳致谢并礼貌地目送客人离开。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3244850" y="1365250"/>
            <a:ext cx="2406650" cy="245110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indent="0" algn="ctr">
              <a:buNone/>
            </a:pPr>
            <a:r>
              <a:rPr kumimoji="0" lang="zh-CN" altLang="en-US" sz="1000" b="1" i="0" u="none" strike="noStrike" kern="0" cap="none" spc="0" normalizeH="0" baseline="0" noProof="1">
                <a:latin typeface="宋体" pitchFamily="2" charset="-122"/>
                <a:ea typeface="宋体" pitchFamily="2" charset="-122"/>
                <a:cs typeface="+mn-ea"/>
              </a:rPr>
              <a:t>三、西餐宴会中的就餐服务</a:t>
            </a:r>
            <a:endParaRPr kumimoji="0" lang="zh-CN" altLang="en-US" sz="1000" b="1" i="0" u="none" strike="noStrike" kern="0" cap="none" spc="0" normalizeH="0" baseline="0" noProof="1">
              <a:latin typeface="宋体" pitchFamily="2" charset="-122"/>
              <a:ea typeface="宋体" pitchFamily="2" charset="-122"/>
              <a:cs typeface="+mn-ea"/>
            </a:endParaRPr>
          </a:p>
        </p:txBody>
      </p:sp>
      <p:pic>
        <p:nvPicPr>
          <p:cNvPr id="4" name="图片 3" descr="请手势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8850" y="2279650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 txBox="1"/>
          <p:nvPr>
            <p:custDataLst>
              <p:tags r:id="rId1"/>
            </p:custDataLst>
          </p:nvPr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主题四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宴会服务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西餐宴会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服务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863850" y="1898650"/>
            <a:ext cx="3200400" cy="2054860"/>
            <a:chOff x="910" y="3230"/>
            <a:chExt cx="8105" cy="2827"/>
          </a:xfrm>
        </p:grpSpPr>
        <p:sp>
          <p:nvSpPr>
            <p:cNvPr id="9" name="圆角矩形 8"/>
            <p:cNvSpPr/>
            <p:nvPr>
              <p:custDataLst>
                <p:tags r:id="rId3"/>
              </p:custDataLst>
            </p:nvPr>
          </p:nvSpPr>
          <p:spPr>
            <a:xfrm>
              <a:off x="910" y="3230"/>
              <a:ext cx="8105" cy="2827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4"/>
              </p:custDataLst>
            </p:nvPr>
          </p:nvSpPr>
          <p:spPr>
            <a:xfrm>
              <a:off x="1897" y="3336"/>
              <a:ext cx="6552" cy="2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（一）</a:t>
              </a:r>
              <a:r>
                <a:rPr lang="zh-CN" altLang="en-US"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签单结账</a:t>
              </a: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 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 宴会接近尾声时，服务员应清点客人所用的食品饮料数量，算出总费用交给收银员，收银员核对无误后，服务人员及时把账单放在账单夹中递送给主人，主人核对后签单结账。服务人员应向客人致谢并欢迎下次光临；同时，还要征求客人的意见，并认真记录在意见簿上。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3244850" y="1365250"/>
            <a:ext cx="2406650" cy="245110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indent="0" algn="ctr">
              <a:buNone/>
            </a:pPr>
            <a:r>
              <a:rPr kumimoji="0" lang="zh-CN" altLang="en-US" sz="1000" b="1" i="0" u="none" strike="noStrike" kern="0" cap="none" spc="0" normalizeH="0" baseline="0" noProof="1">
                <a:latin typeface="宋体" pitchFamily="2" charset="-122"/>
                <a:ea typeface="宋体" pitchFamily="2" charset="-122"/>
                <a:cs typeface="+mn-ea"/>
              </a:rPr>
              <a:t> 四、西餐宴会后的结束工作</a:t>
            </a:r>
            <a:endParaRPr kumimoji="0" lang="zh-CN" altLang="en-US" sz="1000" b="1" i="0" u="none" strike="noStrike" kern="0" cap="none" spc="0" normalizeH="0" baseline="0" noProof="1">
              <a:latin typeface="宋体" pitchFamily="2" charset="-122"/>
              <a:ea typeface="宋体" pitchFamily="2" charset="-122"/>
              <a:cs typeface="+mn-ea"/>
            </a:endParaRPr>
          </a:p>
        </p:txBody>
      </p:sp>
      <p:pic>
        <p:nvPicPr>
          <p:cNvPr id="7" name="图片 6" descr="结账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8850" y="2355850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 txBox="1"/>
          <p:nvPr>
            <p:custDataLst>
              <p:tags r:id="rId1"/>
            </p:custDataLst>
          </p:nvPr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主题四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宴会服务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西餐宴会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服务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863850" y="1898650"/>
            <a:ext cx="3200400" cy="2054860"/>
            <a:chOff x="910" y="3230"/>
            <a:chExt cx="8105" cy="2827"/>
          </a:xfrm>
        </p:grpSpPr>
        <p:sp>
          <p:nvSpPr>
            <p:cNvPr id="9" name="圆角矩形 8"/>
            <p:cNvSpPr/>
            <p:nvPr>
              <p:custDataLst>
                <p:tags r:id="rId3"/>
              </p:custDataLst>
            </p:nvPr>
          </p:nvSpPr>
          <p:spPr>
            <a:xfrm>
              <a:off x="910" y="3230"/>
              <a:ext cx="8105" cy="2827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4"/>
              </p:custDataLst>
            </p:nvPr>
          </p:nvSpPr>
          <p:spPr>
            <a:xfrm>
              <a:off x="1875" y="3650"/>
              <a:ext cx="6552" cy="1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（</a:t>
              </a:r>
              <a:r>
                <a:rPr lang="zh-CN" altLang="en-US"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二</a:t>
              </a: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）</a:t>
              </a:r>
              <a:r>
                <a:rPr lang="zh-CN" altLang="en-US"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检查台面</a:t>
              </a: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 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在客人离席后，服务员应检查台面上是否有未熄灭的烟头和客人遗留的物品。如果发现遗留物品，应及时还给客人或交到前台。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</p:txBody>
        </p:sp>
      </p:grp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3244850" y="1365250"/>
            <a:ext cx="2406650" cy="245110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indent="0" algn="ctr">
              <a:buNone/>
            </a:pPr>
            <a:r>
              <a:rPr kumimoji="0" lang="zh-CN" altLang="en-US" sz="1000" b="1" i="0" u="none" strike="noStrike" kern="0" cap="none" spc="0" normalizeH="0" baseline="0" noProof="1">
                <a:latin typeface="宋体" pitchFamily="2" charset="-122"/>
                <a:ea typeface="宋体" pitchFamily="2" charset="-122"/>
                <a:cs typeface="+mn-ea"/>
              </a:rPr>
              <a:t> 四、西餐宴会后的结束工作</a:t>
            </a:r>
            <a:endParaRPr kumimoji="0" lang="zh-CN" altLang="en-US" sz="1000" b="1" i="0" u="none" strike="noStrike" kern="0" cap="none" spc="0" normalizeH="0" baseline="0" noProof="1">
              <a:latin typeface="宋体" pitchFamily="2" charset="-122"/>
              <a:ea typeface="宋体" pitchFamily="2" charset="-122"/>
              <a:cs typeface="+mn-ea"/>
            </a:endParaRPr>
          </a:p>
        </p:txBody>
      </p:sp>
      <p:pic>
        <p:nvPicPr>
          <p:cNvPr id="8" name="图片 7" descr="检查优化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4565" y="2355850"/>
            <a:ext cx="901065" cy="90106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 txBox="1"/>
          <p:nvPr>
            <p:custDataLst>
              <p:tags r:id="rId1"/>
            </p:custDataLst>
          </p:nvPr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主题四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宴会服务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西餐宴会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服务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863850" y="1898650"/>
            <a:ext cx="3200400" cy="2054860"/>
            <a:chOff x="910" y="3230"/>
            <a:chExt cx="8105" cy="2827"/>
          </a:xfrm>
        </p:grpSpPr>
        <p:sp>
          <p:nvSpPr>
            <p:cNvPr id="9" name="圆角矩形 8"/>
            <p:cNvSpPr/>
            <p:nvPr>
              <p:custDataLst>
                <p:tags r:id="rId3"/>
              </p:custDataLst>
            </p:nvPr>
          </p:nvSpPr>
          <p:spPr>
            <a:xfrm>
              <a:off x="910" y="3230"/>
              <a:ext cx="8105" cy="2827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4"/>
              </p:custDataLst>
            </p:nvPr>
          </p:nvSpPr>
          <p:spPr>
            <a:xfrm>
              <a:off x="1875" y="3650"/>
              <a:ext cx="6552" cy="1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（三）清理台面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待客人全部离去后，立即清理台面。先整理椅子，收餐巾和小毛巾，再按规范清理餐具用品并送往后台分类摆放。贵重物品要当场清点。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</p:txBody>
        </p:sp>
      </p:grp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3244850" y="1365250"/>
            <a:ext cx="2406650" cy="245110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indent="0" algn="ctr">
              <a:buNone/>
            </a:pPr>
            <a:r>
              <a:rPr kumimoji="0" lang="zh-CN" altLang="en-US" sz="1000" b="1" i="0" u="none" strike="noStrike" kern="0" cap="none" spc="0" normalizeH="0" baseline="0" noProof="1">
                <a:latin typeface="宋体" pitchFamily="2" charset="-122"/>
                <a:ea typeface="宋体" pitchFamily="2" charset="-122"/>
                <a:cs typeface="+mn-ea"/>
              </a:rPr>
              <a:t> 四、西餐宴会后的结束工作</a:t>
            </a:r>
            <a:endParaRPr kumimoji="0" lang="zh-CN" altLang="en-US" sz="1000" b="1" i="0" u="none" strike="noStrike" kern="0" cap="none" spc="0" normalizeH="0" baseline="0" noProof="1">
              <a:latin typeface="宋体" pitchFamily="2" charset="-122"/>
              <a:ea typeface="宋体" pitchFamily="2" charset="-122"/>
              <a:cs typeface="+mn-ea"/>
            </a:endParaRPr>
          </a:p>
        </p:txBody>
      </p:sp>
      <p:pic>
        <p:nvPicPr>
          <p:cNvPr id="8" name="图片 7" descr="清理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8850" y="2279650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2781" y="41910"/>
            <a:ext cx="7437048" cy="2230674"/>
            <a:chOff x="55766" y="4737"/>
            <a:chExt cx="7497558" cy="2602453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79693" y="4749"/>
              <a:ext cx="7373631" cy="2602441"/>
            </a:xfrm>
            <a:prstGeom prst="rect">
              <a:avLst/>
            </a:prstGeom>
          </p:spPr>
        </p:pic>
        <p:pic>
          <p:nvPicPr>
            <p:cNvPr id="4" name="object 4" descr="C:/Users/ysn92/Desktop/新建文件夹/微信图片_20240422093608.jpg微信图片_20240422093608"/>
            <p:cNvPicPr/>
            <p:nvPr/>
          </p:nvPicPr>
          <p:blipFill>
            <a:blip r:embed="rId2"/>
            <a:srcRect t="23557" b="23557"/>
            <a:stretch>
              <a:fillRect/>
            </a:stretch>
          </p:blipFill>
          <p:spPr>
            <a:xfrm>
              <a:off x="55766" y="4737"/>
              <a:ext cx="7497558" cy="2577668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780106" y="3101505"/>
            <a:ext cx="229870" cy="229870"/>
            <a:chOff x="1753561" y="3133890"/>
            <a:chExt cx="229870" cy="22987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3561" y="3133890"/>
              <a:ext cx="229264" cy="2292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27923" y="3208235"/>
              <a:ext cx="86741" cy="7434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25471" y="3267985"/>
            <a:ext cx="1109980" cy="7810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6576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tx1"/>
                </a:solidFill>
                <a:latin typeface="Times New Roman" panose="02020503050405090304"/>
                <a:cs typeface="Times New Roman" panose="02020503050405090304"/>
              </a:rPr>
              <a:t>0</a:t>
            </a:r>
            <a:r>
              <a:rPr sz="2450" spc="-25" dirty="0">
                <a:solidFill>
                  <a:schemeClr val="tx1"/>
                </a:solidFill>
                <a:latin typeface="Times New Roman" panose="02020503050405090304"/>
                <a:cs typeface="Times New Roman" panose="02020503050405090304"/>
              </a:rPr>
              <a:t>1</a:t>
            </a:r>
            <a:endParaRPr sz="2450">
              <a:solidFill>
                <a:schemeClr val="tx1"/>
              </a:solidFill>
              <a:latin typeface="Times New Roman" panose="02020503050405090304"/>
              <a:cs typeface="Times New Roman" panose="02020503050405090304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tx1"/>
                </a:solidFill>
                <a:latin typeface="微软雅黑" charset="-122"/>
                <a:ea typeface="微软雅黑" charset="-122"/>
                <a:cs typeface="微软雅黑 Light" charset="-122"/>
              </a:rPr>
              <a:t>餐饮服务基础</a:t>
            </a:r>
            <a:endParaRPr lang="zh-CN" altLang="en-US" sz="1200" b="0" dirty="0">
              <a:solidFill>
                <a:schemeClr val="tx1"/>
              </a:solidFill>
              <a:latin typeface="微软雅黑" charset="-122"/>
              <a:ea typeface="微软雅黑" charset="-122"/>
              <a:cs typeface="微软雅黑 Light" charset="-122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tx1"/>
                </a:solidFill>
                <a:latin typeface="微软雅黑" charset="-122"/>
                <a:ea typeface="微软雅黑" charset="-122"/>
                <a:cs typeface="微软雅黑 Light" charset="-122"/>
              </a:rPr>
              <a:t>知识与技能</a:t>
            </a:r>
            <a:endParaRPr lang="zh-CN" altLang="en-US" sz="1200" b="0" spc="-50" dirty="0">
              <a:solidFill>
                <a:schemeClr val="tx1"/>
              </a:solidFill>
              <a:latin typeface="微软雅黑" charset="-122"/>
              <a:ea typeface="微软雅黑" charset="-122"/>
              <a:cs typeface="微软雅黑 Light" charset="-122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714627" y="2899498"/>
            <a:ext cx="229870" cy="229870"/>
            <a:chOff x="2862707" y="2855048"/>
            <a:chExt cx="229870" cy="22987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62707" y="2855048"/>
              <a:ext cx="229260" cy="2292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37065" y="2929407"/>
              <a:ext cx="86741" cy="7434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492498" y="2965135"/>
            <a:ext cx="800100" cy="729615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229235">
              <a:lnSpc>
                <a:spcPct val="100000"/>
              </a:lnSpc>
              <a:spcBef>
                <a:spcPts val="915"/>
              </a:spcBef>
            </a:pPr>
            <a:r>
              <a:rPr sz="1750" spc="-25" dirty="0">
                <a:latin typeface="Times New Roman" panose="02020503050405090304"/>
                <a:cs typeface="Times New Roman" panose="02020503050405090304"/>
              </a:rPr>
              <a:t>0</a:t>
            </a:r>
            <a:r>
              <a:rPr sz="2450" spc="-25" dirty="0">
                <a:latin typeface="Times New Roman" panose="02020503050405090304"/>
                <a:cs typeface="Times New Roman" panose="02020503050405090304"/>
              </a:rPr>
              <a:t>2</a:t>
            </a:r>
            <a:endParaRPr sz="2450">
              <a:latin typeface="Times New Roman" panose="02020503050405090304"/>
              <a:cs typeface="Times New Roman" panose="02020503050405090304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lang="zh-CN" altLang="en-US" sz="1200" b="0" dirty="0">
                <a:latin typeface="微软雅黑" charset="-122"/>
                <a:ea typeface="微软雅黑" charset="-122"/>
                <a:cs typeface="微软雅黑 Light" charset="-122"/>
              </a:rPr>
              <a:t>中餐服务</a:t>
            </a:r>
            <a:endParaRPr sz="1200">
              <a:latin typeface="微软雅黑" charset="-122"/>
              <a:ea typeface="微软雅黑" charset="-122"/>
              <a:cs typeface="微软雅黑 Light" charset="-122"/>
            </a:endParaRPr>
          </a:p>
        </p:txBody>
      </p:sp>
      <p:grpSp>
        <p:nvGrpSpPr>
          <p:cNvPr id="15" name="object 15"/>
          <p:cNvGrpSpPr/>
          <p:nvPr>
            <p:custDataLst>
              <p:tags r:id="rId5"/>
            </p:custDataLst>
          </p:nvPr>
        </p:nvGrpSpPr>
        <p:grpSpPr>
          <a:xfrm>
            <a:off x="2647964" y="2687192"/>
            <a:ext cx="229870" cy="229870"/>
            <a:chOff x="3891294" y="2582417"/>
            <a:chExt cx="229870" cy="229870"/>
          </a:xfrm>
        </p:grpSpPr>
        <p:pic>
          <p:nvPicPr>
            <p:cNvPr id="16" name="object 16"/>
            <p:cNvPicPr/>
            <p:nvPr>
              <p:custDataLst>
                <p:tags r:id="rId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3891294" y="2582417"/>
              <a:ext cx="229258" cy="22925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>
              <p:custDataLst>
                <p:tags r:id="rId7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3965651" y="2656761"/>
              <a:ext cx="86748" cy="74348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>
            <p:custDataLst>
              <p:tags r:id="rId8"/>
            </p:custDataLst>
          </p:nvPr>
        </p:nvSpPr>
        <p:spPr>
          <a:xfrm>
            <a:off x="2696686" y="286284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tx1"/>
                </a:solidFill>
                <a:latin typeface="Times New Roman" panose="02020503050405090304"/>
                <a:cs typeface="Times New Roman" panose="02020503050405090304"/>
              </a:rPr>
              <a:t>0</a:t>
            </a:r>
            <a:r>
              <a:rPr sz="2450" spc="-25" dirty="0">
                <a:solidFill>
                  <a:schemeClr val="tx1"/>
                </a:solidFill>
                <a:latin typeface="Times New Roman" panose="02020503050405090304"/>
                <a:cs typeface="Times New Roman" panose="02020503050405090304"/>
              </a:rPr>
              <a:t>3</a:t>
            </a:r>
            <a:endParaRPr sz="2450" spc="-25" dirty="0">
              <a:solidFill>
                <a:schemeClr val="tx1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grpSp>
        <p:nvGrpSpPr>
          <p:cNvPr id="19" name="object 19"/>
          <p:cNvGrpSpPr/>
          <p:nvPr>
            <p:custDataLst>
              <p:tags r:id="rId9"/>
            </p:custDataLst>
          </p:nvPr>
        </p:nvGrpSpPr>
        <p:grpSpPr>
          <a:xfrm>
            <a:off x="3608610" y="2431884"/>
            <a:ext cx="229870" cy="229870"/>
            <a:chOff x="4919885" y="2353144"/>
            <a:chExt cx="229870" cy="229870"/>
          </a:xfrm>
        </p:grpSpPr>
        <p:pic>
          <p:nvPicPr>
            <p:cNvPr id="20" name="object 20"/>
            <p:cNvPicPr/>
            <p:nvPr>
              <p:custDataLst>
                <p:tags r:id="rId10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4919885" y="2353144"/>
              <a:ext cx="229253" cy="22926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>
              <p:custDataLst>
                <p:tags r:id="rId11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4994241" y="2427503"/>
              <a:ext cx="86748" cy="74345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>
            <p:custDataLst>
              <p:tags r:id="rId12"/>
            </p:custDataLst>
          </p:nvPr>
        </p:nvSpPr>
        <p:spPr>
          <a:xfrm>
            <a:off x="3473450" y="3124835"/>
            <a:ext cx="671830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 dirty="0">
                <a:solidFill>
                  <a:srgbClr val="FF0000"/>
                </a:solidFill>
                <a:latin typeface="微软雅黑" charset="-122"/>
                <a:ea typeface="微软雅黑" charset="-122"/>
                <a:cs typeface="微软雅黑 Light" charset="-122"/>
              </a:rPr>
              <a:t>宴会服务</a:t>
            </a:r>
            <a:endParaRPr kumimoji="0" lang="zh-CN" sz="1200" b="0" i="0" u="none" strike="noStrike" kern="0" cap="none" spc="0" normalizeH="0" baseline="0" noProof="1" dirty="0">
              <a:solidFill>
                <a:srgbClr val="FF0000"/>
              </a:solidFill>
              <a:latin typeface="微软雅黑" charset="-122"/>
              <a:ea typeface="微软雅黑" charset="-122"/>
              <a:cs typeface="微软雅黑 Light" charset="-122"/>
            </a:endParaRPr>
          </a:p>
        </p:txBody>
      </p:sp>
      <p:sp>
        <p:nvSpPr>
          <p:cNvPr id="23" name="object 23"/>
          <p:cNvSpPr txBox="1"/>
          <p:nvPr>
            <p:custDataLst>
              <p:tags r:id="rId13"/>
            </p:custDataLst>
          </p:nvPr>
        </p:nvSpPr>
        <p:spPr>
          <a:xfrm>
            <a:off x="2559050" y="3331210"/>
            <a:ext cx="1049655" cy="1962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altLang="en-US" sz="1200" b="0" i="0" u="none" strike="noStrike" kern="0" cap="none" spc="0" normalizeH="0" baseline="0" noProof="1" dirty="0">
                <a:latin typeface="微软雅黑" charset="-122"/>
                <a:ea typeface="微软雅黑" charset="-122"/>
                <a:cs typeface="微软雅黑 Light" charset="-122"/>
              </a:rPr>
              <a:t>西餐服务</a:t>
            </a:r>
            <a:endParaRPr kumimoji="0" lang="zh-CN" altLang="en-US" sz="1200" b="0" i="0" u="none" strike="noStrike" kern="0" cap="none" spc="0" normalizeH="0" baseline="0" noProof="1" dirty="0">
              <a:latin typeface="微软雅黑" charset="-122"/>
              <a:ea typeface="微软雅黑" charset="-122"/>
              <a:cs typeface="微软雅黑 Light" charset="-122"/>
            </a:endParaRPr>
          </a:p>
        </p:txBody>
      </p:sp>
      <p:sp>
        <p:nvSpPr>
          <p:cNvPr id="24" name="object 24"/>
          <p:cNvSpPr txBox="1"/>
          <p:nvPr>
            <p:custDataLst>
              <p:tags r:id="rId14"/>
            </p:custDataLst>
          </p:nvPr>
        </p:nvSpPr>
        <p:spPr>
          <a:xfrm>
            <a:off x="3581284" y="264310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rgbClr val="FF0000"/>
                </a:solidFill>
                <a:latin typeface="Times New Roman" panose="02020503050405090304"/>
                <a:cs typeface="Times New Roman" panose="02020503050405090304"/>
              </a:rPr>
              <a:t>0</a:t>
            </a:r>
            <a:r>
              <a:rPr sz="2450" spc="-25" dirty="0">
                <a:solidFill>
                  <a:srgbClr val="FF0000"/>
                </a:solidFill>
                <a:latin typeface="Times New Roman" panose="02020503050405090304"/>
                <a:cs typeface="Times New Roman" panose="02020503050405090304"/>
              </a:rPr>
              <a:t>4</a:t>
            </a:r>
            <a:endParaRPr sz="2450" spc="-25" dirty="0">
              <a:solidFill>
                <a:srgbClr val="FF0000"/>
              </a:solidFill>
              <a:latin typeface="Times New Roman" panose="02020503050405090304"/>
              <a:cs typeface="Times New Roman" panose="02020503050405090304"/>
            </a:endParaRPr>
          </a:p>
        </p:txBody>
      </p:sp>
      <p:grpSp>
        <p:nvGrpSpPr>
          <p:cNvPr id="25" name="object 25"/>
          <p:cNvGrpSpPr/>
          <p:nvPr>
            <p:custDataLst>
              <p:tags r:id="rId15"/>
            </p:custDataLst>
          </p:nvPr>
        </p:nvGrpSpPr>
        <p:grpSpPr>
          <a:xfrm>
            <a:off x="4541862" y="2177002"/>
            <a:ext cx="229870" cy="229870"/>
            <a:chOff x="6029032" y="2055717"/>
            <a:chExt cx="229870" cy="229870"/>
          </a:xfrm>
        </p:grpSpPr>
        <p:pic>
          <p:nvPicPr>
            <p:cNvPr id="26" name="object 26"/>
            <p:cNvPicPr/>
            <p:nvPr>
              <p:custDataLst>
                <p:tags r:id="rId1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>
              <p:custDataLst>
                <p:tags r:id="rId17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>
            <p:custDataLst>
              <p:tags r:id="rId18"/>
            </p:custDataLst>
          </p:nvPr>
        </p:nvSpPr>
        <p:spPr>
          <a:xfrm>
            <a:off x="4532630" y="2432050"/>
            <a:ext cx="448945" cy="587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503050405090304"/>
                <a:cs typeface="Times New Roman" panose="02020503050405090304"/>
              </a:rPr>
              <a:t>0</a:t>
            </a:r>
            <a:r>
              <a:rPr sz="2450" spc="-25" dirty="0">
                <a:latin typeface="Times New Roman" panose="02020503050405090304"/>
                <a:cs typeface="Times New Roman" panose="02020503050405090304"/>
              </a:rPr>
              <a:t>5</a:t>
            </a:r>
            <a:endParaRPr sz="2450">
              <a:latin typeface="Times New Roman" panose="02020503050405090304"/>
              <a:cs typeface="Times New Roman" panose="02020503050405090304"/>
            </a:endParaRPr>
          </a:p>
          <a:p>
            <a:pPr marL="111760" marR="5080">
              <a:lnSpc>
                <a:spcPct val="102000"/>
              </a:lnSpc>
              <a:spcBef>
                <a:spcPts val="45"/>
              </a:spcBef>
            </a:pPr>
            <a:endParaRPr lang="zh-CN" altLang="en-US" sz="1200">
              <a:latin typeface="微软雅黑" charset="-122"/>
              <a:ea typeface="微软雅黑" charset="-122"/>
              <a:cs typeface="微软雅黑 Light" charset="-122"/>
            </a:endParaRPr>
          </a:p>
        </p:txBody>
      </p:sp>
      <p:cxnSp>
        <p:nvCxnSpPr>
          <p:cNvPr id="39" name="直接箭头连接符 38"/>
          <p:cNvCxnSpPr/>
          <p:nvPr/>
        </p:nvCxnSpPr>
        <p:spPr>
          <a:xfrm flipV="1">
            <a:off x="654050" y="1746250"/>
            <a:ext cx="5715000" cy="137160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5951" y="871911"/>
            <a:ext cx="2571750" cy="5384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350" b="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C O N T E N T </a:t>
            </a:r>
            <a:r>
              <a:rPr sz="3350" b="0" spc="-5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S</a:t>
            </a:r>
            <a:endParaRPr sz="3350"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5" name="文本框 4"/>
          <p:cNvSpPr txBox="1"/>
          <p:nvPr>
            <p:custDataLst>
              <p:tags r:id="rId19"/>
            </p:custDataLst>
          </p:nvPr>
        </p:nvSpPr>
        <p:spPr>
          <a:xfrm>
            <a:off x="4006850" y="2813050"/>
            <a:ext cx="1454150" cy="2787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11176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latin typeface="微软雅黑" charset="-122"/>
                <a:ea typeface="微软雅黑" charset="-122"/>
                <a:cs typeface="微软雅黑 Light" charset="-122"/>
                <a:sym typeface="+mn-ea"/>
              </a:rPr>
              <a:t>酒水与酒吧服务</a:t>
            </a:r>
            <a:endParaRPr lang="zh-CN" altLang="en-US" sz="1200" b="0" dirty="0">
              <a:latin typeface="微软雅黑" charset="-122"/>
              <a:ea typeface="微软雅黑" charset="-122"/>
              <a:cs typeface="微软雅黑 Light" charset="-122"/>
            </a:endParaRPr>
          </a:p>
        </p:txBody>
      </p:sp>
      <p:grpSp>
        <p:nvGrpSpPr>
          <p:cNvPr id="29" name="object 25"/>
          <p:cNvGrpSpPr/>
          <p:nvPr/>
        </p:nvGrpSpPr>
        <p:grpSpPr>
          <a:xfrm>
            <a:off x="5521032" y="1902682"/>
            <a:ext cx="229870" cy="229870"/>
            <a:chOff x="6029032" y="2055717"/>
            <a:chExt cx="229870" cy="229870"/>
          </a:xfrm>
        </p:grpSpPr>
        <p:pic>
          <p:nvPicPr>
            <p:cNvPr id="30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31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32" name="object 24"/>
          <p:cNvSpPr txBox="1"/>
          <p:nvPr>
            <p:custDataLst>
              <p:tags r:id="rId20"/>
            </p:custDataLst>
          </p:nvPr>
        </p:nvSpPr>
        <p:spPr>
          <a:xfrm>
            <a:off x="5530734" y="2195434"/>
            <a:ext cx="295275" cy="3937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503050405090304"/>
                <a:cs typeface="Times New Roman" panose="02020503050405090304"/>
              </a:rPr>
              <a:t>0</a:t>
            </a:r>
            <a:r>
              <a:rPr lang="en-US" altLang="en-US" sz="2450" spc="-25" dirty="0">
                <a:latin typeface="Times New Roman" panose="02020503050405090304"/>
                <a:cs typeface="Times New Roman" panose="02020503050405090304"/>
              </a:rPr>
              <a:t>6</a:t>
            </a:r>
            <a:endParaRPr lang="en-US" altLang="en-US" sz="2450" spc="-25" dirty="0">
              <a:latin typeface="Times New Roman" panose="02020503050405090304"/>
              <a:cs typeface="Times New Roman" panose="02020503050405090304"/>
            </a:endParaRPr>
          </a:p>
        </p:txBody>
      </p:sp>
      <p:sp>
        <p:nvSpPr>
          <p:cNvPr id="33" name="object 22"/>
          <p:cNvSpPr txBox="1"/>
          <p:nvPr>
            <p:custDataLst>
              <p:tags r:id="rId21"/>
            </p:custDataLst>
          </p:nvPr>
        </p:nvSpPr>
        <p:spPr>
          <a:xfrm>
            <a:off x="5320665" y="2580640"/>
            <a:ext cx="1048385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 dirty="0">
                <a:latin typeface="微软雅黑" charset="-122"/>
                <a:ea typeface="微软雅黑" charset="-122"/>
                <a:cs typeface="微软雅黑 Light" charset="-122"/>
              </a:rPr>
              <a:t>餐饮经营管理</a:t>
            </a:r>
            <a:endParaRPr kumimoji="0" lang="zh-CN" sz="1200" b="0" i="0" u="none" strike="noStrike" kern="0" cap="none" spc="0" normalizeH="0" baseline="0" noProof="1" dirty="0">
              <a:latin typeface="微软雅黑" charset="-122"/>
              <a:ea typeface="微软雅黑" charset="-122"/>
              <a:cs typeface="微软雅黑 Light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 txBox="1"/>
          <p:nvPr>
            <p:custDataLst>
              <p:tags r:id="rId1"/>
            </p:custDataLst>
          </p:nvPr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主题四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宴会服务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西餐宴会服务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  <a:sym typeface="+mn-ea"/>
            </a:endParaRPr>
          </a:p>
        </p:txBody>
      </p:sp>
      <p:grpSp>
        <p:nvGrpSpPr>
          <p:cNvPr id="18" name="组合 17"/>
          <p:cNvGrpSpPr/>
          <p:nvPr>
            <p:custDataLst>
              <p:tags r:id="rId3"/>
            </p:custDataLst>
          </p:nvPr>
        </p:nvGrpSpPr>
        <p:grpSpPr>
          <a:xfrm>
            <a:off x="4083050" y="2025704"/>
            <a:ext cx="2993390" cy="1871478"/>
            <a:chOff x="992" y="3350"/>
            <a:chExt cx="3650" cy="2572"/>
          </a:xfrm>
        </p:grpSpPr>
        <p:sp>
          <p:nvSpPr>
            <p:cNvPr id="11" name="圆角矩形 10"/>
            <p:cNvSpPr/>
            <p:nvPr>
              <p:custDataLst>
                <p:tags r:id="rId4"/>
              </p:custDataLst>
            </p:nvPr>
          </p:nvSpPr>
          <p:spPr>
            <a:xfrm>
              <a:off x="992" y="3350"/>
              <a:ext cx="3650" cy="2572"/>
            </a:xfrm>
            <a:prstGeom prst="roundRect">
              <a:avLst/>
            </a:prstGeom>
            <a:noFill/>
            <a:ln w="12700" cmpd="sng">
              <a:solidFill>
                <a:schemeClr val="accent1">
                  <a:shade val="50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5"/>
              </p:custDataLst>
            </p:nvPr>
          </p:nvSpPr>
          <p:spPr>
            <a:xfrm>
              <a:off x="1213" y="3532"/>
              <a:ext cx="3291" cy="2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indent="0" eaLnBrk="1" fontAlgn="auto" latinLnBrk="0" hangingPunct="1">
                <a:lnSpc>
                  <a:spcPct val="150000"/>
                </a:lnSpc>
              </a:pPr>
              <a:r>
                <a:rPr sz="1000">
                  <a:latin typeface="宋体" pitchFamily="2" charset="-122"/>
                  <a:ea typeface="宋体" pitchFamily="2" charset="-122"/>
                </a:rPr>
                <a:t>在西餐宴会结束后，向主人和其他宾客表达感谢和告别是非常重要的。可以向主人表示对宴会的欣赏和感谢，也可以向其他宾客道别并表达希望再次相聚的愿望。在表达感谢和告别时，应保持真诚和热情的态度，以展现出良好的教养和礼仪风范。</a:t>
              </a:r>
              <a:endParaRPr sz="1000">
                <a:latin typeface="宋体" pitchFamily="2" charset="-122"/>
                <a:ea typeface="宋体" pitchFamily="2" charset="-122"/>
              </a:endParaRPr>
            </a:p>
          </p:txBody>
        </p:sp>
      </p:grp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4616450" y="1517650"/>
            <a:ext cx="1783715" cy="2571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p>
            <a:pPr algn="ctr"/>
            <a:r>
              <a:rPr lang="zh-CN" altLang="en-US" sz="1000" b="1">
                <a:ea typeface="宋体" pitchFamily="2" charset="-122"/>
              </a:rPr>
              <a:t>西餐宴会感谢与告别方式</a:t>
            </a:r>
            <a:endParaRPr lang="zh-CN" altLang="en-US" sz="1000" b="1">
              <a:ea typeface="宋体" pitchFamily="2" charset="-122"/>
            </a:endParaRPr>
          </a:p>
        </p:txBody>
      </p:sp>
      <p:grpSp>
        <p:nvGrpSpPr>
          <p:cNvPr id="4" name="组合 3"/>
          <p:cNvGrpSpPr/>
          <p:nvPr>
            <p:custDataLst>
              <p:tags r:id="rId7"/>
            </p:custDataLst>
          </p:nvPr>
        </p:nvGrpSpPr>
        <p:grpSpPr>
          <a:xfrm>
            <a:off x="476250" y="2025704"/>
            <a:ext cx="2993390" cy="1871478"/>
            <a:chOff x="992" y="3350"/>
            <a:chExt cx="3650" cy="2572"/>
          </a:xfrm>
        </p:grpSpPr>
        <p:sp>
          <p:nvSpPr>
            <p:cNvPr id="5" name="圆角矩形 4"/>
            <p:cNvSpPr/>
            <p:nvPr>
              <p:custDataLst>
                <p:tags r:id="rId8"/>
              </p:custDataLst>
            </p:nvPr>
          </p:nvSpPr>
          <p:spPr>
            <a:xfrm>
              <a:off x="992" y="3350"/>
              <a:ext cx="3650" cy="2572"/>
            </a:xfrm>
            <a:prstGeom prst="roundRect">
              <a:avLst/>
            </a:prstGeom>
            <a:noFill/>
            <a:ln w="12700" cmpd="sng">
              <a:solidFill>
                <a:schemeClr val="accent1">
                  <a:shade val="50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9"/>
              </p:custDataLst>
            </p:nvPr>
          </p:nvSpPr>
          <p:spPr>
            <a:xfrm>
              <a:off x="1213" y="3532"/>
              <a:ext cx="3291" cy="1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indent="0" eaLnBrk="1" fontAlgn="auto" latinLnBrk="0" hangingPunct="1">
                <a:lnSpc>
                  <a:spcPct val="150000"/>
                </a:lnSpc>
              </a:pPr>
              <a:r>
                <a:rPr sz="1000">
                  <a:latin typeface="宋体" pitchFamily="2" charset="-122"/>
                  <a:ea typeface="宋体" pitchFamily="2" charset="-122"/>
                </a:rPr>
                <a:t>西餐宴会结束后，应注意餐后礼仪细节。例如应使用餐巾擦拭嘴角和手部，保持整洁:离座时，应将椅子轻轻推回原位:在离开宴会厅时应向主人和其他宾客致以谢意和告别。</a:t>
              </a:r>
              <a:endParaRPr sz="1000">
                <a:latin typeface="宋体" pitchFamily="2" charset="-122"/>
                <a:ea typeface="宋体" pitchFamily="2" charset="-122"/>
              </a:endParaRPr>
            </a:p>
          </p:txBody>
        </p:sp>
      </p:grpSp>
      <p:sp>
        <p:nvSpPr>
          <p:cNvPr id="8" name="文本框 7"/>
          <p:cNvSpPr txBox="1"/>
          <p:nvPr>
            <p:custDataLst>
              <p:tags r:id="rId10"/>
            </p:custDataLst>
          </p:nvPr>
        </p:nvSpPr>
        <p:spPr>
          <a:xfrm>
            <a:off x="1009650" y="1562735"/>
            <a:ext cx="1774190" cy="2571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p>
            <a:pPr algn="ctr"/>
            <a:r>
              <a:rPr lang="zh-CN" altLang="en-US" sz="1000" b="1">
                <a:ea typeface="宋体" pitchFamily="2" charset="-122"/>
              </a:rPr>
              <a:t>西餐宴会餐后礼仪细节</a:t>
            </a:r>
            <a:endParaRPr lang="zh-CN" altLang="en-US" sz="1000" b="1"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 txBox="1"/>
          <p:nvPr>
            <p:custDataLst>
              <p:tags r:id="rId1"/>
            </p:custDataLst>
          </p:nvPr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主题四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宴会服务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西餐宴会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服务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  <a:sym typeface="+mn-ea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715010" y="1822450"/>
            <a:ext cx="2679700" cy="1795145"/>
            <a:chOff x="1246" y="2681"/>
            <a:chExt cx="4220" cy="2827"/>
          </a:xfrm>
        </p:grpSpPr>
        <p:sp>
          <p:nvSpPr>
            <p:cNvPr id="9" name="圆角矩形 8"/>
            <p:cNvSpPr/>
            <p:nvPr>
              <p:custDataLst>
                <p:tags r:id="rId3"/>
              </p:custDataLst>
            </p:nvPr>
          </p:nvSpPr>
          <p:spPr>
            <a:xfrm>
              <a:off x="1246" y="2681"/>
              <a:ext cx="4220" cy="2827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4"/>
              </p:custDataLst>
            </p:nvPr>
          </p:nvSpPr>
          <p:spPr>
            <a:xfrm>
              <a:off x="1390" y="3161"/>
              <a:ext cx="4076" cy="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algn="l" rtl="0" eaLnBrk="1" fontAlgn="auto" latinLnBrk="0" hangingPunct="1">
                <a:lnSpc>
                  <a:spcPct val="150000"/>
                </a:lnSpc>
                <a:buClrTx/>
                <a:buSzTx/>
                <a:buNone/>
              </a:pPr>
              <a:r>
                <a:rPr kumimoji="0" lang="zh-CN" altLang="en-US" sz="1000" b="0" i="0" u="none" strike="noStrike" kern="0" cap="none" spc="0" normalizeH="0" baseline="0" noProof="1">
                  <a:latin typeface="宋体" pitchFamily="2" charset="-122"/>
                  <a:ea typeface="宋体" pitchFamily="2" charset="-122"/>
                  <a:cs typeface="+mn-ea"/>
                </a:rPr>
                <a:t>案例一：</a:t>
              </a:r>
              <a:endParaRPr kumimoji="0" lang="zh-CN" altLang="en-US" sz="1000" b="0" i="0" u="none" strike="noStrike" kern="0" cap="none" spc="0" normalizeH="0" baseline="0" noProof="1">
                <a:latin typeface="宋体" pitchFamily="2" charset="-122"/>
                <a:ea typeface="宋体" pitchFamily="2" charset="-122"/>
                <a:cs typeface="+mn-ea"/>
              </a:endParaRPr>
            </a:p>
            <a:p>
              <a:pPr marL="0" marR="0" algn="l" rtl="0" eaLnBrk="1" fontAlgn="auto" latinLnBrk="0" hangingPunct="1">
                <a:lnSpc>
                  <a:spcPct val="150000"/>
                </a:lnSpc>
                <a:buClrTx/>
                <a:buSzTx/>
                <a:buNone/>
              </a:pPr>
              <a:r>
                <a:rPr kumimoji="0" lang="zh-CN" altLang="en-US" sz="1000" b="0" i="0" u="none" strike="noStrike" kern="0" cap="none" spc="0" normalizeH="0" baseline="0" noProof="1">
                  <a:latin typeface="宋体" pitchFamily="2" charset="-122"/>
                  <a:ea typeface="宋体" pitchFamily="2" charset="-122"/>
                  <a:cs typeface="+mn-ea"/>
                </a:rPr>
                <a:t>在进行西餐宴会服务时，宾客在用餐过程中不慎塞牙或异物入口。</a:t>
              </a:r>
              <a:endParaRPr kumimoji="0" lang="zh-CN" altLang="en-US" sz="1000" b="0" i="0" u="none" strike="noStrike" kern="0" cap="none" spc="0" normalizeH="0" baseline="0" noProof="1">
                <a:latin typeface="宋体" pitchFamily="2" charset="-122"/>
                <a:ea typeface="宋体" pitchFamily="2" charset="-122"/>
                <a:cs typeface="+mn-ea"/>
              </a:endParaRPr>
            </a:p>
            <a:p>
              <a:pPr marL="0" marR="0" algn="l" rtl="0" eaLnBrk="1" fontAlgn="auto" latinLnBrk="0" hangingPunct="1">
                <a:lnSpc>
                  <a:spcPct val="150000"/>
                </a:lnSpc>
                <a:buClrTx/>
                <a:buSzTx/>
                <a:buNone/>
              </a:pPr>
              <a:r>
                <a:rPr kumimoji="0" lang="zh-CN" altLang="en-US" sz="1000" b="0" i="0" u="none" strike="noStrike" kern="0" cap="none" spc="0" normalizeH="0" baseline="0" noProof="1">
                  <a:latin typeface="宋体" pitchFamily="2" charset="-122"/>
                  <a:ea typeface="宋体" pitchFamily="2" charset="-122"/>
                  <a:cs typeface="+mn-ea"/>
                </a:rPr>
                <a:t>请分析：针对此案例的解决方法。</a:t>
              </a:r>
              <a:endParaRPr kumimoji="0" lang="zh-CN" altLang="en-US" sz="1000" b="0" i="0" u="none" strike="noStrike" kern="0" cap="none" spc="0" normalizeH="0" baseline="0" noProof="1">
                <a:latin typeface="宋体" pitchFamily="2" charset="-122"/>
                <a:ea typeface="宋体" pitchFamily="2" charset="-122"/>
                <a:cs typeface="+mn-ea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211320" y="1822450"/>
            <a:ext cx="2760980" cy="1871345"/>
            <a:chOff x="992" y="3350"/>
            <a:chExt cx="4348" cy="2947"/>
          </a:xfrm>
        </p:grpSpPr>
        <p:sp>
          <p:nvSpPr>
            <p:cNvPr id="11" name="圆角矩形 10"/>
            <p:cNvSpPr/>
            <p:nvPr>
              <p:custDataLst>
                <p:tags r:id="rId5"/>
              </p:custDataLst>
            </p:nvPr>
          </p:nvSpPr>
          <p:spPr>
            <a:xfrm>
              <a:off x="992" y="3350"/>
              <a:ext cx="4348" cy="2947"/>
            </a:xfrm>
            <a:prstGeom prst="roundRect">
              <a:avLst/>
            </a:prstGeom>
            <a:noFill/>
            <a:ln w="12700" cmpd="sng">
              <a:solidFill>
                <a:schemeClr val="accent1">
                  <a:shade val="50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6"/>
              </p:custDataLst>
            </p:nvPr>
          </p:nvSpPr>
          <p:spPr>
            <a:xfrm>
              <a:off x="1270" y="3695"/>
              <a:ext cx="3967" cy="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indent="0" eaLnBrk="1" fontAlgn="auto" latinLnBrk="0" hangingPunct="1">
                <a:lnSpc>
                  <a:spcPct val="150000"/>
                </a:lnSpc>
              </a:pPr>
              <a:r>
                <a:rPr lang="en-US" altLang="en-US" sz="1000">
                  <a:latin typeface="宋体" pitchFamily="2" charset="-122"/>
                  <a:ea typeface="宋体" pitchFamily="2" charset="-122"/>
                </a:rPr>
                <a:t>1.</a:t>
              </a:r>
              <a:r>
                <a:rPr altLang="en-US" sz="1000">
                  <a:latin typeface="宋体" pitchFamily="2" charset="-122"/>
                  <a:ea typeface="宋体" pitchFamily="2" charset="-122"/>
                </a:rPr>
                <a:t>服务员应立即上前询问宾客是否需要帮助，并提供牙签、纸巾等物品。</a:t>
              </a:r>
              <a:endParaRPr altLang="en-US" sz="1000">
                <a:latin typeface="宋体" pitchFamily="2" charset="-122"/>
                <a:ea typeface="宋体" pitchFamily="2" charset="-122"/>
              </a:endParaRPr>
            </a:p>
            <a:p>
              <a:pPr marL="0" indent="0" eaLnBrk="1" fontAlgn="auto" latinLnBrk="0" hangingPunct="1">
                <a:lnSpc>
                  <a:spcPct val="150000"/>
                </a:lnSpc>
              </a:pPr>
              <a:r>
                <a:rPr lang="en-US" altLang="en-US" sz="1000">
                  <a:latin typeface="宋体" pitchFamily="2" charset="-122"/>
                  <a:ea typeface="宋体" pitchFamily="2" charset="-122"/>
                </a:rPr>
                <a:t>2.</a:t>
              </a:r>
              <a:r>
                <a:rPr altLang="en-US" sz="1000">
                  <a:latin typeface="宋体" pitchFamily="2" charset="-122"/>
                  <a:ea typeface="宋体" pitchFamily="2" charset="-122"/>
                </a:rPr>
                <a:t>如宾客感到不适，服务员应协助其联系酒店医疗人员或建议就医。</a:t>
              </a:r>
              <a:endParaRPr altLang="en-US" sz="1000">
                <a:latin typeface="宋体" pitchFamily="2" charset="-122"/>
                <a:ea typeface="宋体" pitchFamily="2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4692650" y="1365250"/>
            <a:ext cx="1774190" cy="2571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p>
            <a:pPr algn="ctr"/>
            <a:r>
              <a:rPr lang="zh-CN" altLang="en-US" sz="1000" b="1">
                <a:ea typeface="宋体" pitchFamily="2" charset="-122"/>
              </a:rPr>
              <a:t>解决方法</a:t>
            </a:r>
            <a:endParaRPr lang="zh-CN" altLang="en-US" sz="1000" b="1"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 txBox="1"/>
          <p:nvPr>
            <p:custDataLst>
              <p:tags r:id="rId1"/>
            </p:custDataLst>
          </p:nvPr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主题四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宴会服务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西餐宴会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服务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  <a:sym typeface="+mn-ea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715010" y="1822450"/>
            <a:ext cx="2679700" cy="1795145"/>
            <a:chOff x="1246" y="2681"/>
            <a:chExt cx="4220" cy="2827"/>
          </a:xfrm>
        </p:grpSpPr>
        <p:sp>
          <p:nvSpPr>
            <p:cNvPr id="9" name="圆角矩形 8"/>
            <p:cNvSpPr/>
            <p:nvPr>
              <p:custDataLst>
                <p:tags r:id="rId3"/>
              </p:custDataLst>
            </p:nvPr>
          </p:nvSpPr>
          <p:spPr>
            <a:xfrm>
              <a:off x="1246" y="2681"/>
              <a:ext cx="4220" cy="2827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4"/>
              </p:custDataLst>
            </p:nvPr>
          </p:nvSpPr>
          <p:spPr>
            <a:xfrm>
              <a:off x="1390" y="3161"/>
              <a:ext cx="4076" cy="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algn="l" rtl="0" eaLnBrk="1" fontAlgn="auto" latinLnBrk="0" hangingPunct="1">
                <a:lnSpc>
                  <a:spcPct val="150000"/>
                </a:lnSpc>
                <a:buClrTx/>
                <a:buSzTx/>
                <a:buNone/>
              </a:pPr>
              <a:r>
                <a:rPr kumimoji="0" lang="zh-CN" altLang="en-US" sz="1000" b="0" i="0" u="none" strike="noStrike" kern="0" cap="none" spc="0" normalizeH="0" baseline="0" noProof="1">
                  <a:latin typeface="宋体" pitchFamily="2" charset="-122"/>
                  <a:ea typeface="宋体" pitchFamily="2" charset="-122"/>
                  <a:cs typeface="+mn-ea"/>
                </a:rPr>
                <a:t>案例</a:t>
              </a:r>
              <a:r>
                <a:rPr kumimoji="0" lang="zh-CN" altLang="en-US" sz="1000" b="0" i="0" u="none" strike="noStrike" kern="0" cap="none" spc="0" normalizeH="0" baseline="0" noProof="1">
                  <a:latin typeface="宋体" pitchFamily="2" charset="-122"/>
                  <a:ea typeface="宋体" pitchFamily="2" charset="-122"/>
                  <a:cs typeface="+mn-ea"/>
                </a:rPr>
                <a:t>二：</a:t>
              </a:r>
              <a:endParaRPr kumimoji="0" lang="zh-CN" altLang="en-US" sz="1000" b="0" i="0" u="none" strike="noStrike" kern="0" cap="none" spc="0" normalizeH="0" baseline="0" noProof="1">
                <a:latin typeface="宋体" pitchFamily="2" charset="-122"/>
                <a:ea typeface="宋体" pitchFamily="2" charset="-122"/>
                <a:cs typeface="+mn-ea"/>
              </a:endParaRPr>
            </a:p>
            <a:p>
              <a:pPr marL="0" marR="0" algn="l" rtl="0" eaLnBrk="1" fontAlgn="auto" latinLnBrk="0" hangingPunct="1">
                <a:lnSpc>
                  <a:spcPct val="150000"/>
                </a:lnSpc>
                <a:buClrTx/>
                <a:buSzTx/>
                <a:buNone/>
              </a:pPr>
              <a:r>
                <a:rPr kumimoji="0" lang="zh-CN" altLang="en-US" sz="1000" b="0" i="0" u="none" strike="noStrike" kern="0" cap="none" spc="0" normalizeH="0" baseline="0" noProof="1">
                  <a:latin typeface="宋体" pitchFamily="2" charset="-122"/>
                  <a:ea typeface="宋体" pitchFamily="2" charset="-122"/>
                  <a:cs typeface="+mn-ea"/>
                </a:rPr>
                <a:t>宾客在食物中发现异物，如头发、昆虫等。</a:t>
              </a:r>
              <a:endParaRPr kumimoji="0" lang="zh-CN" altLang="en-US" sz="1000" b="0" i="0" u="none" strike="noStrike" kern="0" cap="none" spc="0" normalizeH="0" baseline="0" noProof="1">
                <a:latin typeface="宋体" pitchFamily="2" charset="-122"/>
                <a:ea typeface="宋体" pitchFamily="2" charset="-122"/>
                <a:cs typeface="+mn-ea"/>
              </a:endParaRPr>
            </a:p>
            <a:p>
              <a:pPr marL="0" marR="0" algn="l" rtl="0" eaLnBrk="1" fontAlgn="auto" latinLnBrk="0" hangingPunct="1">
                <a:lnSpc>
                  <a:spcPct val="150000"/>
                </a:lnSpc>
                <a:buClrTx/>
                <a:buSzTx/>
                <a:buNone/>
              </a:pPr>
              <a:r>
                <a:rPr kumimoji="0" lang="zh-CN" altLang="en-US" sz="1000" b="0" i="0" u="none" strike="noStrike" kern="0" cap="none" spc="0" normalizeH="0" baseline="0" noProof="1">
                  <a:latin typeface="宋体" pitchFamily="2" charset="-122"/>
                  <a:ea typeface="宋体" pitchFamily="2" charset="-122"/>
                  <a:cs typeface="+mn-ea"/>
                </a:rPr>
                <a:t>请分析：针对此案例的解决方法。</a:t>
              </a:r>
              <a:endParaRPr kumimoji="0" lang="zh-CN" altLang="en-US" sz="1000" b="0" i="0" u="none" strike="noStrike" kern="0" cap="none" spc="0" normalizeH="0" baseline="0" noProof="1">
                <a:latin typeface="宋体" pitchFamily="2" charset="-122"/>
                <a:ea typeface="宋体" pitchFamily="2" charset="-122"/>
                <a:cs typeface="+mn-ea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211320" y="1822450"/>
            <a:ext cx="2760980" cy="1871345"/>
            <a:chOff x="992" y="3350"/>
            <a:chExt cx="4348" cy="2947"/>
          </a:xfrm>
        </p:grpSpPr>
        <p:sp>
          <p:nvSpPr>
            <p:cNvPr id="11" name="圆角矩形 10"/>
            <p:cNvSpPr/>
            <p:nvPr>
              <p:custDataLst>
                <p:tags r:id="rId5"/>
              </p:custDataLst>
            </p:nvPr>
          </p:nvSpPr>
          <p:spPr>
            <a:xfrm>
              <a:off x="992" y="3350"/>
              <a:ext cx="4348" cy="2947"/>
            </a:xfrm>
            <a:prstGeom prst="roundRect">
              <a:avLst/>
            </a:prstGeom>
            <a:noFill/>
            <a:ln w="12700" cmpd="sng">
              <a:solidFill>
                <a:schemeClr val="accent1">
                  <a:shade val="50000"/>
                </a:scheme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6"/>
              </p:custDataLst>
            </p:nvPr>
          </p:nvSpPr>
          <p:spPr>
            <a:xfrm>
              <a:off x="1270" y="3695"/>
              <a:ext cx="3967" cy="1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indent="0" eaLnBrk="1" fontAlgn="auto" latinLnBrk="0" hangingPunct="1">
                <a:lnSpc>
                  <a:spcPct val="150000"/>
                </a:lnSpc>
              </a:pPr>
              <a:r>
                <a:rPr lang="en-US" altLang="en-US" sz="1000">
                  <a:latin typeface="宋体" pitchFamily="2" charset="-122"/>
                  <a:ea typeface="宋体" pitchFamily="2" charset="-122"/>
                </a:rPr>
                <a:t>1.</a:t>
              </a:r>
              <a:r>
                <a:rPr sz="1000">
                  <a:latin typeface="宋体" pitchFamily="2" charset="-122"/>
                  <a:ea typeface="宋体" pitchFamily="2" charset="-122"/>
                </a:rPr>
                <a:t>服务员应立即向宾客道歉，并将异物撤走。</a:t>
              </a:r>
              <a:endParaRPr sz="1000">
                <a:latin typeface="宋体" pitchFamily="2" charset="-122"/>
                <a:ea typeface="宋体" pitchFamily="2" charset="-122"/>
              </a:endParaRPr>
            </a:p>
            <a:p>
              <a:pPr marL="0" indent="0" eaLnBrk="1" fontAlgn="auto" latinLnBrk="0" hangingPunct="1">
                <a:lnSpc>
                  <a:spcPct val="150000"/>
                </a:lnSpc>
              </a:pPr>
              <a:r>
                <a:rPr lang="en-US" altLang="en-US" sz="1000">
                  <a:latin typeface="宋体" pitchFamily="2" charset="-122"/>
                  <a:ea typeface="宋体" pitchFamily="2" charset="-122"/>
                </a:rPr>
                <a:t>2.</a:t>
              </a:r>
              <a:r>
                <a:rPr sz="1000">
                  <a:latin typeface="宋体" pitchFamily="2" charset="-122"/>
                  <a:ea typeface="宋体" pitchFamily="2" charset="-122"/>
                </a:rPr>
                <a:t>同时，向宾客解释可能是厨房在制作过程中出现的失误，并提出更换菜品或退款等解决方案。</a:t>
              </a:r>
              <a:endParaRPr sz="1000">
                <a:latin typeface="宋体" pitchFamily="2" charset="-122"/>
                <a:ea typeface="宋体" pitchFamily="2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4692650" y="1365250"/>
            <a:ext cx="1774190" cy="2571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p>
            <a:pPr algn="ctr"/>
            <a:r>
              <a:rPr lang="zh-CN" altLang="en-US" sz="1000" b="1">
                <a:ea typeface="宋体" pitchFamily="2" charset="-122"/>
              </a:rPr>
              <a:t>解决方法</a:t>
            </a:r>
            <a:endParaRPr lang="zh-CN" altLang="en-US" sz="1000" b="1"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 txBox="1"/>
          <p:nvPr>
            <p:custDataLst>
              <p:tags r:id="rId1"/>
            </p:custDataLst>
          </p:nvPr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主题四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宴会服务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西餐宴会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服务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  <a:sym typeface="+mn-ea"/>
            </a:endParaRPr>
          </a:p>
        </p:txBody>
      </p:sp>
      <p:pic>
        <p:nvPicPr>
          <p:cNvPr id="10" name="图片 9" descr="2158495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2650" y="1822450"/>
            <a:ext cx="1491615" cy="1491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r="7991"/>
          <a:stretch>
            <a:fillRect/>
          </a:stretch>
        </p:blipFill>
        <p:spPr>
          <a:xfrm>
            <a:off x="2852420" y="654050"/>
            <a:ext cx="3656965" cy="3121660"/>
          </a:xfrm>
          <a:prstGeom prst="rect">
            <a:avLst/>
          </a:prstGeom>
        </p:spPr>
      </p:pic>
      <p:sp>
        <p:nvSpPr>
          <p:cNvPr id="8" name="圆角矩形 7"/>
          <p:cNvSpPr/>
          <p:nvPr>
            <p:custDataLst>
              <p:tags r:id="rId8"/>
            </p:custDataLst>
          </p:nvPr>
        </p:nvSpPr>
        <p:spPr>
          <a:xfrm>
            <a:off x="2787650" y="603250"/>
            <a:ext cx="3803015" cy="3206750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 txBox="1"/>
          <p:nvPr>
            <p:custDataLst>
              <p:tags r:id="rId1"/>
            </p:custDataLst>
          </p:nvPr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主题四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宴会服务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西餐宴会服务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3"/>
            </p:custDataLst>
          </p:nvPr>
        </p:nvSpPr>
        <p:spPr>
          <a:xfrm>
            <a:off x="785495" y="2127250"/>
            <a:ext cx="1638300" cy="10147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indent="0" algn="ctr" eaLnBrk="1" fontAlgn="auto" latinLnBrk="0" hangingPunct="1">
              <a:lnSpc>
                <a:spcPct val="150000"/>
              </a:lnSpc>
            </a:pPr>
            <a:r>
              <a:rPr lang="zh-CN" altLang="en-US" sz="1000">
                <a:ea typeface="宋体" pitchFamily="2" charset="-122"/>
              </a:rPr>
              <a:t>小组分角色模拟练习</a:t>
            </a:r>
            <a:endParaRPr lang="zh-CN" altLang="en-US" sz="1000">
              <a:ea typeface="宋体" pitchFamily="2" charset="-122"/>
            </a:endParaRPr>
          </a:p>
          <a:p>
            <a:pPr marL="0" indent="0" algn="ctr" eaLnBrk="1" fontAlgn="auto" latinLnBrk="0" hangingPunct="1">
              <a:lnSpc>
                <a:spcPct val="150000"/>
              </a:lnSpc>
            </a:pPr>
            <a:r>
              <a:rPr lang="zh-CN" altLang="en-US" sz="1000" b="0" spc="-5" dirty="0">
                <a:solidFill>
                  <a:srgbClr val="252525"/>
                </a:solidFill>
                <a:latin typeface="微软雅黑 Light" charset="-122"/>
                <a:cs typeface="微软雅黑 Light" charset="-122"/>
                <a:sym typeface="+mn-ea"/>
              </a:rPr>
              <a:t>西餐宴会中的就餐服务、宴会后结束工作的服务</a:t>
            </a:r>
            <a:r>
              <a:rPr lang="zh-CN" altLang="en-US" sz="1000">
                <a:ea typeface="宋体" pitchFamily="2" charset="-122"/>
              </a:rPr>
              <a:t>程序与标准。</a:t>
            </a:r>
            <a:endParaRPr lang="zh-CN" altLang="en-US" sz="1000">
              <a:ea typeface="宋体" pitchFamily="2" charset="-122"/>
            </a:endParaRPr>
          </a:p>
        </p:txBody>
      </p:sp>
      <p:pic>
        <p:nvPicPr>
          <p:cNvPr id="6" name="图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3321050" y="1136650"/>
            <a:ext cx="3603625" cy="22904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4233" y="1076389"/>
            <a:ext cx="955040" cy="2114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dirty="0">
                <a:solidFill>
                  <a:srgbClr val="252525"/>
                </a:solidFill>
              </a:rPr>
              <a:t>【</a:t>
            </a:r>
            <a:r>
              <a:rPr sz="1200" dirty="0">
                <a:solidFill>
                  <a:srgbClr val="252525"/>
                </a:solidFill>
              </a:rPr>
              <a:t>作</a:t>
            </a:r>
            <a:r>
              <a:rPr sz="1200" dirty="0">
                <a:solidFill>
                  <a:srgbClr val="252525"/>
                </a:solidFill>
              </a:rPr>
              <a:t>业</a:t>
            </a:r>
            <a:r>
              <a:rPr sz="1200" dirty="0">
                <a:solidFill>
                  <a:srgbClr val="252525"/>
                </a:solidFill>
              </a:rPr>
              <a:t>目</a:t>
            </a:r>
            <a:r>
              <a:rPr sz="1200" dirty="0">
                <a:solidFill>
                  <a:srgbClr val="252525"/>
                </a:solidFill>
              </a:rPr>
              <a:t>标</a:t>
            </a:r>
            <a:r>
              <a:rPr sz="1200" spc="-50" dirty="0">
                <a:solidFill>
                  <a:srgbClr val="252525"/>
                </a:solidFill>
              </a:rPr>
              <a:t>】</a:t>
            </a:r>
            <a:endParaRPr sz="1200"/>
          </a:p>
        </p:txBody>
      </p:sp>
      <p:sp>
        <p:nvSpPr>
          <p:cNvPr id="4" name="object 4"/>
          <p:cNvSpPr txBox="1"/>
          <p:nvPr/>
        </p:nvSpPr>
        <p:spPr>
          <a:xfrm>
            <a:off x="774233" y="1266015"/>
            <a:ext cx="5607050" cy="2811780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76530" indent="-15875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sz="1100" b="0" dirty="0">
                <a:solidFill>
                  <a:srgbClr val="252525"/>
                </a:solidFill>
                <a:latin typeface="微软雅黑 Light" charset="-122"/>
                <a:cs typeface="微软雅黑 Light" charset="-122"/>
              </a:rPr>
              <a:t>1.</a:t>
            </a:r>
            <a:r>
              <a:rPr sz="1100" b="0" spc="125" dirty="0">
                <a:solidFill>
                  <a:srgbClr val="252525"/>
                </a:solidFill>
                <a:latin typeface="微软雅黑 Light" charset="-122"/>
                <a:cs typeface="微软雅黑 Light" charset="-122"/>
              </a:rPr>
              <a:t> </a:t>
            </a:r>
            <a:r>
              <a:rPr lang="zh-CN" altLang="en-US" sz="1100" b="0" spc="125" dirty="0">
                <a:solidFill>
                  <a:srgbClr val="252525"/>
                </a:solidFill>
                <a:latin typeface="微软雅黑 Light" charset="-122"/>
                <a:cs typeface="微软雅黑 Light" charset="-122"/>
              </a:rPr>
              <a:t>帮助学生</a:t>
            </a:r>
            <a:r>
              <a:rPr sz="1100" b="0" spc="125" dirty="0">
                <a:solidFill>
                  <a:srgbClr val="252525"/>
                </a:solidFill>
                <a:latin typeface="微软雅黑 Light" charset="-122"/>
                <a:cs typeface="微软雅黑 Light" charset="-122"/>
              </a:rPr>
              <a:t>巩固所学知识，</a:t>
            </a:r>
            <a:r>
              <a:rPr lang="zh-CN" altLang="en-US" sz="1100" b="0" spc="125" dirty="0">
                <a:solidFill>
                  <a:srgbClr val="252525"/>
                </a:solidFill>
                <a:latin typeface="微软雅黑 Light" charset="-122"/>
                <a:cs typeface="微软雅黑 Light" charset="-122"/>
              </a:rPr>
              <a:t>并达到学以致用。</a:t>
            </a:r>
            <a:endParaRPr sz="1100" b="0" spc="125" dirty="0">
              <a:solidFill>
                <a:srgbClr val="252525"/>
              </a:solidFill>
              <a:latin typeface="微软雅黑 Light" charset="-122"/>
              <a:cs typeface="微软雅黑 Light" charset="-122"/>
            </a:endParaRPr>
          </a:p>
          <a:p>
            <a:pPr marL="176530" indent="-15875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lang="en-US" altLang="en-US" sz="1100" b="0" spc="125" dirty="0">
                <a:solidFill>
                  <a:srgbClr val="252525"/>
                </a:solidFill>
                <a:latin typeface="微软雅黑 Light" charset="-122"/>
                <a:cs typeface="微软雅黑 Light" charset="-122"/>
              </a:rPr>
              <a:t>2.培养</a:t>
            </a:r>
            <a:r>
              <a:rPr lang="zh-CN" altLang="en-US" sz="1100" b="0" spc="125" dirty="0">
                <a:solidFill>
                  <a:srgbClr val="252525"/>
                </a:solidFill>
                <a:latin typeface="微软雅黑 Light" charset="-122"/>
                <a:cs typeface="微软雅黑 Light" charset="-122"/>
              </a:rPr>
              <a:t>学生</a:t>
            </a:r>
            <a:r>
              <a:rPr lang="en-US" altLang="en-US" sz="1100" b="0" spc="125" dirty="0">
                <a:solidFill>
                  <a:srgbClr val="252525"/>
                </a:solidFill>
                <a:latin typeface="微软雅黑 Light" charset="-122"/>
                <a:cs typeface="微软雅黑 Light" charset="-122"/>
              </a:rPr>
              <a:t>自学能力</a:t>
            </a:r>
            <a:r>
              <a:rPr lang="zh-CN" altLang="en-US" sz="1100" b="0" spc="125" dirty="0">
                <a:solidFill>
                  <a:srgbClr val="252525"/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，</a:t>
            </a:r>
            <a:r>
              <a:rPr lang="en-US" altLang="en-US" sz="1100" b="0" spc="125" dirty="0">
                <a:solidFill>
                  <a:srgbClr val="252525"/>
                </a:solidFill>
                <a:latin typeface="微软雅黑 Light" charset="-122"/>
                <a:cs typeface="微软雅黑 Light" charset="-122"/>
              </a:rPr>
              <a:t>提高</a:t>
            </a:r>
            <a:r>
              <a:rPr lang="zh-CN" altLang="en-US" sz="1100" b="0" spc="125" dirty="0">
                <a:solidFill>
                  <a:srgbClr val="252525"/>
                </a:solidFill>
                <a:latin typeface="微软雅黑 Light" charset="-122"/>
                <a:cs typeface="微软雅黑 Light" charset="-122"/>
              </a:rPr>
              <a:t>学生</a:t>
            </a:r>
            <a:r>
              <a:rPr lang="en-US" altLang="en-US" sz="1100" b="0" spc="125" dirty="0">
                <a:solidFill>
                  <a:srgbClr val="252525"/>
                </a:solidFill>
                <a:latin typeface="微软雅黑 Light" charset="-122"/>
                <a:cs typeface="微软雅黑 Light" charset="-122"/>
              </a:rPr>
              <a:t>学习能力和探究精神，更好地适应社会。</a:t>
            </a:r>
            <a:endParaRPr lang="en-US" altLang="en-US" sz="1100" b="0" spc="125" dirty="0">
              <a:solidFill>
                <a:srgbClr val="252525"/>
              </a:solidFill>
              <a:latin typeface="微软雅黑 Light" charset="-122"/>
              <a:cs typeface="微软雅黑 Light" charset="-122"/>
            </a:endParaRPr>
          </a:p>
          <a:p>
            <a:pPr marL="176530" indent="-15875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lang="en-US" altLang="en-US" sz="1100" b="0" spc="125" dirty="0">
                <a:solidFill>
                  <a:srgbClr val="252525"/>
                </a:solidFill>
                <a:latin typeface="微软雅黑 Light" charset="-122"/>
                <a:cs typeface="微软雅黑 Light" charset="-122"/>
              </a:rPr>
              <a:t>3.提高</a:t>
            </a:r>
            <a:r>
              <a:rPr lang="zh-CN" altLang="en-US" sz="1100" b="0" spc="125" dirty="0">
                <a:solidFill>
                  <a:srgbClr val="252525"/>
                </a:solidFill>
                <a:latin typeface="微软雅黑 Light" charset="-122"/>
                <a:cs typeface="微软雅黑 Light" charset="-122"/>
              </a:rPr>
              <a:t>学生</a:t>
            </a:r>
            <a:r>
              <a:rPr lang="en-US" altLang="en-US" sz="1100" b="0" spc="125" dirty="0">
                <a:solidFill>
                  <a:srgbClr val="252525"/>
                </a:solidFill>
                <a:latin typeface="微软雅黑 Light" charset="-122"/>
                <a:cs typeface="微软雅黑 Light" charset="-122"/>
              </a:rPr>
              <a:t>学习成绩</a:t>
            </a:r>
            <a:r>
              <a:rPr lang="zh-CN" altLang="en-US" sz="1100" b="0" spc="125" dirty="0">
                <a:solidFill>
                  <a:srgbClr val="252525"/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，</a:t>
            </a:r>
            <a:r>
              <a:rPr lang="en-US" altLang="en-US" sz="1100" b="0" spc="125" dirty="0">
                <a:solidFill>
                  <a:srgbClr val="252525"/>
                </a:solidFill>
                <a:latin typeface="微软雅黑 Light" charset="-122"/>
                <a:cs typeface="微软雅黑 Light" charset="-122"/>
              </a:rPr>
              <a:t>为未来的升学或工作打下</a:t>
            </a:r>
            <a:r>
              <a:rPr lang="zh-CN" altLang="en-US" sz="1100" b="0" spc="125" dirty="0">
                <a:solidFill>
                  <a:srgbClr val="252525"/>
                </a:solidFill>
                <a:latin typeface="微软雅黑 Light" charset="-122"/>
                <a:cs typeface="微软雅黑 Light" charset="-122"/>
              </a:rPr>
              <a:t>良好</a:t>
            </a:r>
            <a:r>
              <a:rPr lang="en-US" altLang="en-US" sz="1100" b="0" spc="125" dirty="0">
                <a:solidFill>
                  <a:srgbClr val="252525"/>
                </a:solidFill>
                <a:latin typeface="微软雅黑 Light" charset="-122"/>
                <a:cs typeface="微软雅黑 Light" charset="-122"/>
              </a:rPr>
              <a:t>基础。</a:t>
            </a:r>
            <a:endParaRPr lang="en-US" altLang="en-US" sz="1100" b="0" spc="125" dirty="0">
              <a:solidFill>
                <a:srgbClr val="252525"/>
              </a:solidFill>
              <a:latin typeface="微软雅黑 Light" charset="-122"/>
              <a:cs typeface="微软雅黑 Light" charset="-122"/>
            </a:endParaRPr>
          </a:p>
          <a:p>
            <a:pPr marL="176530" indent="-15875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lang="en-US" altLang="en-US" sz="1100" b="0" spc="125" dirty="0">
                <a:solidFill>
                  <a:srgbClr val="252525"/>
                </a:solidFill>
                <a:latin typeface="微软雅黑 Light" charset="-122"/>
                <a:cs typeface="微软雅黑 Light" charset="-122"/>
              </a:rPr>
              <a:t>4.培养学生的创新思维</a:t>
            </a:r>
            <a:r>
              <a:rPr lang="zh-CN" altLang="en-US" sz="1100" b="0" spc="125" dirty="0">
                <a:solidFill>
                  <a:srgbClr val="252525"/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，提高学生的学习兴趣。</a:t>
            </a:r>
            <a:endParaRPr lang="en-US" altLang="en-US" sz="1100" b="0" spc="125" dirty="0">
              <a:solidFill>
                <a:srgbClr val="252525"/>
              </a:solidFill>
              <a:latin typeface="微软雅黑 Light" charset="-122"/>
              <a:cs typeface="微软雅黑 Light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endParaRPr sz="1200" b="1" dirty="0">
              <a:solidFill>
                <a:srgbClr val="252525"/>
              </a:solidFill>
              <a:latin typeface="微软雅黑" charset="-122"/>
              <a:cs typeface="微软雅黑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endParaRPr sz="1200" b="1" dirty="0">
              <a:solidFill>
                <a:srgbClr val="252525"/>
              </a:solidFill>
              <a:latin typeface="微软雅黑" charset="-122"/>
              <a:cs typeface="微软雅黑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r>
              <a:rPr sz="1200" b="1" dirty="0">
                <a:solidFill>
                  <a:srgbClr val="252525"/>
                </a:solidFill>
                <a:latin typeface="微软雅黑" charset="-122"/>
                <a:cs typeface="微软雅黑" charset="-122"/>
              </a:rPr>
              <a:t>【</a:t>
            </a:r>
            <a:r>
              <a:rPr sz="1200" b="1" dirty="0">
                <a:solidFill>
                  <a:srgbClr val="252525"/>
                </a:solidFill>
                <a:latin typeface="微软雅黑" charset="-122"/>
                <a:cs typeface="微软雅黑" charset="-122"/>
              </a:rPr>
              <a:t>作</a:t>
            </a:r>
            <a:r>
              <a:rPr sz="1200" b="1" dirty="0">
                <a:solidFill>
                  <a:srgbClr val="252525"/>
                </a:solidFill>
                <a:latin typeface="微软雅黑" charset="-122"/>
                <a:cs typeface="微软雅黑" charset="-122"/>
              </a:rPr>
              <a:t>业</a:t>
            </a:r>
            <a:r>
              <a:rPr sz="1200" b="1" dirty="0">
                <a:solidFill>
                  <a:srgbClr val="252525"/>
                </a:solidFill>
                <a:latin typeface="微软雅黑" charset="-122"/>
                <a:cs typeface="微软雅黑" charset="-122"/>
              </a:rPr>
              <a:t>内</a:t>
            </a:r>
            <a:r>
              <a:rPr sz="1200" b="1" dirty="0">
                <a:solidFill>
                  <a:srgbClr val="252525"/>
                </a:solidFill>
                <a:latin typeface="微软雅黑" charset="-122"/>
                <a:cs typeface="微软雅黑" charset="-122"/>
              </a:rPr>
              <a:t>容</a:t>
            </a:r>
            <a:r>
              <a:rPr sz="1200" b="1" dirty="0">
                <a:solidFill>
                  <a:srgbClr val="252525"/>
                </a:solidFill>
                <a:latin typeface="微软雅黑" charset="-122"/>
                <a:cs typeface="微软雅黑" charset="-122"/>
              </a:rPr>
              <a:t>与</a:t>
            </a:r>
            <a:r>
              <a:rPr sz="1200" b="1" dirty="0">
                <a:solidFill>
                  <a:srgbClr val="252525"/>
                </a:solidFill>
                <a:latin typeface="微软雅黑" charset="-122"/>
                <a:cs typeface="微软雅黑" charset="-122"/>
              </a:rPr>
              <a:t>要</a:t>
            </a:r>
            <a:r>
              <a:rPr sz="1200" b="1" dirty="0">
                <a:solidFill>
                  <a:srgbClr val="252525"/>
                </a:solidFill>
                <a:latin typeface="微软雅黑" charset="-122"/>
                <a:cs typeface="微软雅黑" charset="-122"/>
              </a:rPr>
              <a:t>求</a:t>
            </a:r>
            <a:r>
              <a:rPr sz="1200" b="1" spc="-50" dirty="0">
                <a:solidFill>
                  <a:srgbClr val="252525"/>
                </a:solidFill>
                <a:latin typeface="微软雅黑" charset="-122"/>
                <a:cs typeface="微软雅黑" charset="-122"/>
              </a:rPr>
              <a:t>】</a:t>
            </a:r>
            <a:endParaRPr sz="1200">
              <a:latin typeface="微软雅黑" charset="-122"/>
              <a:cs typeface="微软雅黑" charset="-122"/>
            </a:endParaRPr>
          </a:p>
          <a:p>
            <a:pPr marL="176530" indent="-158750">
              <a:lnSpc>
                <a:spcPct val="100000"/>
              </a:lnSpc>
              <a:spcBef>
                <a:spcPts val="660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sz="1100" b="0" dirty="0">
                <a:solidFill>
                  <a:srgbClr val="252525"/>
                </a:solidFill>
                <a:latin typeface="微软雅黑 Light" charset="-122"/>
                <a:cs typeface="微软雅黑 Light" charset="-122"/>
              </a:rPr>
              <a:t>1.</a:t>
            </a:r>
            <a:r>
              <a:rPr lang="zh-CN" altLang="en-US" sz="1100" b="0" spc="-5" dirty="0">
                <a:solidFill>
                  <a:srgbClr val="252525"/>
                </a:solidFill>
                <a:latin typeface="微软雅黑 Light" charset="-122"/>
                <a:cs typeface="微软雅黑 Light" charset="-122"/>
                <a:sym typeface="+mn-ea"/>
              </a:rPr>
              <a:t>绘制西餐宴会服务最后两项服务流程，即西餐宴会中的就餐服务、宴会后的结束工作服务流程与标准的思维导图。</a:t>
            </a:r>
            <a:endParaRPr lang="zh-CN" altLang="en-US" sz="1100" b="0" spc="-5" dirty="0">
              <a:solidFill>
                <a:srgbClr val="252525"/>
              </a:solidFill>
              <a:latin typeface="微软雅黑 Light" charset="-122"/>
              <a:cs typeface="微软雅黑 Light" charset="-122"/>
            </a:endParaRPr>
          </a:p>
          <a:p>
            <a:pPr marL="176530" indent="-158750">
              <a:lnSpc>
                <a:spcPct val="100000"/>
              </a:lnSpc>
              <a:spcBef>
                <a:spcPts val="660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lang="en-US" altLang="zh-CN" sz="1100" b="0" spc="-5" dirty="0">
                <a:solidFill>
                  <a:srgbClr val="252525"/>
                </a:solidFill>
                <a:latin typeface="微软雅黑 Light" charset="-122"/>
                <a:cs typeface="微软雅黑 Light" charset="-122"/>
              </a:rPr>
              <a:t>2.</a:t>
            </a:r>
            <a:r>
              <a:rPr lang="zh-CN" altLang="en-US" sz="1100" b="0" spc="-5" dirty="0">
                <a:solidFill>
                  <a:srgbClr val="252525"/>
                </a:solidFill>
                <a:latin typeface="微软雅黑 Light" charset="-122"/>
                <a:cs typeface="微软雅黑 Light" charset="-122"/>
                <a:sym typeface="+mn-ea"/>
              </a:rPr>
              <a:t>完成本任务题库中全部题目。</a:t>
            </a:r>
            <a:endParaRPr lang="zh-CN" altLang="en-US" sz="1100" b="0" spc="-5" dirty="0">
              <a:solidFill>
                <a:srgbClr val="252525"/>
              </a:solidFill>
              <a:latin typeface="微软雅黑 Light" charset="-122"/>
              <a:cs typeface="微软雅黑 Light" charset="-122"/>
              <a:sym typeface="+mn-ea"/>
            </a:endParaRPr>
          </a:p>
          <a:p>
            <a:pPr marL="176530" indent="-158750">
              <a:lnSpc>
                <a:spcPct val="100000"/>
              </a:lnSpc>
              <a:spcBef>
                <a:spcPts val="660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lang="en-US" altLang="zh-CN" sz="1100" b="0" spc="-5" dirty="0">
                <a:solidFill>
                  <a:srgbClr val="252525"/>
                </a:solidFill>
                <a:latin typeface="微软雅黑 Light" charset="-122"/>
                <a:cs typeface="微软雅黑 Light" charset="-122"/>
              </a:rPr>
              <a:t>3.</a:t>
            </a:r>
            <a:r>
              <a:rPr lang="zh-CN" altLang="en-US" sz="1100" b="0" spc="-5" dirty="0">
                <a:solidFill>
                  <a:srgbClr val="252525"/>
                </a:solidFill>
                <a:latin typeface="微软雅黑 Light" charset="-122"/>
                <a:cs typeface="微软雅黑 Light" charset="-122"/>
              </a:rPr>
              <a:t>小组分角色模拟</a:t>
            </a:r>
            <a:r>
              <a:rPr lang="zh-CN" altLang="en-US" sz="1100" b="0" spc="-5" dirty="0">
                <a:solidFill>
                  <a:srgbClr val="252525"/>
                </a:solidFill>
                <a:latin typeface="微软雅黑 Light" charset="-122"/>
                <a:cs typeface="微软雅黑 Light" charset="-122"/>
                <a:sym typeface="+mn-ea"/>
              </a:rPr>
              <a:t>西餐宴会中的就餐服务、宴会后的结束工作服务</a:t>
            </a:r>
            <a:r>
              <a:rPr lang="zh-CN" altLang="en-US" sz="1100" b="0" spc="-5" dirty="0">
                <a:solidFill>
                  <a:srgbClr val="252525"/>
                </a:solidFill>
                <a:latin typeface="微软雅黑 Light" charset="-122"/>
                <a:cs typeface="微软雅黑 Light" charset="-122"/>
              </a:rPr>
              <a:t>实操流程。</a:t>
            </a:r>
            <a:endParaRPr lang="zh-CN" altLang="en-US" sz="1100" b="0" spc="-5" dirty="0">
              <a:solidFill>
                <a:srgbClr val="252525"/>
              </a:solidFill>
              <a:latin typeface="微软雅黑 Light" charset="-122"/>
              <a:cs typeface="微软雅黑 Light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73050" y="298450"/>
            <a:ext cx="2834640" cy="5676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b="0" spc="-15" dirty="0">
                <a:solidFill>
                  <a:srgbClr val="FFFFFF"/>
                </a:solidFill>
                <a:latin typeface="黑体" charset="-122"/>
                <a:cs typeface="黑体" charset="-122"/>
              </a:rPr>
              <a:t>小事也要力求完美</a:t>
            </a:r>
            <a:r>
              <a:rPr lang="zh-CN" sz="1200" b="0" spc="-15" dirty="0">
                <a:solidFill>
                  <a:srgbClr val="FFFFFF"/>
                </a:solidFill>
                <a:latin typeface="黑体" charset="-122"/>
                <a:cs typeface="黑体" charset="-122"/>
              </a:rPr>
              <a:t>。</a:t>
            </a:r>
            <a:br>
              <a:rPr sz="1200" b="0" spc="-15" dirty="0">
                <a:solidFill>
                  <a:srgbClr val="FFFFFF"/>
                </a:solidFill>
                <a:latin typeface="黑体" charset="-122"/>
                <a:cs typeface="黑体" charset="-122"/>
              </a:rPr>
            </a:br>
            <a:br>
              <a:rPr sz="1200" b="0" spc="-15" dirty="0">
                <a:solidFill>
                  <a:srgbClr val="FFFFFF"/>
                </a:solidFill>
                <a:latin typeface="黑体" charset="-122"/>
                <a:cs typeface="黑体" charset="-122"/>
              </a:rPr>
            </a:br>
            <a:r>
              <a:rPr sz="1200" b="0" spc="-15" dirty="0">
                <a:solidFill>
                  <a:srgbClr val="FFFFFF"/>
                </a:solidFill>
                <a:latin typeface="黑体" charset="-122"/>
                <a:cs typeface="黑体" charset="-122"/>
              </a:rPr>
              <a:t>Do ordinary things extraordinary well.</a:t>
            </a:r>
            <a:endParaRPr sz="1200" b="0" spc="-15" dirty="0">
              <a:solidFill>
                <a:srgbClr val="FFFFFF"/>
              </a:solidFill>
              <a:latin typeface="黑体" charset="-122"/>
              <a:cs typeface="黑体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663"/>
            <a:chOff x="0" y="4737"/>
            <a:chExt cx="7553325" cy="4244663"/>
          </a:xfrm>
        </p:grpSpPr>
        <p:pic>
          <p:nvPicPr>
            <p:cNvPr id="3" name="object 3" descr="C:/Users/ysn92/Desktop/新建文件夹/微信图片_20240422093551.jpg微信图片_20240422093551"/>
            <p:cNvPicPr/>
            <p:nvPr/>
          </p:nvPicPr>
          <p:blipFill>
            <a:blip r:embed="rId1"/>
            <a:srcRect t="2367" b="2367"/>
            <a:stretch>
              <a:fillRect/>
            </a:stretch>
          </p:blipFill>
          <p:spPr>
            <a:xfrm>
              <a:off x="0" y="4737"/>
              <a:ext cx="7553325" cy="42446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7675" y="1008545"/>
              <a:ext cx="2373190" cy="237318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949185" y="1606083"/>
            <a:ext cx="1587500" cy="850265"/>
          </a:xfrm>
          <a:prstGeom prst="rect">
            <a:avLst/>
          </a:prstGeom>
        </p:spPr>
        <p:txBody>
          <a:bodyPr vert="horz" wrap="square" lIns="0" tIns="258445" rIns="0" bIns="0" rtlCol="0">
            <a:spAutoFit/>
          </a:bodyPr>
          <a:lstStyle/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3200" b="1" spc="15" dirty="0">
                <a:solidFill>
                  <a:srgbClr val="D7D7D7"/>
                </a:solidFill>
                <a:latin typeface="Impact" panose="020B0806030902050204"/>
                <a:ea typeface="宋体" pitchFamily="2" charset="-122"/>
                <a:cs typeface="Impact" panose="020B0806030902050204"/>
              </a:rPr>
              <a:t>主题四</a:t>
            </a:r>
            <a:endParaRPr lang="zh-CN" altLang="en-US" sz="3200" b="1" spc="15" dirty="0">
              <a:solidFill>
                <a:srgbClr val="D7D7D7"/>
              </a:solidFill>
              <a:latin typeface="Impact" panose="020B0806030902050204"/>
              <a:ea typeface="宋体" pitchFamily="2" charset="-122"/>
              <a:cs typeface="Impact" panose="020B0806030902050204"/>
            </a:endParaRPr>
          </a:p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1750" b="1" spc="-10" dirty="0">
                <a:solidFill>
                  <a:srgbClr val="FF9933"/>
                </a:solidFill>
                <a:latin typeface="微软雅黑" charset="-122"/>
                <a:ea typeface="宋体" pitchFamily="2" charset="-122"/>
                <a:cs typeface="微软雅黑" charset="-122"/>
              </a:rPr>
              <a:t>宴会服务</a:t>
            </a:r>
            <a:endParaRPr lang="zh-CN" altLang="en-US" sz="1750">
              <a:latin typeface="微软雅黑" charset="-122"/>
              <a:ea typeface="宋体" pitchFamily="2" charset="-122"/>
              <a:cs typeface="微软雅黑" charset="-122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25850" y="1365250"/>
            <a:ext cx="2422525" cy="192214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778250" y="1844675"/>
            <a:ext cx="1948180" cy="8566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l">
              <a:lnSpc>
                <a:spcPct val="153000"/>
              </a:lnSpc>
              <a:spcBef>
                <a:spcPts val="9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charset="-122"/>
                <a:ea typeface="宋体" pitchFamily="2" charset="-122"/>
                <a:cs typeface="微软雅黑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charset="-122"/>
                <a:ea typeface="宋体" pitchFamily="2" charset="-122"/>
                <a:cs typeface="微软雅黑" charset="-122"/>
              </a:rPr>
              <a:t>1 </a:t>
            </a:r>
            <a:r>
              <a:rPr lang="zh-CN" altLang="en-US" sz="1200" b="1" dirty="0">
                <a:solidFill>
                  <a:srgbClr val="3E3E3E"/>
                </a:solidFill>
                <a:latin typeface="微软雅黑" charset="-122"/>
                <a:ea typeface="宋体" pitchFamily="2" charset="-122"/>
                <a:cs typeface="微软雅黑" charset="-122"/>
              </a:rPr>
              <a:t>宴会的分类</a:t>
            </a:r>
            <a:endParaRPr sz="1200" b="1" spc="-50" dirty="0">
              <a:solidFill>
                <a:srgbClr val="3E3E3E"/>
              </a:solidFill>
              <a:latin typeface="微软雅黑" charset="-122"/>
              <a:cs typeface="微软雅黑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charset="-122"/>
                <a:ea typeface="宋体" pitchFamily="2" charset="-122"/>
                <a:cs typeface="微软雅黑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charset="-122"/>
                <a:ea typeface="宋体" pitchFamily="2" charset="-122"/>
                <a:cs typeface="微软雅黑" charset="-122"/>
              </a:rPr>
              <a:t>2 </a:t>
            </a:r>
            <a:r>
              <a:rPr lang="zh-CN" altLang="en-US" sz="1200" b="1" dirty="0">
                <a:solidFill>
                  <a:srgbClr val="3E3E3E"/>
                </a:solidFill>
                <a:latin typeface="微软雅黑" charset="-122"/>
                <a:ea typeface="宋体" pitchFamily="2" charset="-122"/>
                <a:cs typeface="微软雅黑" charset="-122"/>
              </a:rPr>
              <a:t>中餐宴会服务</a:t>
            </a:r>
            <a:endParaRPr lang="zh-CN" altLang="en-US" sz="1200" b="1" dirty="0">
              <a:solidFill>
                <a:srgbClr val="3E3E3E"/>
              </a:solidFill>
              <a:latin typeface="微软雅黑" charset="-122"/>
              <a:ea typeface="宋体" pitchFamily="2" charset="-122"/>
              <a:cs typeface="微软雅黑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charset="-122"/>
                <a:ea typeface="宋体" pitchFamily="2" charset="-122"/>
                <a:cs typeface="微软雅黑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charset="-122"/>
                <a:ea typeface="宋体" pitchFamily="2" charset="-122"/>
                <a:cs typeface="微软雅黑" charset="-122"/>
              </a:rPr>
              <a:t>3 </a:t>
            </a:r>
            <a:r>
              <a:rPr lang="zh-CN" altLang="en-US" sz="1200" b="1" dirty="0">
                <a:solidFill>
                  <a:srgbClr val="3E3E3E"/>
                </a:solidFill>
                <a:latin typeface="微软雅黑" charset="-122"/>
                <a:ea typeface="宋体" pitchFamily="2" charset="-122"/>
                <a:cs typeface="微软雅黑" charset="-122"/>
              </a:rPr>
              <a:t>西餐宴会服务</a:t>
            </a:r>
            <a:endParaRPr kumimoji="0" lang="zh-CN" altLang="en-US" sz="1200" b="1" i="0" u="none" strike="noStrike" kern="0" cap="none" spc="25" normalizeH="0" baseline="0" noProof="1" dirty="0">
              <a:solidFill>
                <a:srgbClr val="3E3E3E"/>
              </a:solidFill>
              <a:latin typeface="微软雅黑" charset="-122"/>
              <a:ea typeface="宋体" pitchFamily="2" charset="-122"/>
              <a:cs typeface="微软雅黑" charset="-122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494242"/>
            <a:ext cx="7553325" cy="3755390"/>
            <a:chOff x="0" y="494242"/>
            <a:chExt cx="7553325" cy="375539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555229"/>
              <a:ext cx="7553325" cy="69417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0986" y="494242"/>
              <a:ext cx="5502338" cy="2788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圆角矩形 88"/>
          <p:cNvSpPr/>
          <p:nvPr>
            <p:custDataLst>
              <p:tags r:id="rId2"/>
            </p:custDataLst>
          </p:nvPr>
        </p:nvSpPr>
        <p:spPr>
          <a:xfrm>
            <a:off x="3306756" y="3346476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>
                <a:effectLst/>
                <a:latin typeface="+mn-ea"/>
              </a:rPr>
              <a:t>素质目标</a:t>
            </a:r>
            <a:endParaRPr lang="zh-CN" altLang="zh-CN" sz="990">
              <a:effectLst/>
              <a:latin typeface="+mn-ea"/>
            </a:endParaRPr>
          </a:p>
        </p:txBody>
      </p:sp>
      <p:sp>
        <p:nvSpPr>
          <p:cNvPr id="83" name="圆角矩形 82"/>
          <p:cNvSpPr/>
          <p:nvPr>
            <p:custDataLst>
              <p:tags r:id="rId3"/>
            </p:custDataLst>
          </p:nvPr>
        </p:nvSpPr>
        <p:spPr>
          <a:xfrm>
            <a:off x="3306756" y="2346074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 dirty="0">
                <a:effectLst/>
                <a:latin typeface="+mn-ea"/>
              </a:rPr>
              <a:t>能力目标</a:t>
            </a:r>
            <a:endParaRPr lang="zh-CN" altLang="zh-CN" sz="990" dirty="0">
              <a:effectLst/>
              <a:latin typeface="+mn-ea"/>
            </a:endParaRPr>
          </a:p>
        </p:txBody>
      </p:sp>
      <p:sp>
        <p:nvSpPr>
          <p:cNvPr id="74" name="圆角矩形 73"/>
          <p:cNvSpPr/>
          <p:nvPr>
            <p:custDataLst>
              <p:tags r:id="rId4"/>
            </p:custDataLst>
          </p:nvPr>
        </p:nvSpPr>
        <p:spPr>
          <a:xfrm>
            <a:off x="3306756" y="1362181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>
                <a:effectLst/>
                <a:latin typeface="+mn-ea"/>
              </a:rPr>
              <a:t>知识目标</a:t>
            </a:r>
            <a:endParaRPr lang="zh-CN" altLang="zh-CN" sz="990">
              <a:effectLst/>
              <a:latin typeface="+mn-ea"/>
            </a:endParaRPr>
          </a:p>
        </p:txBody>
      </p:sp>
      <p:sp>
        <p:nvSpPr>
          <p:cNvPr id="76" name="右箭头 75"/>
          <p:cNvSpPr/>
          <p:nvPr>
            <p:custDataLst>
              <p:tags r:id="rId5"/>
            </p:custDataLst>
          </p:nvPr>
        </p:nvSpPr>
        <p:spPr>
          <a:xfrm>
            <a:off x="4452431" y="1396421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charset="-122"/>
              <a:sym typeface="+mn-ea"/>
            </a:endParaRPr>
          </a:p>
        </p:txBody>
      </p:sp>
      <p:sp>
        <p:nvSpPr>
          <p:cNvPr id="78" name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845050" y="908050"/>
            <a:ext cx="2519680" cy="120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1. 了解宴会的种类及特点；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2. 熟悉宴会准备工作；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3. 熟悉宴会的预订程序；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4. 掌握不同宴会的台型及餐台布置；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5. 掌握宴会服务知识。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5" name="右箭头 84"/>
          <p:cNvSpPr/>
          <p:nvPr>
            <p:custDataLst>
              <p:tags r:id="rId7"/>
            </p:custDataLst>
          </p:nvPr>
        </p:nvSpPr>
        <p:spPr>
          <a:xfrm>
            <a:off x="4452431" y="2380314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charset="-122"/>
              <a:sym typeface="+mn-ea"/>
            </a:endParaRPr>
          </a:p>
        </p:txBody>
      </p:sp>
      <p:sp>
        <p:nvSpPr>
          <p:cNvPr id="86" name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845050" y="2279650"/>
            <a:ext cx="247967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1. 能够根据客人要求明确判断出宴会的种类；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2. 能够按照正确的流程为客人提供规范化的服务。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91" name="右箭头 90"/>
          <p:cNvSpPr/>
          <p:nvPr>
            <p:custDataLst>
              <p:tags r:id="rId9"/>
            </p:custDataLst>
          </p:nvPr>
        </p:nvSpPr>
        <p:spPr>
          <a:xfrm>
            <a:off x="4463861" y="3364842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charset="-122"/>
              <a:sym typeface="+mn-ea"/>
            </a:endParaRPr>
          </a:p>
        </p:txBody>
      </p:sp>
      <p:sp>
        <p:nvSpPr>
          <p:cNvPr id="92" name="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853940" y="3041650"/>
            <a:ext cx="2482850" cy="43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微软雅黑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1. 强化规范意识，重视团队协作，磨砺吃苦耐劳和意志力，铸就工匠精神；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2. 了解中华饮食文化，培育职业道德、劳模精神；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3. 弘扬爱国精神，培养家国情怀，增强文化自信。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2" name="椭圆 1"/>
          <p:cNvSpPr/>
          <p:nvPr>
            <p:custDataLst>
              <p:tags r:id="rId11"/>
            </p:custDataLst>
          </p:nvPr>
        </p:nvSpPr>
        <p:spPr>
          <a:xfrm>
            <a:off x="1016979" y="1479044"/>
            <a:ext cx="2032384" cy="2032384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7000">
                  <a:schemeClr val="accent1">
                    <a:alpha val="0"/>
                  </a:schemeClr>
                </a:gs>
              </a:gsLst>
              <a:lin ang="10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990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6" name="椭圆 15"/>
          <p:cNvSpPr/>
          <p:nvPr>
            <p:custDataLst>
              <p:tags r:id="rId12"/>
            </p:custDataLst>
          </p:nvPr>
        </p:nvSpPr>
        <p:spPr>
          <a:xfrm>
            <a:off x="2873831" y="3003332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13"/>
            </p:custDataLst>
          </p:nvPr>
        </p:nvSpPr>
        <p:spPr>
          <a:xfrm>
            <a:off x="2873831" y="1943060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4" name="椭圆 3"/>
          <p:cNvSpPr/>
          <p:nvPr>
            <p:custDataLst>
              <p:tags r:id="rId14"/>
            </p:custDataLst>
          </p:nvPr>
        </p:nvSpPr>
        <p:spPr>
          <a:xfrm>
            <a:off x="1109467" y="1571532"/>
            <a:ext cx="1847407" cy="1847407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100000">
                <a:schemeClr val="accent1">
                  <a:alpha val="1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charset="-122"/>
              <a:sym typeface="+mn-ea"/>
            </a:endParaRPr>
          </a:p>
        </p:txBody>
      </p:sp>
      <p:sp>
        <p:nvSpPr>
          <p:cNvPr id="22" name="椭圆 21"/>
          <p:cNvSpPr/>
          <p:nvPr>
            <p:custDataLst>
              <p:tags r:id="rId15"/>
            </p:custDataLst>
          </p:nvPr>
        </p:nvSpPr>
        <p:spPr>
          <a:xfrm>
            <a:off x="1198414" y="1660479"/>
            <a:ext cx="1669121" cy="1669121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charset="-122"/>
              <a:sym typeface="+mn-ea"/>
            </a:endParaRPr>
          </a:p>
        </p:txBody>
      </p:sp>
      <p:sp>
        <p:nvSpPr>
          <p:cNvPr id="23" name="椭圆 22"/>
          <p:cNvSpPr/>
          <p:nvPr>
            <p:custDataLst>
              <p:tags r:id="rId16"/>
            </p:custDataLst>
          </p:nvPr>
        </p:nvSpPr>
        <p:spPr>
          <a:xfrm>
            <a:off x="1299561" y="1761626"/>
            <a:ext cx="1467220" cy="1467220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charset="-122"/>
              <a:sym typeface="+mn-ea"/>
            </a:endParaRPr>
          </a:p>
        </p:txBody>
      </p:sp>
      <p:sp>
        <p:nvSpPr>
          <p:cNvPr id="24" name="椭圆 23"/>
          <p:cNvSpPr/>
          <p:nvPr>
            <p:custDataLst>
              <p:tags r:id="rId17"/>
            </p:custDataLst>
          </p:nvPr>
        </p:nvSpPr>
        <p:spPr>
          <a:xfrm>
            <a:off x="1398346" y="1860411"/>
            <a:ext cx="1269256" cy="1269256"/>
          </a:xfrm>
          <a:prstGeom prst="ellipse">
            <a:avLst/>
          </a:prstGeom>
          <a:gradFill>
            <a:gsLst>
              <a:gs pos="98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charset="-122"/>
              <a:sym typeface="+mn-ea"/>
            </a:endParaRPr>
          </a:p>
        </p:txBody>
      </p:sp>
      <p:sp>
        <p:nvSpPr>
          <p:cNvPr id="13" name="椭圆 12"/>
          <p:cNvSpPr/>
          <p:nvPr>
            <p:custDataLst>
              <p:tags r:id="rId18"/>
            </p:custDataLst>
          </p:nvPr>
        </p:nvSpPr>
        <p:spPr>
          <a:xfrm>
            <a:off x="3026142" y="2470047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latin typeface="+mn-ea"/>
              <a:cs typeface="江城圆体 400W" panose="020B05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9"/>
            </p:custDataLst>
          </p:nvPr>
        </p:nvSpPr>
        <p:spPr>
          <a:xfrm>
            <a:off x="1467220" y="2346057"/>
            <a:ext cx="1122849" cy="2853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490" b="1" dirty="0">
                <a:solidFill>
                  <a:schemeClr val="lt1">
                    <a:lumMod val="100000"/>
                  </a:schemeClr>
                </a:solidFill>
                <a:latin typeface="+mn-ea"/>
                <a:cs typeface="微软雅黑" charset="-122"/>
              </a:rPr>
              <a:t>教学目标</a:t>
            </a:r>
            <a:endParaRPr lang="zh-CN" altLang="en-US" sz="1490" b="1" dirty="0">
              <a:solidFill>
                <a:schemeClr val="lt1">
                  <a:lumMod val="100000"/>
                </a:schemeClr>
              </a:solidFill>
              <a:latin typeface="+mn-ea"/>
              <a:cs typeface="微软雅黑" charset="-122"/>
            </a:endParaRPr>
          </a:p>
        </p:txBody>
      </p:sp>
      <p:grpSp>
        <p:nvGrpSpPr>
          <p:cNvPr id="6" name="object 3"/>
          <p:cNvGrpSpPr/>
          <p:nvPr/>
        </p:nvGrpSpPr>
        <p:grpSpPr>
          <a:xfrm>
            <a:off x="799326" y="574794"/>
            <a:ext cx="1239520" cy="855344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/>
        </p:nvSpPr>
        <p:spPr>
          <a:xfrm>
            <a:off x="654050" y="747395"/>
            <a:ext cx="819785" cy="318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2000" b="1" spc="-25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charset="-122"/>
                <a:ea typeface="宋体" pitchFamily="2" charset="-122"/>
                <a:cs typeface="微软雅黑" charset="-122"/>
              </a:rPr>
              <a:t>主题四</a:t>
            </a:r>
            <a:endParaRPr lang="zh-CN" altLang="en-US" sz="2000" b="1" spc="-25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charset="-122"/>
              <a:ea typeface="宋体" pitchFamily="2" charset="-122"/>
              <a:cs typeface="微软雅黑" charset="-122"/>
            </a:endParaRPr>
          </a:p>
        </p:txBody>
      </p:sp>
    </p:spTree>
    <p:custDataLst>
      <p:tags r:id="rId2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C:/Users/ysn92/Desktop/新建文件夹/微信图片_20240422093542.jpg微信图片_20240422093542"/>
          <p:cNvPicPr/>
          <p:nvPr/>
        </p:nvPicPr>
        <p:blipFill>
          <a:blip r:embed="rId1"/>
          <a:srcRect l="14104" r="14104"/>
          <a:stretch>
            <a:fillRect/>
          </a:stretch>
        </p:blipFill>
        <p:spPr>
          <a:xfrm>
            <a:off x="1257858" y="4737"/>
            <a:ext cx="4572876" cy="4244663"/>
          </a:xfrm>
          <a:prstGeom prst="parallelogram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178050" y="1746250"/>
            <a:ext cx="2854325" cy="92583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3350" b="1" dirty="0">
                <a:solidFill>
                  <a:srgbClr val="FFFFFF"/>
                </a:solidFill>
                <a:latin typeface="Microsoft YaHei UI" panose="020B0503020204020204" charset="-122"/>
                <a:ea typeface="宋体" pitchFamily="2" charset="-122"/>
                <a:cs typeface="Microsoft YaHei UI" panose="020B0503020204020204" charset="-122"/>
              </a:rPr>
              <a:t>任务</a:t>
            </a:r>
            <a:r>
              <a:rPr lang="en-US" altLang="zh-CN" sz="3350" b="1" dirty="0">
                <a:solidFill>
                  <a:srgbClr val="FFFFFF"/>
                </a:solidFill>
                <a:latin typeface="Microsoft YaHei UI" panose="020B0503020204020204" charset="-122"/>
                <a:ea typeface="宋体" pitchFamily="2" charset="-122"/>
                <a:cs typeface="Microsoft YaHei UI" panose="020B0503020204020204" charset="-122"/>
              </a:rPr>
              <a:t>3</a:t>
            </a:r>
            <a:endParaRPr lang="zh-CN" altLang="en-US" sz="3350" b="1" dirty="0">
              <a:solidFill>
                <a:srgbClr val="FFFFFF"/>
              </a:solidFill>
              <a:latin typeface="Microsoft YaHei UI" panose="020B0503020204020204" charset="-122"/>
              <a:ea typeface="宋体" pitchFamily="2" charset="-122"/>
              <a:cs typeface="Microsoft YaHei UI" panose="020B0503020204020204" charset="-122"/>
            </a:endParaRPr>
          </a:p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2250" spc="-30" dirty="0">
                <a:solidFill>
                  <a:srgbClr val="FFFFFF"/>
                </a:solidFill>
                <a:latin typeface="黑体" charset="-122"/>
                <a:ea typeface="宋体" pitchFamily="2" charset="-122"/>
                <a:cs typeface="黑体" charset="-122"/>
              </a:rPr>
              <a:t>西餐宴会服务</a:t>
            </a:r>
            <a:r>
              <a:rPr lang="en-US" altLang="zh-CN" sz="2250" spc="-30" dirty="0">
                <a:solidFill>
                  <a:srgbClr val="FFFFFF"/>
                </a:solidFill>
                <a:latin typeface="黑体" charset="-122"/>
                <a:ea typeface="宋体" pitchFamily="2" charset="-122"/>
                <a:cs typeface="黑体" charset="-122"/>
              </a:rPr>
              <a:t>2</a:t>
            </a:r>
            <a:endParaRPr lang="en-US" altLang="zh-CN" sz="2250" spc="-30" dirty="0">
              <a:solidFill>
                <a:srgbClr val="FFFFFF"/>
              </a:solidFill>
              <a:latin typeface="黑体" charset="-122"/>
              <a:ea typeface="宋体" pitchFamily="2" charset="-122"/>
              <a:cs typeface="黑体" charset="-122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10440" y="4737"/>
              <a:ext cx="613435" cy="5204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0440" y="512838"/>
              <a:ext cx="793127" cy="1239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99764" y="636765"/>
              <a:ext cx="1003803" cy="136937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99764" y="1876024"/>
              <a:ext cx="824111" cy="12392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620777" y="1876024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17679" y="2254008"/>
              <a:ext cx="935632" cy="10843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21114" y="1250200"/>
              <a:ext cx="136315" cy="13630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49519" y="2216823"/>
              <a:ext cx="136318" cy="1363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95655" y="2892221"/>
              <a:ext cx="136319" cy="1363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753" y="1008545"/>
              <a:ext cx="613431" cy="52668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753" y="1522833"/>
              <a:ext cx="793125" cy="1239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1646770"/>
              <a:ext cx="879878" cy="136937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2886025"/>
              <a:ext cx="700185" cy="12392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97087" y="2886025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3988" y="3264001"/>
              <a:ext cx="1040970" cy="98539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7423" y="2260206"/>
              <a:ext cx="136319" cy="13630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5830" y="3226828"/>
              <a:ext cx="136317" cy="13631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1968" y="3902227"/>
              <a:ext cx="136315" cy="1363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主题四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宴会服务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西餐宴会服务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906145" y="2051050"/>
            <a:ext cx="2548890" cy="978535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p>
            <a:pPr algn="ctr"/>
            <a:endParaRPr lang="zh-CN" altLang="en-US" sz="1200" b="1">
              <a:ea typeface="宋体" pitchFamily="2" charset="-122"/>
            </a:endParaRPr>
          </a:p>
          <a:p>
            <a:pPr algn="ctr"/>
            <a:endParaRPr lang="zh-CN" altLang="en-US" sz="1200" b="1">
              <a:ea typeface="宋体" pitchFamily="2" charset="-122"/>
            </a:endParaRPr>
          </a:p>
          <a:p>
            <a:pPr algn="ctr"/>
            <a:r>
              <a:rPr lang="zh-CN" altLang="en-US" sz="1200" b="1">
                <a:ea typeface="宋体" pitchFamily="2" charset="-122"/>
              </a:rPr>
              <a:t>中西餐宴会服务的区别有哪些？</a:t>
            </a:r>
            <a:endParaRPr lang="zh-CN" altLang="en-US" sz="1200" b="1">
              <a:ea typeface="宋体" pitchFamily="2" charset="-122"/>
            </a:endParaRPr>
          </a:p>
        </p:txBody>
      </p:sp>
      <p:pic>
        <p:nvPicPr>
          <p:cNvPr id="3" name="图片 2" descr="思考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0250" y="1593850"/>
            <a:ext cx="1797685" cy="1797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425450" y="298450"/>
            <a:ext cx="3510280" cy="1407160"/>
            <a:chOff x="670" y="470"/>
            <a:chExt cx="5528" cy="2216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790" y="1430"/>
              <a:ext cx="3297" cy="1256"/>
            </a:xfrm>
            <a:prstGeom prst="rect">
              <a:avLst/>
            </a:prstGeom>
          </p:spPr>
        </p:pic>
        <p:sp>
          <p:nvSpPr>
            <p:cNvPr id="4" name="object 2"/>
            <p:cNvSpPr txBox="1"/>
            <p:nvPr>
              <p:custDataLst>
                <p:tags r:id="rId3"/>
              </p:custDataLst>
            </p:nvPr>
          </p:nvSpPr>
          <p:spPr>
            <a:xfrm>
              <a:off x="670" y="470"/>
              <a:ext cx="5528" cy="311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5"/>
                </a:spcBef>
                <a:tabLst>
                  <a:tab pos="904875" algn="l"/>
                </a:tabLst>
              </a:pPr>
              <a:r>
                <a:rPr lang="zh-CN" altLang="en-US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charset="-122"/>
                  <a:ea typeface="宋体" pitchFamily="2" charset="-122"/>
                  <a:cs typeface="微软雅黑 Light" charset="-122"/>
                </a:rPr>
                <a:t>主题四</a:t>
              </a:r>
              <a:r>
                <a:rPr lang="en-US" altLang="zh-CN" sz="1200" b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charset="-122"/>
                  <a:ea typeface="宋体" pitchFamily="2" charset="-122"/>
                  <a:cs typeface="微软雅黑 Light" charset="-122"/>
                </a:rPr>
                <a:t>  </a:t>
              </a:r>
              <a:r>
                <a:rPr lang="zh-CN" altLang="en-US" sz="1200" b="0" spc="-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 Light" charset="-122"/>
                  <a:ea typeface="宋体" pitchFamily="2" charset="-122"/>
                  <a:cs typeface="微软雅黑 Light" charset="-122"/>
                </a:rPr>
                <a:t>宴会服务</a:t>
              </a:r>
              <a:r>
                <a:rPr lang="en-US" altLang="zh-CN" sz="1200" b="0" spc="-50" dirty="0">
                  <a:solidFill>
                    <a:srgbClr val="3E3E3E"/>
                  </a:solidFill>
                  <a:latin typeface="微软雅黑 Light" charset="-122"/>
                  <a:ea typeface="宋体" pitchFamily="2" charset="-122"/>
                  <a:cs typeface="微软雅黑 Light" charset="-122"/>
                </a:rPr>
                <a:t>       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997" y="811"/>
              <a:ext cx="2483" cy="406"/>
            </a:xfrm>
            <a:prstGeom prst="rect">
              <a:avLst/>
            </a:prstGeom>
            <a:gradFill>
              <a:gsLst>
                <a:gs pos="56000">
                  <a:srgbClr val="B5865E"/>
                </a:gs>
                <a:gs pos="0">
                  <a:schemeClr val="accent6">
                    <a:lumMod val="25000"/>
                    <a:lumOff val="75000"/>
                  </a:schemeClr>
                </a:gs>
                <a:gs pos="100000">
                  <a:schemeClr val="accent6">
                    <a:lumMod val="85000"/>
                  </a:schemeClr>
                </a:gs>
              </a:gsLst>
              <a:lin ang="5400000" scaled="1"/>
            </a:gradFill>
          </p:spPr>
          <p:txBody>
            <a:bodyPr wrap="square" rtlCol="0">
              <a:noAutofit/>
            </a:bodyPr>
            <a:p>
              <a:r>
                <a:rPr lang="en-US" altLang="zh-CN" sz="1200" b="0" spc="-50" dirty="0">
                  <a:solidFill>
                    <a:srgbClr val="3E3E3E"/>
                  </a:solidFill>
                  <a:latin typeface="微软雅黑 Light" charset="-122"/>
                  <a:ea typeface="宋体" pitchFamily="2" charset="-122"/>
                  <a:cs typeface="微软雅黑 Light" charset="-122"/>
                  <a:sym typeface="+mn-ea"/>
                </a:rPr>
                <a:t>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charset="-122"/>
                  <a:ea typeface="宋体" pitchFamily="2" charset="-122"/>
                  <a:cs typeface="微软雅黑 Light" charset="-122"/>
                  <a:sym typeface="+mn-ea"/>
                </a:rPr>
                <a:t>任务</a:t>
              </a:r>
              <a:r>
                <a:rPr lang="en-US" altLang="zh-CN" sz="1000" b="0" spc="-50" dirty="0">
                  <a:solidFill>
                    <a:schemeClr val="bg1"/>
                  </a:solidFill>
                  <a:latin typeface="微软雅黑 Light" charset="-122"/>
                  <a:ea typeface="宋体" pitchFamily="2" charset="-122"/>
                  <a:cs typeface="微软雅黑 Light" charset="-122"/>
                  <a:sym typeface="+mn-ea"/>
                </a:rPr>
                <a:t>3   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charset="-122"/>
                  <a:ea typeface="宋体" pitchFamily="2" charset="-122"/>
                  <a:cs typeface="微软雅黑 Light" charset="-122"/>
                  <a:sym typeface="+mn-ea"/>
                </a:rPr>
                <a:t>西餐宴会</a:t>
              </a:r>
              <a:r>
                <a:rPr lang="zh-CN" altLang="en-US" sz="1000" b="0" spc="-50" dirty="0">
                  <a:solidFill>
                    <a:schemeClr val="bg1"/>
                  </a:solidFill>
                  <a:latin typeface="微软雅黑 Light" charset="-122"/>
                  <a:ea typeface="宋体" pitchFamily="2" charset="-122"/>
                  <a:cs typeface="微软雅黑 Light" charset="-122"/>
                  <a:sym typeface="+mn-ea"/>
                </a:rPr>
                <a:t>服务</a:t>
              </a:r>
              <a:endPara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endParaRPr>
            </a:p>
          </p:txBody>
        </p:sp>
      </p:grpSp>
      <p:pic>
        <p:nvPicPr>
          <p:cNvPr id="2" name="http://photo-static-api.fotomore.com/creative/vcg/veer/400/new/VCG41N513754685.jpg?uid=386&amp;timestamp=1715841340&amp;sign=a88eec359624b2cca0b21381f997d446" descr="美食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895" y="1365885"/>
            <a:ext cx="3006090" cy="2004060"/>
          </a:xfrm>
          <a:prstGeom prst="rect">
            <a:avLst/>
          </a:prstGeom>
        </p:spPr>
      </p:pic>
      <p:pic>
        <p:nvPicPr>
          <p:cNvPr id="3" name="http://photo-static-api.fotomore.com/creative/vcg/400/new/VCG41N866382316.jpg?uid=386&amp;timestamp=1715842076&amp;sign=d2c600123bfb2a10d034bf6f1e3d1bdf" descr="优雅的餐厅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3050" y="1365885"/>
            <a:ext cx="3004820" cy="2003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 txBox="1"/>
          <p:nvPr>
            <p:custDataLst>
              <p:tags r:id="rId1"/>
            </p:custDataLst>
          </p:nvPr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主题四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宴会服务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西餐宴会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服务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863850" y="1898650"/>
            <a:ext cx="3200400" cy="2054860"/>
            <a:chOff x="910" y="3230"/>
            <a:chExt cx="8105" cy="2827"/>
          </a:xfrm>
        </p:grpSpPr>
        <p:sp>
          <p:nvSpPr>
            <p:cNvPr id="9" name="圆角矩形 8"/>
            <p:cNvSpPr/>
            <p:nvPr>
              <p:custDataLst>
                <p:tags r:id="rId3"/>
              </p:custDataLst>
            </p:nvPr>
          </p:nvSpPr>
          <p:spPr>
            <a:xfrm>
              <a:off x="910" y="3230"/>
              <a:ext cx="8105" cy="2827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4"/>
              </p:custDataLst>
            </p:nvPr>
          </p:nvSpPr>
          <p:spPr>
            <a:xfrm>
              <a:off x="3120" y="3336"/>
              <a:ext cx="4591" cy="2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（一）拉椅让座 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（二）服务头盆 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（三）服务汤 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（</a:t>
              </a:r>
              <a:r>
                <a:rPr lang="zh-CN" altLang="en-US"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四</a:t>
              </a: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）</a:t>
              </a:r>
              <a:r>
                <a:rPr lang="zh-CN" altLang="en-US"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服务海鲜、鱼类菜品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（</a:t>
              </a:r>
              <a:r>
                <a:rPr lang="zh-CN" altLang="en-US"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五</a:t>
              </a: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）</a:t>
              </a: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服务肉类菜肴  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（</a:t>
              </a:r>
              <a:r>
                <a:rPr lang="zh-CN" altLang="en-US"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六</a:t>
              </a: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）</a:t>
              </a: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服务甜点、奶酪 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（</a:t>
              </a:r>
              <a:r>
                <a:rPr lang="zh-CN" altLang="en-US"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七</a:t>
              </a: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）服务水果 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（</a:t>
              </a:r>
              <a:r>
                <a:rPr lang="zh-CN" altLang="en-US"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八</a:t>
              </a: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）送客服务 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3244850" y="1365250"/>
            <a:ext cx="2406650" cy="245110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indent="0" algn="ctr">
              <a:buNone/>
            </a:pPr>
            <a:r>
              <a:rPr kumimoji="0" lang="zh-CN" altLang="en-US" sz="1000" b="1" i="0" u="none" strike="noStrike" kern="0" cap="none" spc="0" normalizeH="0" baseline="0" noProof="1">
                <a:latin typeface="宋体" pitchFamily="2" charset="-122"/>
                <a:ea typeface="宋体" pitchFamily="2" charset="-122"/>
                <a:cs typeface="+mn-ea"/>
              </a:rPr>
              <a:t>三、西餐宴会中的就餐服务</a:t>
            </a:r>
            <a:endParaRPr kumimoji="0" lang="zh-CN" altLang="en-US" sz="1000" b="1" i="0" u="none" strike="noStrike" kern="0" cap="none" spc="0" normalizeH="0" baseline="0" noProof="1">
              <a:latin typeface="宋体" pitchFamily="2" charset="-122"/>
              <a:ea typeface="宋体" pitchFamily="2" charset="-122"/>
              <a:cs typeface="+mn-ea"/>
            </a:endParaRPr>
          </a:p>
        </p:txBody>
      </p:sp>
      <p:pic>
        <p:nvPicPr>
          <p:cNvPr id="4" name="图片 3" descr="上菜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7415" y="2279650"/>
            <a:ext cx="1028700" cy="10287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bject 2"/>
          <p:cNvSpPr txBox="1"/>
          <p:nvPr>
            <p:custDataLst>
              <p:tags r:id="rId1"/>
            </p:custDataLst>
          </p:nvPr>
        </p:nvSpPr>
        <p:spPr>
          <a:xfrm>
            <a:off x="425450" y="298450"/>
            <a:ext cx="3510280" cy="1974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主题四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宴会服务</a:t>
            </a:r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33095" y="514985"/>
            <a:ext cx="15767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西餐宴会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charset="-122"/>
                <a:ea typeface="宋体" pitchFamily="2" charset="-122"/>
                <a:cs typeface="微软雅黑 Light" charset="-122"/>
                <a:sym typeface="+mn-ea"/>
              </a:rPr>
              <a:t>服务</a:t>
            </a:r>
            <a:endParaRPr lang="zh-CN" altLang="en-US" sz="1000" b="0" spc="-50" dirty="0">
              <a:solidFill>
                <a:schemeClr val="bg1"/>
              </a:solidFill>
              <a:latin typeface="微软雅黑 Light" charset="-122"/>
              <a:ea typeface="宋体" pitchFamily="2" charset="-122"/>
              <a:cs typeface="微软雅黑 Light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863850" y="1898650"/>
            <a:ext cx="3200400" cy="2054860"/>
            <a:chOff x="910" y="3230"/>
            <a:chExt cx="8105" cy="2827"/>
          </a:xfrm>
        </p:grpSpPr>
        <p:sp>
          <p:nvSpPr>
            <p:cNvPr id="9" name="圆角矩形 8"/>
            <p:cNvSpPr/>
            <p:nvPr>
              <p:custDataLst>
                <p:tags r:id="rId3"/>
              </p:custDataLst>
            </p:nvPr>
          </p:nvSpPr>
          <p:spPr>
            <a:xfrm>
              <a:off x="910" y="3230"/>
              <a:ext cx="8105" cy="2827"/>
            </a:xfrm>
            <a:prstGeom prst="roundRect">
              <a:avLst/>
            </a:prstGeom>
            <a:noFill/>
            <a:ln w="12700" cmpd="sng">
              <a:solidFill>
                <a:srgbClr val="B5865E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4"/>
              </p:custDataLst>
            </p:nvPr>
          </p:nvSpPr>
          <p:spPr>
            <a:xfrm>
              <a:off x="1875" y="3651"/>
              <a:ext cx="6389" cy="1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（一）拉椅让座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  <a:p>
              <a:pPr marL="0" indent="0" algn="l" eaLnBrk="1" fontAlgn="auto" latinLnBrk="0" hangingPunct="1">
                <a:lnSpc>
                  <a:spcPct val="150000"/>
                </a:lnSpc>
              </a:pPr>
              <a:r>
                <a:rPr sz="1000" b="0">
                  <a:solidFill>
                    <a:schemeClr val="tx1"/>
                  </a:solidFill>
                  <a:effectLst/>
                  <a:latin typeface="+mn-ea"/>
                  <a:ea typeface="+mn-ea"/>
                  <a:cs typeface="+mn-ea"/>
                  <a:sym typeface="+mn-ea"/>
                </a:rPr>
                <a:t>当客人到达本服务区域时，主动上前热情欢迎并微笑问好，按照“女士优先”的顺序为客人拉椅让座。待客人坐下后，从右侧为客人铺餐巾，并点燃蜡烛以示欢迎。</a:t>
              </a:r>
              <a:endParaRPr sz="1000" b="0">
                <a:solidFill>
                  <a:schemeClr val="tx1"/>
                </a:solidFill>
                <a:effectLst/>
                <a:latin typeface="+mn-ea"/>
                <a:ea typeface="+mn-ea"/>
                <a:cs typeface="+mn-ea"/>
                <a:sym typeface="+mn-ea"/>
              </a:endParaRPr>
            </a:p>
          </p:txBody>
        </p:sp>
      </p:grp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3244850" y="1365250"/>
            <a:ext cx="2406650" cy="245110"/>
          </a:xfrm>
          <a:prstGeom prst="rect">
            <a:avLst/>
          </a:prstGeom>
          <a:solidFill>
            <a:srgbClr val="D2AD8D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marL="0" indent="0" algn="ctr">
              <a:buNone/>
            </a:pPr>
            <a:r>
              <a:rPr kumimoji="0" lang="zh-CN" altLang="en-US" sz="1000" b="1" i="0" u="none" strike="noStrike" kern="0" cap="none" spc="0" normalizeH="0" baseline="0" noProof="1">
                <a:latin typeface="宋体" pitchFamily="2" charset="-122"/>
                <a:ea typeface="宋体" pitchFamily="2" charset="-122"/>
                <a:cs typeface="+mn-ea"/>
              </a:rPr>
              <a:t>三、西餐宴会中的就餐服务</a:t>
            </a:r>
            <a:endParaRPr kumimoji="0" lang="zh-CN" altLang="en-US" sz="1000" b="1" i="0" u="none" strike="noStrike" kern="0" cap="none" spc="0" normalizeH="0" baseline="0" noProof="1">
              <a:latin typeface="宋体" pitchFamily="2" charset="-122"/>
              <a:ea typeface="宋体" pitchFamily="2" charset="-122"/>
              <a:cs typeface="+mn-ea"/>
            </a:endParaRPr>
          </a:p>
        </p:txBody>
      </p:sp>
      <p:pic>
        <p:nvPicPr>
          <p:cNvPr id="7" name="图片 6" descr="椅子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8850" y="2203450"/>
            <a:ext cx="1072515" cy="107251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DIAGRAM_VIRTUALLY_FRAME" val="{&quot;height&quot;:189.81470588235297,&quot;left&quot;:37.5,&quot;top&quot;:119.05,&quot;width&quot;:519.7}"/>
</p:tagLst>
</file>

<file path=ppt/tags/tag113.xml><?xml version="1.0" encoding="utf-8"?>
<p:tagLst xmlns:p="http://schemas.openxmlformats.org/presentationml/2006/main">
  <p:tag name="KSO_WM_BEAUTIFY_FLAG" val=""/>
  <p:tag name="KSO_WM_DIAGRAM_VIRTUALLY_FRAME" val="{&quot;height&quot;:189.81470588235297,&quot;left&quot;:37.5,&quot;top&quot;:119.05,&quot;width&quot;:519.7}"/>
</p:tagLst>
</file>

<file path=ppt/tags/tag114.xml><?xml version="1.0" encoding="utf-8"?>
<p:tagLst xmlns:p="http://schemas.openxmlformats.org/presentationml/2006/main">
  <p:tag name="KSO_WM_BEAUTIFY_FLAG" val=""/>
  <p:tag name="KSO_WM_DIAGRAM_VIRTUALLY_FRAME" val="{&quot;height&quot;:189.81470588235297,&quot;left&quot;:37.5,&quot;top&quot;:119.05,&quot;width&quot;:519.7}"/>
</p:tagLst>
</file>

<file path=ppt/tags/tag115.xml><?xml version="1.0" encoding="utf-8"?>
<p:tagLst xmlns:p="http://schemas.openxmlformats.org/presentationml/2006/main">
  <p:tag name="KSO_WM_BEAUTIFY_FLAG" val=""/>
  <p:tag name="KSO_WM_DIAGRAM_VIRTUALLY_FRAME" val="{&quot;height&quot;:189.81470588235297,&quot;left&quot;:37.5,&quot;top&quot;:119.05,&quot;width&quot;:519.7}"/>
</p:tagLst>
</file>

<file path=ppt/tags/tag116.xml><?xml version="1.0" encoding="utf-8"?>
<p:tagLst xmlns:p="http://schemas.openxmlformats.org/presentationml/2006/main">
  <p:tag name="KSO_WM_DIAGRAM_VIRTUALLY_FRAME" val="{&quot;height&quot;:189.81470588235297,&quot;left&quot;:37.5,&quot;top&quot;:119.05,&quot;width&quot;:519.7}"/>
</p:tagLst>
</file>

<file path=ppt/tags/tag117.xml><?xml version="1.0" encoding="utf-8"?>
<p:tagLst xmlns:p="http://schemas.openxmlformats.org/presentationml/2006/main">
  <p:tag name="KSO_WM_BEAUTIFY_FLAG" val=""/>
  <p:tag name="KSO_WM_DIAGRAM_VIRTUALLY_FRAME" val="{&quot;height&quot;:189.81470588235297,&quot;left&quot;:37.5,&quot;top&quot;:119.05,&quot;width&quot;:519.7}"/>
</p:tagLst>
</file>

<file path=ppt/tags/tag118.xml><?xml version="1.0" encoding="utf-8"?>
<p:tagLst xmlns:p="http://schemas.openxmlformats.org/presentationml/2006/main">
  <p:tag name="KSO_WM_BEAUTIFY_FLAG" val=""/>
  <p:tag name="KSO_WM_DIAGRAM_VIRTUALLY_FRAME" val="{&quot;height&quot;:189.81470588235297,&quot;left&quot;:37.5,&quot;top&quot;:119.05,&quot;width&quot;:519.7}"/>
</p:tagLst>
</file>

<file path=ppt/tags/tag119.xml><?xml version="1.0" encoding="utf-8"?>
<p:tagLst xmlns:p="http://schemas.openxmlformats.org/presentationml/2006/main">
  <p:tag name="KSO_WM_BEAUTIFY_FLAG" val=""/>
  <p:tag name="KSO_WM_DIAGRAM_VIRTUALLY_FRAME" val="{&quot;height&quot;:189.81470588235297,&quot;left&quot;:37.5,&quot;top&quot;:119.05,&quot;width&quot;:519.7}"/>
</p:tagLst>
</file>

<file path=ppt/tags/tag12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40.xml><?xml version="1.0" encoding="utf-8"?>
<p:tagLst xmlns:p="http://schemas.openxmlformats.org/presentationml/2006/main">
  <p:tag name="commondata" val="eyJoZGlkIjoiNmRmZWVkOGJiNzgyMDA5YzRkZDU3MzliY2JmMjExNjQifQ=="/>
  <p:tag name="resource_record_key" val="{&quot;13&quot;:[4670873,4663482]}"/>
</p:tagLst>
</file>

<file path=ppt/tags/tag15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6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7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8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9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1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2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3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4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5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6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7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3_1"/>
  <p:tag name="KSO_WM_UNIT_ID" val="diagram20231496_3*n_h_h_a*1_2_3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28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2_1"/>
  <p:tag name="KSO_WM_UNIT_ID" val="diagram20231496_3*n_h_h_a*1_2_2_1"/>
  <p:tag name="KSO_WM_TEMPLATE_CATEGORY" val="diagram"/>
  <p:tag name="KSO_WM_UNIT_LAYERLEVEL" val="1_1_1_1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VALUE" val="5"/>
  <p:tag name="KSO_WM_UNIT_FILL_TYPE" val="3"/>
  <p:tag name="KSO_WM_UNIT_PRESET_TEXT" val="添加标题"/>
</p:tagLst>
</file>

<file path=ppt/tags/tag29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1_1"/>
  <p:tag name="KSO_WM_UNIT_ID" val="diagram20231496_3*n_h_h_a*1_2_1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496_3*n_h_h_i*1_2_1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1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31496_3*n_h_h_f*1_2_1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31496_3*n_h_h_i*1_2_2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3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31496_3*n_h_h_f*1_2_2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496_3*n_h_h_i*1_2_3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5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231496_3*n_h_h_f*1_2_3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1496_3*n_h_i*1_1_1"/>
  <p:tag name="KSO_WM_TEMPLATE_CATEGORY" val="diagram"/>
  <p:tag name="KSO_WM_TEMPLATE_INDEX" val="20231496"/>
  <p:tag name="KSO_WM_UNIT_LAYERLEVEL" val="1_1_1"/>
  <p:tag name="KSO_WM_TAG_VERSION" val="3.0"/>
  <p:tag name="KSO_WM_UNIT_LINE_FORE_SCHEMECOLOR_INDEX_1_BRIGHTNESS" val="0.4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17"/>
  <p:tag name="KSO_WM_UNIT_LINE_FORE_SCHEMECOLOR_INDEX_2_TRANS" val="1"/>
  <p:tag name="KSO_WM_UNIT_LINE_GRADIENT_TYPE" val="0"/>
  <p:tag name="KSO_WM_UNIT_LINE_GRADIENT_ANGLE" val="180"/>
  <p:tag name="KSO_WM_UNIT_LINE_GRADIENT_DIRECTION" val="4"/>
  <p:tag name="KSO_WM_UNIT_LINE_FILL_TYPE" val="5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gradient&quot;:[{&quot;brightness&quot;:0.6000000238418579,&quot;colorType&quot;:1,&quot;foreColorIndex&quot;:5,&quot;pos&quot;:0,&quot;transparency&quot;:0},{&quot;brightness&quot;:0,&quot;colorType&quot;:1,&quot;foreColorIndex&quot;:5,&quot;pos&quot;:0.1700000017881393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7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231496_3*n_h_h_i*1_2_3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8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31496_3*n_h_h_i*1_2_1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1496_3*n_h_i*1_1_2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9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9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999999761581421},{&quot;brightness&quot;:0,&quot;colorType&quot;:1,&quot;foreColorIndex&quot;:5,&quot;pos&quot;:1,&quot;transparency&quot;:0.89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3"/>
  <p:tag name="KSO_WM_UNIT_ID" val="diagram20231496_3*n_h_i*1_1_3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5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5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500000238418579},{&quot;brightness&quot;:0,&quot;colorType&quot;:1,&quot;foreColorIndex&quot;:5,&quot;pos&quot;:1,&quot;transparency&quot;:0.850000023841857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4"/>
  <p:tag name="KSO_WM_UNIT_ID" val="diagram20231496_3*n_h_i*1_1_4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00000011920929},{&quot;brightness&quot;:0,&quot;colorType&quot;:1,&quot;foreColorIndex&quot;:5,&quot;pos&quot;:1,&quot;transparency&quot;:0.80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5"/>
  <p:tag name="KSO_WM_UNIT_ID" val="diagram20231496_3*n_h_i*1_1_5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8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,&quot;colorType&quot;:1,&quot;foreColorIndex&quot;:5,&quot;pos&quot;:0.9800000190734863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3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496_3*n_h_h_i*1_2_2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496_3*n_h_a*1_1_1"/>
  <p:tag name="KSO_WM_TEMPLATE_CATEGORY" val="diagram"/>
  <p:tag name="KSO_WM_TEMPLATE_INDEX" val="20231496"/>
  <p:tag name="KSO_WM_UNIT_LAYERLEVEL" val="1_1_1"/>
  <p:tag name="KSO_WM_TAG_VERSION" val="3.0"/>
  <p:tag name="KSO_WM_UNIT_TEXT_FILL_FORE_SCHEMECOLOR_INDEX_BRIGHTNESS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</p:tagLst>
</file>

<file path=ppt/tags/tag45.xml><?xml version="1.0" encoding="utf-8"?>
<p:tagLst xmlns:p="http://schemas.openxmlformats.org/presentationml/2006/main">
  <p:tag name="KSO_WM_SPECIAL_SOURCE" val="bdnull"/>
  <p:tag name="KSO_WM_SLIDE_ID" val="diagram20231496_3"/>
  <p:tag name="KSO_WM_TEMPLATE_SUBCATEGORY" val="0"/>
  <p:tag name="KSO_WM_TEMPLATE_MASTER_TYPE" val="0"/>
  <p:tag name="KSO_WM_TEMPLATE_COLOR_TYPE" val="0"/>
  <p:tag name="KSO_WM_SLIDE_ITEM_CNT" val="3"/>
  <p:tag name="KSO_WM_SLIDE_INDEX" val="3"/>
  <p:tag name="KSO_WM_TAG_VERSION" val="3.0"/>
  <p:tag name="KSO_WM_BEAUTIFY_FLAG" val="#wm#"/>
  <p:tag name="KSO_WM_TEMPLATE_CATEGORY" val="diagram"/>
  <p:tag name="KSO_WM_TEMPLATE_INDEX" val="20231496"/>
  <p:tag name="KSO_WM_SLIDE_TYPE" val="text"/>
  <p:tag name="KSO_WM_SLIDE_SUBTYPE" val="diag"/>
  <p:tag name="KSO_WM_SLIDE_SIZE" val="721.05*258.2"/>
  <p:tag name="KSO_WM_SLIDE_POSITION" val="129.2*187.65"/>
  <p:tag name="KSO_WM_DIAGRAM_GROUP_CODE" val="n1-1"/>
  <p:tag name="KSO_WM_SLIDE_DIAGTYPE" val="n"/>
  <p:tag name="KSO_WM_SLIDE_LAYOUT" val="a_n"/>
  <p:tag name="KSO_WM_SLIDE_LAYOUT_CNT" val="1_1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2901</Words>
  <Application>WPS 文字</Application>
  <PresentationFormat>On-screen Show (4:3)</PresentationFormat>
  <Paragraphs>254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微软雅黑 Light</vt:lpstr>
      <vt:lpstr>汉仪书宋二KW</vt:lpstr>
      <vt:lpstr>黑体</vt:lpstr>
      <vt:lpstr>Times New Roman</vt:lpstr>
      <vt:lpstr>Calibri Light</vt:lpstr>
      <vt:lpstr>Impact</vt:lpstr>
      <vt:lpstr>江城圆体 400W</vt:lpstr>
      <vt:lpstr>Microsoft YaHei UI</vt:lpstr>
      <vt:lpstr>Calibri</vt:lpstr>
      <vt:lpstr>宋体</vt:lpstr>
      <vt:lpstr>Arial Unicode MS</vt:lpstr>
      <vt:lpstr>苹方-简</vt:lpstr>
      <vt:lpstr>Office Theme</vt:lpstr>
      <vt:lpstr>PowerPoint 演示文稿</vt:lpstr>
      <vt:lpstr>C O N T E N T 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【作业目标】</vt:lpstr>
      <vt:lpstr>小事也要力求完美。  Do ordinary things extraordinary well.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小酸奶</cp:lastModifiedBy>
  <cp:revision>521</cp:revision>
  <dcterms:created xsi:type="dcterms:W3CDTF">2024-08-27T07:35:04Z</dcterms:created>
  <dcterms:modified xsi:type="dcterms:W3CDTF">2024-08-27T07:35:04Z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2024-03-08T00:00:00Z</vt:filetime>
  </property>
  <property fmtid="{D5CDD505-2E9C-101B-9397-08002B2CF9AE}" pid="3" name="Creator">
    <vt:lpwstr>Adobe Acrobat 22.0</vt:lpwstr>
  </property>
  <property fmtid="{D5CDD505-2E9C-101B-9397-08002B2CF9AE}" pid="4" name="LastSaved">
    <vt:filetime>2024-03-08T00:00:00Z</vt:filetime>
  </property>
  <property fmtid="{D5CDD505-2E9C-101B-9397-08002B2CF9AE}" pid="5" name="ICV">
    <vt:lpwstr>9A1E159F8A6D483A9E523C81083DDADA_13</vt:lpwstr>
  </property>
  <property fmtid="{D5CDD505-2E9C-101B-9397-08002B2CF9AE}" pid="6" name="KSOProductBuildVer">
    <vt:lpwstr>2052-6.10.1.8873</vt:lpwstr>
  </property>
</Properties>
</file>