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0.svg" ContentType="image/svg+xml"/>
  <Override PartName="/ppt/media/image42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94" r:id="rId3"/>
    <p:sldId id="890" r:id="rId4"/>
    <p:sldId id="3901" r:id="rId5"/>
    <p:sldId id="429" r:id="rId6"/>
    <p:sldId id="480" r:id="rId7"/>
    <p:sldId id="3973" r:id="rId8"/>
    <p:sldId id="3932" r:id="rId9"/>
    <p:sldId id="3989" r:id="rId10"/>
    <p:sldId id="3990" r:id="rId11"/>
    <p:sldId id="3935" r:id="rId12"/>
    <p:sldId id="3913" r:id="rId13"/>
    <p:sldId id="3968" r:id="rId14"/>
  </p:sldIdLst>
  <p:sldSz cx="7556500" cy="4254500"/>
  <p:notesSz cx="7556500" cy="4254500"/>
  <p:embeddedFontLst>
    <p:embeddedFont>
      <p:font typeface="微软雅黑" panose="020B0503020204020204" charset="-122"/>
      <p:regular r:id="rId21"/>
    </p:embeddedFont>
    <p:embeddedFont>
      <p:font typeface="微软雅黑 Light" panose="020B0502040204020203" charset="-122"/>
      <p:regular r:id="rId22"/>
    </p:embeddedFont>
    <p:embeddedFont>
      <p:font typeface="黑体" panose="02010609060101010101" charset="-122"/>
      <p:regular r:id="rId23"/>
    </p:embeddedFont>
    <p:embeddedFont>
      <p:font typeface="Calibri Light" panose="020F0302020204030204"/>
      <p:regular r:id="rId24"/>
      <p:italic r:id="rId25"/>
    </p:embeddedFont>
    <p:embeddedFont>
      <p:font typeface="Impact" panose="020B0806030902050204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26" userDrawn="1">
          <p15:clr>
            <a:srgbClr val="A4A3A4"/>
          </p15:clr>
        </p15:guide>
        <p15:guide id="2" pos="2404" userDrawn="1">
          <p15:clr>
            <a:srgbClr val="A4A3A4"/>
          </p15:clr>
        </p15:guide>
        <p15:guide id="1" orient="horz" pos="1383" userDrawn="1">
          <p15:clr>
            <a:srgbClr val="A4A3A4"/>
          </p15:clr>
        </p15:guide>
        <p15:guide id="1" orient="horz" pos="2880" userDrawn="1">
          <p15:clr>
            <a:srgbClr val="A4A3A4"/>
          </p15:clr>
        </p15:guide>
        <p15:guide id="2" pos="20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26"/>
        <p:guide pos="2404"/>
        <p:guide orient="horz" pos="1383"/>
        <p:guide orient="horz" pos="2880"/>
        <p:guide pos="20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66.xml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</a:t>
            </a: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练习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722365"/>
            <a:ext cx="780254" cy="618794"/>
            <a:chOff x="799326" y="426798"/>
            <a:chExt cx="1239265" cy="978303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426798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5.xml"/><Relationship Id="rId4" Type="http://schemas.openxmlformats.org/officeDocument/2006/relationships/image" Target="../media/image44.svg"/><Relationship Id="rId3" Type="http://schemas.openxmlformats.org/officeDocument/2006/relationships/image" Target="../media/image43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3.pn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6.xml"/><Relationship Id="rId2" Type="http://schemas.openxmlformats.org/officeDocument/2006/relationships/image" Target="../media/image22.png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8" Type="http://schemas.openxmlformats.org/officeDocument/2006/relationships/slideLayout" Target="../slideLayouts/slideLayout5.xml"/><Relationship Id="rId27" Type="http://schemas.openxmlformats.org/officeDocument/2006/relationships/tags" Target="../tags/tag48.xml"/><Relationship Id="rId26" Type="http://schemas.openxmlformats.org/officeDocument/2006/relationships/tags" Target="../tags/tag47.xml"/><Relationship Id="rId25" Type="http://schemas.openxmlformats.org/officeDocument/2006/relationships/tags" Target="../tags/tag46.xml"/><Relationship Id="rId24" Type="http://schemas.openxmlformats.org/officeDocument/2006/relationships/image" Target="../media/image9.png"/><Relationship Id="rId23" Type="http://schemas.openxmlformats.org/officeDocument/2006/relationships/image" Target="../media/image8.png"/><Relationship Id="rId22" Type="http://schemas.openxmlformats.org/officeDocument/2006/relationships/image" Target="../media/image7.png"/><Relationship Id="rId21" Type="http://schemas.openxmlformats.org/officeDocument/2006/relationships/image" Target="../media/image6.png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8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50.xml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4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8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70990" y="1212850"/>
            <a:ext cx="4615815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1.酒精由液体转化为气体的气化温度为(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A.48.3℃ 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B.58.3℃       C.68.3℃         D.78.3℃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2.世界上大部分国家采用标准酒度的方法表示酒液中酒精含量，一个标准酒度折算成英制酒度为（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A.1.75度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B.2度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C.2.25度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D.2.5度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3.中度酒的酒度一般在（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10°-20°之间    B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20°-30°之间  C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20°-40°之间  D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30°-40°之间 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.在国际酿酒业中，在统一标准温度条件下，乙醇含量的百分比为酒精度数，简称“酒度”，这个统一标准温度为（  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A.10℃ 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B.12℃ 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C.20℃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D.36℃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1240155" y="1096010"/>
            <a:ext cx="5120005" cy="277431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2850" y="527050"/>
            <a:ext cx="788035" cy="7880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酒水基本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>
            <a:alphaModFix amt="70000"/>
          </a:blip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54250" y="908050"/>
            <a:ext cx="3523615" cy="206311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布置作业</a:t>
            </a:r>
            <a:r>
              <a:rPr sz="1400" b="1" spc="-5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1.酒度的表示方法有哪几种？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2.简述酒的分类方法。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3.简述酒类生产的主要工艺。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 descr="C:/Users/ysn92/Desktop/新建文件夹/微信图片_20240422093608.jpg微信图片_20240422093608"/>
          <p:cNvPicPr/>
          <p:nvPr/>
        </p:nvPicPr>
        <p:blipFill>
          <a:blip r:embed="rId1"/>
          <a:srcRect t="32447" b="23557"/>
          <a:stretch>
            <a:fillRect/>
          </a:stretch>
        </p:blipFill>
        <p:spPr>
          <a:xfrm>
            <a:off x="0" y="3810"/>
            <a:ext cx="7558405" cy="18542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4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7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8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9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1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2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3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4"/>
            </p:custDataLst>
          </p:nvPr>
        </p:nvGrpSpPr>
        <p:grpSpPr>
          <a:xfrm>
            <a:off x="4541862" y="2177002"/>
            <a:ext cx="237300" cy="229253"/>
            <a:chOff x="6029032" y="2055717"/>
            <a:chExt cx="237300" cy="229253"/>
          </a:xfrm>
        </p:grpSpPr>
        <p:pic>
          <p:nvPicPr>
            <p:cNvPr id="26" name="object 26"/>
            <p:cNvPicPr/>
            <p:nvPr>
              <p:custDataLst>
                <p:tags r:id="rId1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1795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7"/>
            </p:custDataLst>
          </p:nvPr>
        </p:nvSpPr>
        <p:spPr>
          <a:xfrm>
            <a:off x="46088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245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40830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811862" y="1900777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19"/>
            </p:custDataLst>
          </p:nvPr>
        </p:nvSpPr>
        <p:spPr>
          <a:xfrm>
            <a:off x="5759334" y="21192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0"/>
            </p:custDataLst>
          </p:nvPr>
        </p:nvSpPr>
        <p:spPr>
          <a:xfrm>
            <a:off x="5473065" y="25044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54450" y="376555"/>
            <a:ext cx="3246755" cy="12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1. 了解并掌握酒水的基本知识；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2. 掌握酿造酒、蒸馏酒、配制酒的特点、常见品牌及饮用方法；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3. 能根据不同特点区分各种软饮料；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4. 掌握鸡尾酒的基本调制方法；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5. 了解酒吧日常管理的主要内容，掌握酒吧服务的标准与流程。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00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56990" y="2105660"/>
            <a:ext cx="300291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1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. 具备酒水分类及识别能力；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2. 能按照正确的程序与配方调制常见鸡尾酒；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3. 能有效进行酒水介绍与推销；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4. 具备酒吧接待服务能力。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2489200" y="1125220"/>
            <a:ext cx="1326895" cy="2460840"/>
            <a:chOff x="4520" y="2025"/>
            <a:chExt cx="2090" cy="3875"/>
          </a:xfrm>
        </p:grpSpPr>
        <p:sp>
          <p:nvSpPr>
            <p:cNvPr id="74" name="圆角矩形 73"/>
            <p:cNvSpPr/>
            <p:nvPr>
              <p:custDataLst>
                <p:tags r:id="rId5"/>
              </p:custDataLst>
            </p:nvPr>
          </p:nvSpPr>
          <p:spPr>
            <a:xfrm>
              <a:off x="4520" y="2025"/>
              <a:ext cx="1684" cy="470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64117" tIns="69267" rIns="163724" bIns="76745" numCol="1" spcCol="0" rtlCol="0" fromWordArt="0" anchor="ctr" anchorCtr="0" forceAA="0" compatLnSpc="1">
              <a:noAutofit/>
            </a:bodyPr>
            <a:lstStyle/>
            <a:p>
              <a:pPr marL="0" algn="ctr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200">
                  <a:effectLst/>
                  <a:latin typeface="微软雅黑" panose="020B0503020204020204" charset="-122"/>
                  <a:ea typeface="微软雅黑" panose="020B0503020204020204" charset="-122"/>
                </a:rPr>
                <a:t>知识目标</a:t>
              </a:r>
              <a:endParaRPr lang="zh-CN" altLang="zh-CN" sz="1200"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右箭头 75"/>
            <p:cNvSpPr/>
            <p:nvPr>
              <p:custDataLst>
                <p:tags r:id="rId6"/>
              </p:custDataLst>
            </p:nvPr>
          </p:nvSpPr>
          <p:spPr>
            <a:xfrm>
              <a:off x="6172" y="2079"/>
              <a:ext cx="420" cy="361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>
                    <a:lumMod val="60000"/>
                    <a:lumOff val="40000"/>
                    <a:alpha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85" name="右箭头 84"/>
            <p:cNvSpPr/>
            <p:nvPr>
              <p:custDataLst>
                <p:tags r:id="rId7"/>
              </p:custDataLst>
            </p:nvPr>
          </p:nvSpPr>
          <p:spPr>
            <a:xfrm>
              <a:off x="6172" y="4109"/>
              <a:ext cx="420" cy="361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>
                    <a:lumMod val="60000"/>
                    <a:lumOff val="40000"/>
                    <a:alpha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1" name="右箭头 90"/>
            <p:cNvSpPr/>
            <p:nvPr>
              <p:custDataLst>
                <p:tags r:id="rId8"/>
              </p:custDataLst>
            </p:nvPr>
          </p:nvSpPr>
          <p:spPr>
            <a:xfrm>
              <a:off x="6190" y="5539"/>
              <a:ext cx="420" cy="361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>
                    <a:lumMod val="60000"/>
                    <a:lumOff val="40000"/>
                    <a:alpha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92" name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71595" y="3156585"/>
            <a:ext cx="2482850" cy="7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1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. 细心、周密、热情的服务意识；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2. 团结、协作、宽容的合作意识；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lt"/>
              </a:rPr>
              <a:t>3. 灵活、克制、诚信的职业意识。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7" name="组合 6"/>
          <p:cNvGrpSpPr/>
          <p:nvPr>
            <p:custDataLst>
              <p:tags r:id="rId10"/>
            </p:custDataLst>
          </p:nvPr>
        </p:nvGrpSpPr>
        <p:grpSpPr>
          <a:xfrm>
            <a:off x="2264410" y="1866900"/>
            <a:ext cx="201930" cy="1186180"/>
            <a:chOff x="4526" y="2940"/>
            <a:chExt cx="318" cy="1868"/>
          </a:xfrm>
        </p:grpSpPr>
        <p:sp>
          <p:nvSpPr>
            <p:cNvPr id="16" name="椭圆 15"/>
            <p:cNvSpPr/>
            <p:nvPr>
              <p:custDataLst>
                <p:tags r:id="rId11"/>
              </p:custDataLst>
            </p:nvPr>
          </p:nvSpPr>
          <p:spPr>
            <a:xfrm>
              <a:off x="4526" y="4730"/>
              <a:ext cx="79" cy="7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2"/>
              </p:custDataLst>
            </p:nvPr>
          </p:nvSpPr>
          <p:spPr>
            <a:xfrm>
              <a:off x="4526" y="2940"/>
              <a:ext cx="79" cy="7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13"/>
              </p:custDataLst>
            </p:nvPr>
          </p:nvSpPr>
          <p:spPr>
            <a:xfrm>
              <a:off x="4766" y="3890"/>
              <a:ext cx="79" cy="7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latin typeface="+mn-ea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4"/>
            </p:custDataLst>
          </p:nvPr>
        </p:nvGrpSpPr>
        <p:grpSpPr>
          <a:xfrm>
            <a:off x="331470" y="1478915"/>
            <a:ext cx="2032000" cy="2032000"/>
            <a:chOff x="1602" y="2329"/>
            <a:chExt cx="3200" cy="3200"/>
          </a:xfrm>
        </p:grpSpPr>
        <p:sp>
          <p:nvSpPr>
            <p:cNvPr id="2" name="椭圆 1"/>
            <p:cNvSpPr/>
            <p:nvPr>
              <p:custDataLst>
                <p:tags r:id="rId15"/>
              </p:custDataLst>
            </p:nvPr>
          </p:nvSpPr>
          <p:spPr>
            <a:xfrm>
              <a:off x="1602" y="2329"/>
              <a:ext cx="3201" cy="3201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accent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990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16"/>
              </p:custDataLst>
            </p:nvPr>
          </p:nvSpPr>
          <p:spPr>
            <a:xfrm>
              <a:off x="1747" y="2475"/>
              <a:ext cx="2909" cy="2909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7"/>
              </p:custDataLst>
            </p:nvPr>
          </p:nvSpPr>
          <p:spPr>
            <a:xfrm>
              <a:off x="1887" y="2615"/>
              <a:ext cx="2629" cy="2629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8"/>
              </p:custDataLst>
            </p:nvPr>
          </p:nvSpPr>
          <p:spPr>
            <a:xfrm>
              <a:off x="2047" y="2774"/>
              <a:ext cx="2311" cy="2311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20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9"/>
              </p:custDataLst>
            </p:nvPr>
          </p:nvSpPr>
          <p:spPr>
            <a:xfrm>
              <a:off x="2202" y="2930"/>
              <a:ext cx="1999" cy="1999"/>
            </a:xfrm>
            <a:prstGeom prst="ellipse">
              <a:avLst/>
            </a:prstGeom>
            <a:gradFill>
              <a:gsLst>
                <a:gs pos="98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115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0"/>
              </p:custDataLst>
            </p:nvPr>
          </p:nvSpPr>
          <p:spPr>
            <a:xfrm>
              <a:off x="2350" y="3661"/>
              <a:ext cx="1768" cy="4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lt1">
                      <a:lumMod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教学目标</a:t>
              </a:r>
              <a:endParaRPr lang="zh-CN" altLang="en-US" sz="18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6" name="object 3"/>
          <p:cNvGrpSpPr/>
          <p:nvPr/>
        </p:nvGrpSpPr>
        <p:grpSpPr>
          <a:xfrm>
            <a:off x="799326" y="4223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730250" y="6711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主题五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25"/>
            </p:custDataLst>
          </p:nvPr>
        </p:nvSpPr>
        <p:spPr>
          <a:xfrm>
            <a:off x="2510790" y="2379345"/>
            <a:ext cx="1069340" cy="29845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1200">
                <a:effectLst/>
                <a:latin typeface="微软雅黑" panose="020B0503020204020204" charset="-122"/>
                <a:ea typeface="微软雅黑" panose="020B0503020204020204" charset="-122"/>
              </a:rPr>
              <a:t>能力目标</a:t>
            </a:r>
            <a:endParaRPr lang="zh-CN" altLang="zh-CN" sz="12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26"/>
            </p:custDataLst>
          </p:nvPr>
        </p:nvSpPr>
        <p:spPr>
          <a:xfrm>
            <a:off x="2510790" y="3329305"/>
            <a:ext cx="1069340" cy="29845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1200">
                <a:effectLst/>
                <a:latin typeface="微软雅黑" panose="020B0503020204020204" charset="-122"/>
                <a:ea typeface="微软雅黑" panose="020B0503020204020204" charset="-122"/>
              </a:rPr>
              <a:t>素质目标</a:t>
            </a:r>
            <a:endParaRPr lang="zh-CN" altLang="zh-CN" sz="12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2985" y="1682283"/>
            <a:ext cx="1587500" cy="925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微软雅黑" panose="020B0503020204020204" charset="-122"/>
                <a:ea typeface="微软雅黑" panose="020B0503020204020204" charset="-122"/>
                <a:cs typeface="Impact" panose="020B0806030902050204"/>
              </a:rPr>
              <a:t>主题五</a:t>
            </a:r>
            <a:endParaRPr lang="zh-CN" altLang="en-US" sz="3200" b="1" spc="15" dirty="0">
              <a:solidFill>
                <a:srgbClr val="D7D7D7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/>
            </a:endParaRPr>
          </a:p>
          <a:p>
            <a:pPr marL="12700" marR="5080" indent="0" algn="ctr" eaLnBrk="1" fontAlgn="auto" latinLnBrk="0" hangingPunct="1">
              <a:lnSpc>
                <a:spcPts val="2050"/>
              </a:lnSpc>
              <a:spcBef>
                <a:spcPts val="1100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酒水与酒吧服务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2190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30650" y="1387475"/>
            <a:ext cx="1948180" cy="201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0" algn="l" eaLnBrk="1" fontAlgn="auto" latinLnBrk="0" hangingPunct="1">
              <a:lnSpc>
                <a:spcPct val="150000"/>
              </a:lnSpc>
              <a:spcBef>
                <a:spcPts val="95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酒水基本知识</a:t>
            </a:r>
            <a:endParaRPr sz="1400" b="1" spc="-5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酒精饮料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鸡尾酒调制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kumimoji="0" lang="en-US" altLang="zh-CN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 </a:t>
            </a: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酒吧服务知识</a:t>
            </a:r>
            <a:endParaRPr kumimoji="0" lang="zh-CN" altLang="en-US" sz="14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01850" y="1212850"/>
            <a:ext cx="2854325" cy="13493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zh-CN" altLang="en-US" sz="335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酒水基本知识</a:t>
            </a:r>
            <a:endParaRPr lang="zh-CN" altLang="en-US" sz="2250" spc="-3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11250" y="2007235"/>
            <a:ext cx="25882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人类饮用含酒精饮料的历史由来已久，但究竟起源于何时却是一个有趣而又复杂的问题。那么，关于酒的知识大家又了解多少呢？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3505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 descr="2023106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6450" y="1720215"/>
            <a:ext cx="1677670" cy="16776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酒水基本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821180" y="1104265"/>
            <a:ext cx="4712335" cy="2956152"/>
            <a:chOff x="910" y="3230"/>
            <a:chExt cx="8105" cy="3293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251"/>
              <a:ext cx="7622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酒类的主要成分是乙醇，俗称酒精，常温下是一种无色透明、易燃、易挥发、具有辣味和飘逸香气的液体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酒精在酒液中的含量用酒度来表示，通常有三种表示方法：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1.标准酒度（Alcoholic % by volume）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2.美制酒度（Degrees of Proof US）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3.英制酒度（Degrees of Proof UK）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三种酒度相互换算方法如下：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英制酒度=标准酒度×1.75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美制酒度=标准酒度×2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美制酒度=英制酒度×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一、酒精与酒度</a:t>
            </a:r>
            <a:endParaRPr kumimoji="0" lang="zh-CN" altLang="en-US" sz="1400" b="1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8" name="图片 7" descr="215897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450" y="2508250"/>
            <a:ext cx="1105535" cy="11055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酒水基本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106930" y="1270000"/>
            <a:ext cx="3951850" cy="2474981"/>
            <a:chOff x="910" y="3230"/>
            <a:chExt cx="6797" cy="275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6795" cy="275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336"/>
              <a:ext cx="6546" cy="26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酒曲是用谷物制成的发酵剂、糖化剂或发酵糖化剂。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60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1.大曲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主要原料是小麦、大麦、豌豆和黄豆等谷物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60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2.小曲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主要原料是米、米糠和小麦等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，因在制曲过程中加入了药材，又称为药曲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60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3.麸曲：是用麸皮制成的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7556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二、酒</a:t>
            </a:r>
            <a:r>
              <a:rPr kumimoji="0" lang="zh-CN" altLang="en-US" sz="14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曲</a:t>
            </a:r>
            <a:endParaRPr kumimoji="0" lang="zh-CN" altLang="en-US" sz="1400" b="1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8" name="图片 7" descr="215897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450" y="2508250"/>
            <a:ext cx="1105535" cy="11055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酒水基本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106930" y="1270000"/>
            <a:ext cx="3950687" cy="2474981"/>
            <a:chOff x="910" y="3230"/>
            <a:chExt cx="6795" cy="275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6795" cy="275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30" y="3506"/>
              <a:ext cx="6546" cy="22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1.按酒的生产工艺分类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酿造酒（Fermented Alcoholic Drink）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蒸馏酒（Distilled Alcoholic Drink）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配制酒（Assembled Alcoholic Drink）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60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2.按酒精含量分类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高度酒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、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中度酒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、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低度酒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304800" algn="l" eaLnBrk="1" fontAlgn="auto" latinLnBrk="0" hangingPunct="1">
                <a:lnSpc>
                  <a:spcPct val="150000"/>
                </a:lnSpc>
                <a:spcBef>
                  <a:spcPts val="600"/>
                </a:spcBef>
                <a:extLst>
                  <a:ext uri="{35155182-B16C-46BC-9424-99874614C6A1}">
                    <wpsdc:indentchars xmlns:wpsdc="http://www.wps.cn/officeDocument/2017/drawingmlCustomData" val="200" checksum="1077528236"/>
                  </a:ext>
                </a:extLst>
              </a:pP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3.按配餐方式分类：开胃酒、佐餐酒和餐后酒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7556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三、酒的</a:t>
            </a:r>
            <a:r>
              <a:rPr kumimoji="0" lang="zh-CN" altLang="en-US" sz="14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分类</a:t>
            </a:r>
            <a:endParaRPr kumimoji="0" lang="zh-CN" altLang="en-US" sz="1400" b="1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8" name="图片 7" descr="215897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450" y="2508250"/>
            <a:ext cx="1105535" cy="11055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酒水基本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7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8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9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29.xml><?xml version="1.0" encoding="utf-8"?>
<p:tagLst xmlns:p="http://schemas.openxmlformats.org/presentationml/2006/main">
  <p:tag name="KSO_WM_DIAGRAM_VIRTUALLY_FRAME" val="{&quot;height&quot;:327.9279062057855,&quot;left&quot;:-56.997513581523755,&quot;top&quot;:29.65,&quot;width&quot;:721.0499877929688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7.9279062057855,&quot;left&quot;:-56.997513581523755,&quot;top&quot;:29.65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5.xml><?xml version="1.0" encoding="utf-8"?>
<p:tagLst xmlns:p="http://schemas.openxmlformats.org/presentationml/2006/main">
  <p:tag name="KSO_WM_DIAGRAM_VIRTUALLY_FRAME" val="{&quot;height&quot;:327.9279062057855,&quot;left&quot;:-56.997513581523755,&quot;top&quot;:29.65,&quot;width&quot;:721.0499877929688}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DIAGRAM_VIRTUALLY_FRAME" val="{&quot;height&quot;:327.9279062057855,&quot;left&quot;:-56.997513581523755,&quot;top&quot;:29.65,&quot;width&quot;:721.0499877929688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9279062057855,&quot;left&quot;:-56.997513581523755,&quot;top&quot;:29.65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6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7.9279062057855,&quot;left&quot;:-56.997513581523755,&quot;top&quot;:29.65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4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7.9279062057855,&quot;left&quot;:-56.997513581523755,&quot;top&quot;:29.65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48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commondata" val="eyJoZGlkIjoiYjc5MzY2ZTExZWRkMjNiNjM2MjgyODFhOTdhOGEyNjcifQ=="/>
  <p:tag name="resource_record_key" val="{&quot;13&quot;:[4670873,4663482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WPS 演示</Application>
  <PresentationFormat>On-screen Show (4:3)</PresentationFormat>
  <Paragraphs>125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客人对与错并不重要，重要的是他们的感觉。 It doesn‘t matter whether the customer is right or wrong. It matters how they feel.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敏</cp:lastModifiedBy>
  <cp:revision>483</cp:revision>
  <dcterms:created xsi:type="dcterms:W3CDTF">2024-05-05T10:26:00Z</dcterms:created>
  <dcterms:modified xsi:type="dcterms:W3CDTF">2024-06-07T02:14:57Z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2052-12.1.0.16929</vt:lpwstr>
  </property>
</Properties>
</file>