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39.svg" ContentType="image/svg+xml"/>
  <Override PartName="/ppt/media/image6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894" r:id="rId3"/>
    <p:sldId id="890" r:id="rId4"/>
    <p:sldId id="429" r:id="rId5"/>
    <p:sldId id="480" r:id="rId6"/>
    <p:sldId id="3973" r:id="rId7"/>
    <p:sldId id="3932" r:id="rId8"/>
    <p:sldId id="3994" r:id="rId9"/>
    <p:sldId id="3995" r:id="rId10"/>
    <p:sldId id="3996" r:id="rId11"/>
    <p:sldId id="3997" r:id="rId12"/>
    <p:sldId id="3998" r:id="rId13"/>
    <p:sldId id="4000" r:id="rId14"/>
    <p:sldId id="4001" r:id="rId15"/>
    <p:sldId id="4002" r:id="rId16"/>
    <p:sldId id="4003" r:id="rId17"/>
    <p:sldId id="4004" r:id="rId18"/>
    <p:sldId id="4005" r:id="rId19"/>
    <p:sldId id="4006" r:id="rId20"/>
    <p:sldId id="4007" r:id="rId21"/>
    <p:sldId id="4008" r:id="rId22"/>
    <p:sldId id="4009" r:id="rId23"/>
    <p:sldId id="4013" r:id="rId24"/>
    <p:sldId id="4015" r:id="rId25"/>
    <p:sldId id="4017" r:id="rId26"/>
    <p:sldId id="4018" r:id="rId27"/>
    <p:sldId id="4019" r:id="rId28"/>
    <p:sldId id="4014" r:id="rId29"/>
    <p:sldId id="3913" r:id="rId30"/>
    <p:sldId id="3968" r:id="rId31"/>
  </p:sldIdLst>
  <p:sldSz cx="7556500" cy="4254500"/>
  <p:notesSz cx="7556500" cy="4254500"/>
  <p:embeddedFontLst>
    <p:embeddedFont>
      <p:font typeface="微软雅黑" panose="020B0503020204020204" charset="-122"/>
      <p:regular r:id="rId38"/>
    </p:embeddedFont>
    <p:embeddedFont>
      <p:font typeface="微软雅黑 Light" panose="020B0502040204020203" charset="-122"/>
      <p:regular r:id="rId39"/>
    </p:embeddedFont>
    <p:embeddedFont>
      <p:font typeface="黑体" panose="02010609060101010101" charset="-122"/>
      <p:regular r:id="rId40"/>
    </p:embeddedFont>
    <p:embeddedFont>
      <p:font typeface="Calibri Light" panose="020F0302020204030204"/>
      <p:regular r:id="rId41"/>
      <p:italic r:id="rId42"/>
    </p:embeddedFont>
    <p:embeddedFont>
      <p:font typeface="Impact" panose="020B0806030902050204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楷体" panose="02010609060101010101" charset="-122"/>
      <p:regular r:id="rId48"/>
    </p:embeddedFont>
  </p:embeddedFontLst>
  <p:custDataLst>
    <p:tags r:id="rId4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40" userDrawn="1">
          <p15:clr>
            <a:srgbClr val="A4A3A4"/>
          </p15:clr>
        </p15:guide>
        <p15:guide id="2" pos="2380" userDrawn="1">
          <p15:clr>
            <a:srgbClr val="A4A3A4"/>
          </p15:clr>
        </p15:guide>
        <p15:guide id="1" orient="horz" pos="1392" userDrawn="1">
          <p15:clr>
            <a:srgbClr val="A4A3A4"/>
          </p15:clr>
        </p15:guide>
        <p15:guide id="1" orient="horz" pos="2880" userDrawn="1">
          <p15:clr>
            <a:srgbClr val="A4A3A4"/>
          </p15:clr>
        </p15:guide>
        <p15:guide id="2" pos="21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455"/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40"/>
        <p:guide pos="2380"/>
        <p:guide orient="horz" pos="1392"/>
        <p:guide orient="horz" pos="2880"/>
        <p:guide pos="21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gs" Target="tags/tag122.xml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</a:t>
            </a: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练习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8159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722365"/>
            <a:ext cx="780254" cy="618794"/>
            <a:chOff x="799326" y="426798"/>
            <a:chExt cx="1239265" cy="978303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426798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0039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7397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9277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8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2.xml"/><Relationship Id="rId4" Type="http://schemas.openxmlformats.org/officeDocument/2006/relationships/image" Target="../media/image52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4" Type="http://schemas.openxmlformats.org/officeDocument/2006/relationships/image" Target="../media/image53.jpe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0.xml"/><Relationship Id="rId4" Type="http://schemas.openxmlformats.org/officeDocument/2006/relationships/image" Target="../media/image54.jpe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.xml"/><Relationship Id="rId4" Type="http://schemas.openxmlformats.org/officeDocument/2006/relationships/image" Target="../media/image55.jpe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4" Type="http://schemas.openxmlformats.org/officeDocument/2006/relationships/image" Target="../media/image56.jpe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3.pn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6.xml"/><Relationship Id="rId2" Type="http://schemas.openxmlformats.org/officeDocument/2006/relationships/image" Target="../media/image22.png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0.xml"/><Relationship Id="rId4" Type="http://schemas.openxmlformats.org/officeDocument/2006/relationships/image" Target="../media/image57.jpe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21.xml"/><Relationship Id="rId4" Type="http://schemas.openxmlformats.org/officeDocument/2006/relationships/image" Target="../media/image61.svg"/><Relationship Id="rId3" Type="http://schemas.openxmlformats.org/officeDocument/2006/relationships/image" Target="../media/image60.jpe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7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8.xml"/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9.特香型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10.老白干香型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：</a:t>
            </a: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以清香型为基础衍生出来的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5"/>
          <a:srcRect t="6119" b="9701"/>
          <a:stretch>
            <a:fillRect/>
          </a:stretch>
        </p:blipFill>
        <p:spPr>
          <a:xfrm>
            <a:off x="1873250" y="2051050"/>
            <a:ext cx="1464310" cy="1742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6"/>
          <a:stretch>
            <a:fillRect/>
          </a:stretch>
        </p:blipFill>
        <p:spPr>
          <a:xfrm>
            <a:off x="4387850" y="2127250"/>
            <a:ext cx="1598930" cy="1656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11.馥郁香型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浓、清、酱三大香型集于一身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12.董香型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：</a:t>
            </a: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又称为药香型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5"/>
          <a:srcRect l="2637" t="11493" r="4409" b="2478"/>
          <a:stretch>
            <a:fillRect/>
          </a:stretch>
        </p:blipFill>
        <p:spPr>
          <a:xfrm>
            <a:off x="1720850" y="2203450"/>
            <a:ext cx="1755140" cy="1640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6"/>
          <a:srcRect l="4328" r="7910"/>
          <a:stretch>
            <a:fillRect/>
          </a:stretch>
        </p:blipFill>
        <p:spPr>
          <a:xfrm>
            <a:off x="4387850" y="1974850"/>
            <a:ext cx="1593215" cy="1906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053351"/>
            <a:chOff x="910" y="3230"/>
            <a:chExt cx="8105" cy="3310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268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白兰地：以葡萄或其他水果为原料，经发酵、蒸馏而得的烈酒。法国南部科涅克（Cognac）地区所产的白兰地最醇、最好，被叫做科涅克，也称为干邑（Cognac）。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50" y="2355850"/>
            <a:ext cx="5192395" cy="14344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901735"/>
            <a:ext cx="5490210" cy="3051506"/>
            <a:chOff x="910" y="3102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102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 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2.威士忌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：以谷物为原料经发酵、蒸馏后放入橡木桶中醇化而酿成的高度酒。按惯例，苏格兰、加拿大两地的威士忌书写为Whisky，其他国家和地区的威士忌书写为Whiskey，但在美国，两者可通用。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 威士忌可纯饮，也可加冰块饮用，更被大量用于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调制鸡尾酒和混合饮料。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（1）苏格兰威士忌（Scotch Whisky）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（2）爱尔兰威士忌（Irish Whiskey）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（3）美国威士忌（American Whiskey）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（4）加拿大威士忌（Canadian Whisky）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73744545" name="图片 181" descr="mmexport16992602590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50" y="2203450"/>
            <a:ext cx="1231900" cy="1642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206480"/>
            <a:chOff x="910" y="3230"/>
            <a:chExt cx="8105" cy="3476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434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   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3.伏特加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：以土豆、玉米、小麦等原料经发酵、蒸馏后精制而成。伏特加既可纯饮，又可广泛使用于鸡尾酒的调制。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（1）纯净伏特加（Straight Vodka）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（2）芳香伏特加(Flavored Vodka)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73744546" name="图片 182" descr="82d80ec6ce6b4aab9c86fc7ad4cf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17720" y="2201545"/>
            <a:ext cx="1816100" cy="1362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129916"/>
            <a:chOff x="910" y="3230"/>
            <a:chExt cx="8105" cy="3393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351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4.朗姆酒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：是以蔗糖汁或蔗糖浆为原料（有时也用糖渣或其他蔗糖副产品作原料），经发酵和蒸馏加工而成的酒。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淡朗姆酒（Light Rum/Silver Rum/White Rum）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金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朗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姆酒(Gold Rum)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黑朗姆酒(Dark Rum)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73744547" name="图片 184" descr="5dc6325c4ff2dfb2e99b2df66a76c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19675" y="2606040"/>
            <a:ext cx="1399540" cy="105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129915"/>
            <a:chOff x="910" y="3230"/>
            <a:chExt cx="8105" cy="3393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351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5.金酒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：又称琴酒、毡酒或杜松子酒，是以玉米、麦芽等谷物为原料经发酵、蒸馏后，加入杜松子和其他植物香料再次蒸馏而得的烈性酒。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（1）荷兰金酒(Dutch Gin)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（2）干金酒(Dry Gin)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73744548" name="图片 189" descr="11a42e1fb77d7b40d29f96fde49371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49470" y="2343150"/>
            <a:ext cx="1727200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129915"/>
            <a:chOff x="910" y="3230"/>
            <a:chExt cx="8105" cy="3393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351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国外蒸馏酒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6.特基拉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：以龙舌兰（Agave）植物的汁浆为原料，经发酵、蒸馏而得的烈酒。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特基拉酒常用于净饮，饮用方式独特，墨西哥人把盐巴撒在手背虎口上，用拇指和食指握一小杯纯龙舌兰酒，再用无名指和中指夹一片柠檬片。迅速舔一口虎口上的盐巴，接著把酒一饮而尽，再咬一口柠檬片，整个过程一气呵成，无论风味或是饮用技法，都堪称一绝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此外，特基拉酒也可用于调制鸡尾酒。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129915"/>
            <a:chOff x="910" y="3230"/>
            <a:chExt cx="8105" cy="3393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351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一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葡萄酒：以葡萄为原料，经榨汁发酵酿制而成的原汁酒。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</a:t>
              </a:r>
              <a:r>
                <a:rPr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.按照颜色划分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（1）红葡萄酒(Red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：以紫红色葡萄为原料，连皮带汁一起发酵并压榨成汁，使果皮中的色素染入酒液中后再去皮渣酿制而成。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（2）白葡萄酒(White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：以白皮、青皮葡萄或去皮的红葡萄为原料，榨成汁去除皮和籽，再用葡萄汁发酵酿制而成。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（3）玫瑰红葡萄酒(Rose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：以紫红和青绿色葡萄混合在一起连皮带汁发酵酿造，但在中途将皮渣滤出。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978299"/>
            <a:ext cx="5490210" cy="3018297"/>
            <a:chOff x="910" y="3185"/>
            <a:chExt cx="8105" cy="3272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185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一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葡萄酒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2.按照含糖量划分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（1）干葡萄酒(Dry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含糖量在4g/L以下，饮用时尝不出甜味。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（2）半干葡萄酒(Semi-dry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含糖量在4～12g/L，饮用时可尝出微弱的甜味。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（3）半甜葡萄酒(Semi-sweet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含糖量在12～50g/L，饮用时可尝出较明显的甜味。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（4）甜葡萄酒(Sweet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含糖量在50g/L以上，饮用时可尝出浓厚的甜味。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 descr="C:/Users/ysn92/Desktop/新建文件夹/微信图片_20240422093608.jpg微信图片_20240422093608"/>
          <p:cNvPicPr/>
          <p:nvPr/>
        </p:nvPicPr>
        <p:blipFill>
          <a:blip r:embed="rId1"/>
          <a:srcRect t="32447" b="23557"/>
          <a:stretch>
            <a:fillRect/>
          </a:stretch>
        </p:blipFill>
        <p:spPr>
          <a:xfrm>
            <a:off x="0" y="3810"/>
            <a:ext cx="7558405" cy="18542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4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7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8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9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1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2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3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4"/>
            </p:custDataLst>
          </p:nvPr>
        </p:nvGrpSpPr>
        <p:grpSpPr>
          <a:xfrm>
            <a:off x="4541862" y="2177002"/>
            <a:ext cx="237300" cy="229253"/>
            <a:chOff x="6029032" y="2055717"/>
            <a:chExt cx="237300" cy="229253"/>
          </a:xfrm>
        </p:grpSpPr>
        <p:pic>
          <p:nvPicPr>
            <p:cNvPr id="26" name="object 26"/>
            <p:cNvPicPr/>
            <p:nvPr>
              <p:custDataLst>
                <p:tags r:id="rId15"/>
              </p:custDataLst>
            </p:nvPr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1795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7"/>
            </p:custDataLst>
          </p:nvPr>
        </p:nvSpPr>
        <p:spPr>
          <a:xfrm>
            <a:off x="46088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245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40830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  <a:sym typeface="+mn-ea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811862" y="1900777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19"/>
            </p:custDataLst>
          </p:nvPr>
        </p:nvSpPr>
        <p:spPr>
          <a:xfrm>
            <a:off x="5759334" y="21192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0"/>
            </p:custDataLst>
          </p:nvPr>
        </p:nvSpPr>
        <p:spPr>
          <a:xfrm>
            <a:off x="5473065" y="25044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978299"/>
            <a:ext cx="5490210" cy="3018297"/>
            <a:chOff x="910" y="3185"/>
            <a:chExt cx="8105" cy="3272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185"/>
              <a:ext cx="7620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一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葡萄酒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3.按照二氧化碳的含量划分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（1）静态葡萄酒( Still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：酒液中溶解的二氧化碳含量极少，开瓶后不产生泡沫。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起泡葡萄酒(Sparkling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：酒液在装瓶后进行第二次发酵，发酵过程中产生的二氧化碳气体自然地聚集在瓶内，使得酒液中溶解了大量二氧化碳，开瓶后会产生泡沫。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 香槟酒(Champagne)是起泡葡萄酒的典型代表。法国政府规定，只有在法国香槟地区生产的起泡葡萄酒才可称为香槟。</a:t>
              </a:r>
              <a:endParaRPr lang="en-US" altLang="zh-CN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053351"/>
            <a:chOff x="910" y="3230"/>
            <a:chExt cx="8105" cy="3310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161" y="3268"/>
              <a:ext cx="7729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一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葡萄酒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4.按照再加工分类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（1）强化葡萄酒(Fortified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：在葡萄酒的发酵过程中加入白兰地或食用酒精，使发酵中断，或在发酵结束后再加入白兰地或食用酒精，以提高酒精含量而得。强化葡萄酒通常用于佐食甜点，又被称为甜食酒(Dessert Wine)。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（2）芳香葡萄酒(Aromatic 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：在葡萄酒发酵过程中，除掺入白兰地或食用酒精外，再加各种芳香原料（如具有香气的草本植物的根、茎、花、果实等）浸制而成。芳香葡萄酒主要用作开胃酒，也可用于调制鸡尾酒。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511886" cy="3206480"/>
            <a:chOff x="910" y="3230"/>
            <a:chExt cx="8137" cy="3476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972" y="3434"/>
              <a:ext cx="8075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黄酒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黄酒以稻米、黍米、黑米、玉米、小麦等为原料，经过蒸料，拌以麦曲、米曲或酒药，进行糖化和发酵酿制而成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1.绍兴酒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产于浙江绍兴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原料是当年产的优质糯米，采用淋饭法和摊饭法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2.福建老酒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以精白糯米为原料，以红曲作糖化发酵剂酿制而成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福建老酒是公认的烹调菜肴的好调料，著名的“佛跳墙”就是用福建老酒当汁制作的。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3.山东即墨老酒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选用优质大黄米（黍米）为原料，以崂山矿泉水为酿造用水，加入麸曲后发酵酿制而成。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206480"/>
            <a:chOff x="910" y="3230"/>
            <a:chExt cx="8105" cy="3476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84" y="3434"/>
              <a:ext cx="7782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三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啤酒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啤酒是以大麦为原料、啤酒花为香料、经发酵酿制而成的一种含有大量二氧化碳气体的低度酒。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zh-CN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1.啤酒的“度”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</a:t>
              </a:r>
              <a:endParaRPr lang="en-US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2.啤酒的分类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二、</a:t>
            </a: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酿造酒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63638" y="2050965"/>
            <a:ext cx="2518833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麦芽汁浓度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酒度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2787650" y="2203450"/>
            <a:ext cx="76200" cy="457200"/>
          </a:xfrm>
          <a:prstGeom prst="leftBrace">
            <a:avLst/>
          </a:prstGeom>
          <a:ln w="12700" cmpd="sng">
            <a:solidFill>
              <a:srgbClr val="414455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左大括号 4"/>
          <p:cNvSpPr/>
          <p:nvPr/>
        </p:nvSpPr>
        <p:spPr>
          <a:xfrm>
            <a:off x="2711450" y="2965450"/>
            <a:ext cx="76200" cy="457200"/>
          </a:xfrm>
          <a:prstGeom prst="leftBrace">
            <a:avLst/>
          </a:prstGeom>
          <a:ln w="12700" cmpd="sng">
            <a:solidFill>
              <a:srgbClr val="414455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787650" y="2813050"/>
            <a:ext cx="365760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按有无杀菌（酵母菌）分</a:t>
            </a: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类：生啤酒、熟啤酒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按啤酒的颜色分类：黄啤酒、黑啤酒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206480"/>
            <a:chOff x="910" y="3230"/>
            <a:chExt cx="8105" cy="3476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84" y="3434"/>
              <a:ext cx="7782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 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配制酒（Assembled Alcoholic Drinks）是指在原汁酒或蒸馏酒中加入药材、香料等精制而成的酒精饮料。其配制方法一般有浸泡法、蒸馏法、精炼法三种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一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中国配制酒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</a:t>
              </a: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花果配制酒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2.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植物类配制酒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3.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动物类配制酒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三、配制酒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rcRect l="5884" t="16134" r="8249" b="2537"/>
          <a:stretch>
            <a:fillRect/>
          </a:stretch>
        </p:blipFill>
        <p:spPr>
          <a:xfrm>
            <a:off x="3854450" y="1898650"/>
            <a:ext cx="1590040" cy="2030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019810"/>
            <a:ext cx="5490210" cy="3283044"/>
            <a:chOff x="910" y="3230"/>
            <a:chExt cx="8105" cy="3559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84" y="3517"/>
              <a:ext cx="7782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二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）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外国配制酒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1.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开胃酒(Aperitifs)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：味美思(Vermouth)、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比特酒(Bitters)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、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茴香酒(Anises)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2.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甜食酒(Dessert Wine)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：雪利酒(Sherry)、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波特酒(Port)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       3.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利口酒(Liqueur)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：水果利口酒、香草利口酒、种子利口酒、其他香料利口酒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三、配制酒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" name="组合 17"/>
          <p:cNvGrpSpPr/>
          <p:nvPr/>
        </p:nvGrpSpPr>
        <p:grpSpPr>
          <a:xfrm>
            <a:off x="1623380" y="1201420"/>
            <a:ext cx="4411345" cy="2703195"/>
            <a:chOff x="183" y="2511"/>
            <a:chExt cx="4311" cy="3786"/>
          </a:xfrm>
        </p:grpSpPr>
        <p:sp>
          <p:nvSpPr>
            <p:cNvPr id="11" name="圆角矩形 10"/>
            <p:cNvSpPr/>
            <p:nvPr>
              <p:custDataLst>
                <p:tags r:id="rId1"/>
              </p:custDataLst>
            </p:nvPr>
          </p:nvSpPr>
          <p:spPr>
            <a:xfrm>
              <a:off x="183" y="2511"/>
              <a:ext cx="4311" cy="3786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2"/>
              </p:custDataLst>
            </p:nvPr>
          </p:nvSpPr>
          <p:spPr>
            <a:xfrm>
              <a:off x="271" y="2613"/>
              <a:ext cx="4207" cy="3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西餐餐中酒多选择葡萄酒，“红酒配红肉，白酒配白肉”。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（1）食生蚝或其他贝类时，饮无甜味的白葡萄酒。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（2）喝汤时，配颜色较深的雪利酒或玛德拉酒（Madeora）。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（3）吃鱼时，可配任何白葡萄酒，但以不过甜为宜。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（4）吃肉类时配红葡萄酒。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（5）食干酪时，配带甜味的红葡萄酒。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（6）吃核桃等坚果时，配浓度较强的强力酒，如玛德拉酒。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餐后一般选择浓、香、烈的酒，常见的餐后酒有白兰地、香槟酒（Champagne）或利口酒（Liqueur）</a:t>
              </a: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。</a:t>
              </a: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endParaRPr sz="1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sz="1000">
                  <a:latin typeface="宋体" panose="02010600030101010101" pitchFamily="2" charset="-122"/>
                  <a:ea typeface="宋体" panose="02010600030101010101" pitchFamily="2" charset="-122"/>
                </a:rPr>
                <a:t>             </a:t>
              </a:r>
              <a:endParaRPr sz="1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940050" y="755650"/>
            <a:ext cx="1774190" cy="3314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400" b="1">
                <a:latin typeface="楷体" panose="02010609060101010101" charset="-122"/>
                <a:ea typeface="楷体" panose="02010609060101010101" charset="-122"/>
              </a:rPr>
              <a:t>酒水与菜肴的搭配</a:t>
            </a:r>
            <a:endParaRPr lang="zh-CN" altLang="en-US" sz="1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73744561" name="图片 200" descr="X(8V5E%_Y6Z]MNEKWENKC)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1923415"/>
            <a:ext cx="1198245" cy="163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4563" name="图片 202" descr="XP07V)60S2@QHT~2S94ST2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50" y="1822450"/>
            <a:ext cx="1111250" cy="1638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458595" y="603250"/>
            <a:ext cx="5053965" cy="3399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1.酒水的温度会影响饮用时的口感，温热后饮用口感更佳的酒水是（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A.黄酒         B.啤酒            C.白葡萄酒        D.红葡萄酒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2.在西餐厅就餐的客人点了一道“烤蒜头羊腿”,服务员小乔为其推荐佐餐酒。他应推荐的酒水是（ 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A.雪莉酒      B.红葡萄酒        C.白葡萄酒        D.利口酒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3.下列选项中，属于谷物类发酵酒的是( 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A.金酒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B.特基拉酒       C.清酒             D.朗姆酒 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.中国白酒的香型丰富多彩，下列白酒中属于酱香型白酒的是（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A.五粮液酒     B.郎酒        C.剑南春酒        D.汾酒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60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法国干邑酒在瓶标上标示VSOP，这表示其酒龄最起码超过（    ）。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A．2年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B．4年          C．6年          D．10年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可根据加入的调配料对餐后用配制酒分类，下列选项中不属于常用调配料的是 (     )。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5080" indent="0" algn="l" eaLnBrk="1" fontAlgn="auto" latinLnBrk="0" hangingPunct="1">
              <a:lnSpc>
                <a:spcPct val="150000"/>
              </a:lnSpc>
              <a:spcBef>
                <a:spcPts val="0"/>
              </a:spcBef>
            </a:pP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A.果料     </a:t>
            </a:r>
            <a:r>
              <a:rPr lang="en-US" altLang="en-US"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000" b="0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B.草料          C.种料           D.粮食料</a:t>
            </a:r>
            <a:endParaRPr sz="1000" b="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1316355" y="586740"/>
            <a:ext cx="5120005" cy="337566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8110" y="527050"/>
            <a:ext cx="612775" cy="6127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>
            <a:alphaModFix amt="70000"/>
          </a:blip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92250" y="831850"/>
            <a:ext cx="4841240" cy="23088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1400" b="1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布置作业</a:t>
            </a:r>
            <a:r>
              <a:rPr sz="1400" b="1" spc="-5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1.按西餐的餐饮搭配原则，在西餐用餐时所用的酒品可分为哪几类？每类各举一个酒品为例。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6530" indent="-158750" eaLnBrk="1" fontAlgn="auto" latinLnBrk="0" hangingPunct="1">
              <a:lnSpc>
                <a:spcPct val="150000"/>
              </a:lnSpc>
              <a:spcBef>
                <a:spcPts val="60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400" b="0" dirty="0">
                <a:solidFill>
                  <a:srgbClr val="25252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2.中国白酒的香型可以分为哪几类？每类各举一个典型酒品为例。</a:t>
            </a:r>
            <a:endParaRPr sz="1400" b="0" dirty="0">
              <a:solidFill>
                <a:srgbClr val="25252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2985" y="1682283"/>
            <a:ext cx="1587500" cy="925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微软雅黑" panose="020B0503020204020204" charset="-122"/>
                <a:ea typeface="微软雅黑" panose="020B0503020204020204" charset="-122"/>
                <a:cs typeface="Impact" panose="020B0806030902050204"/>
              </a:rPr>
              <a:t>主题五</a:t>
            </a:r>
            <a:endParaRPr lang="zh-CN" altLang="en-US" sz="3200" b="1" spc="15" dirty="0">
              <a:solidFill>
                <a:srgbClr val="D7D7D7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/>
            </a:endParaRPr>
          </a:p>
          <a:p>
            <a:pPr marL="12700" marR="5080" indent="0" algn="ctr" eaLnBrk="1" fontAlgn="auto" latinLnBrk="0" hangingPunct="1">
              <a:lnSpc>
                <a:spcPts val="2050"/>
              </a:lnSpc>
              <a:spcBef>
                <a:spcPts val="1100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酒水与酒吧服务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2190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30650" y="1387475"/>
            <a:ext cx="1948180" cy="201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0" algn="l" eaLnBrk="1" fontAlgn="auto" latinLnBrk="0" hangingPunct="1">
              <a:lnSpc>
                <a:spcPct val="150000"/>
              </a:lnSpc>
              <a:spcBef>
                <a:spcPts val="9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酒水基本知识</a:t>
            </a:r>
            <a:endParaRPr sz="1400" b="1" spc="-50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酒精饮料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软饮料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lang="zh-CN" altLang="en-US" sz="1400" b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鸡尾酒调制</a:t>
            </a:r>
            <a:endParaRPr lang="zh-CN" altLang="en-US" sz="1400" b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eaLnBrk="1" fontAlgn="auto" latinLnBrk="0" hangingPunct="1">
              <a:lnSpc>
                <a:spcPct val="150000"/>
              </a:lnSpc>
              <a:spcBef>
                <a:spcPts val="755"/>
              </a:spcBef>
            </a:pP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kumimoji="0" lang="en-US" altLang="zh-CN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 </a:t>
            </a:r>
            <a:r>
              <a:rPr kumimoji="0" lang="zh-CN" altLang="en-US" sz="14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酒吧服务知识</a:t>
            </a:r>
            <a:endParaRPr kumimoji="0" lang="zh-CN" altLang="en-US" sz="14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01850" y="1212850"/>
            <a:ext cx="2854325" cy="134937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  <a:spcBef>
                <a:spcPts val="100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酒精</a:t>
            </a:r>
            <a:r>
              <a:rPr lang="zh-CN" altLang="en-US" sz="2250" spc="-3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饮料</a:t>
            </a:r>
            <a:endParaRPr lang="zh-CN" altLang="en-US" sz="2250" spc="-3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168650" y="1212850"/>
            <a:ext cx="34810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武侠剧中，我们经常看到古代侠客大碗喝酒大口吃肉，甚至抱着酒坛子喝酒，那叫一个豪爽，给我们感觉就是古人好能喝啊。其实古代老百姓喝的酒都是没有蒸馏过的发酵酒，这种酒都是浑浊的，口感偏甜，酒精度甚至还不如现在的啤酒，所以那些赶路的侠客才能以酒解渴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那么在现今社会中，人们饮用的酒是如何制作的？你知道吗？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071495" y="1136650"/>
            <a:ext cx="3654425" cy="244792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 descr="2023106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850" y="1822450"/>
            <a:ext cx="1677670" cy="16776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1.酱香型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以贵州茅台酒为代表，又称茅香型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2.浓香型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：</a:t>
            </a: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酒以四川泸州老窖和五粮液为代表，又称泸香型或窖香型。</a:t>
            </a: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8216" t="4486" r="5512"/>
          <a:stretch>
            <a:fillRect/>
          </a:stretch>
        </p:blipFill>
        <p:spPr>
          <a:xfrm>
            <a:off x="1720850" y="2279650"/>
            <a:ext cx="1600200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6"/>
          <a:srcRect l="3423" t="4478" r="3443" b="13284"/>
          <a:stretch>
            <a:fillRect/>
          </a:stretch>
        </p:blipFill>
        <p:spPr>
          <a:xfrm>
            <a:off x="4525645" y="2210435"/>
            <a:ext cx="1503045" cy="1682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3.清香型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以山西杏花村汾酒为代表，故又称汾香型。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4.米香型</a:t>
            </a: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5"/>
          <a:srcRect l="34481" t="27612" r="5793" b="2478"/>
          <a:stretch>
            <a:fillRect/>
          </a:stretch>
        </p:blipFill>
        <p:spPr>
          <a:xfrm>
            <a:off x="1873250" y="2268220"/>
            <a:ext cx="1181735" cy="1614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rcRect l="19792" t="4478" r="17108"/>
          <a:stretch>
            <a:fillRect/>
          </a:stretch>
        </p:blipFill>
        <p:spPr>
          <a:xfrm>
            <a:off x="4387850" y="2161540"/>
            <a:ext cx="1559560" cy="1725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5.兼香型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又称为混香型或复香型。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6.凤香型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：</a:t>
            </a: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是浓香型和清香型的结合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5"/>
          <a:srcRect l="9701" t="7910" r="7910" b="4149"/>
          <a:stretch>
            <a:fillRect/>
          </a:stretch>
        </p:blipFill>
        <p:spPr>
          <a:xfrm>
            <a:off x="1949450" y="2153920"/>
            <a:ext cx="1419225" cy="173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6"/>
          <a:srcRect l="6119" r="2537"/>
          <a:stretch>
            <a:fillRect/>
          </a:stretch>
        </p:blipFill>
        <p:spPr>
          <a:xfrm>
            <a:off x="4616450" y="2153920"/>
            <a:ext cx="1414780" cy="173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34440" y="1104265"/>
            <a:ext cx="5490210" cy="2969166"/>
            <a:chOff x="910" y="3230"/>
            <a:chExt cx="8105" cy="3308"/>
          </a:xfrm>
        </p:grpSpPr>
        <p:sp>
          <p:nvSpPr>
            <p:cNvPr id="9" name="圆角矩形 8"/>
            <p:cNvSpPr/>
            <p:nvPr>
              <p:custDataLst>
                <p:tags r:id="rId1"/>
              </p:custDataLst>
            </p:nvPr>
          </p:nvSpPr>
          <p:spPr>
            <a:xfrm>
              <a:off x="910" y="3230"/>
              <a:ext cx="8105" cy="3180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273" y="3266"/>
              <a:ext cx="3273" cy="32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（一）中国白酒</a:t>
              </a:r>
              <a:endParaRPr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  <a:spcBef>
                  <a:spcPts val="600"/>
                </a:spcBef>
              </a:pP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7.芝麻香型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：</a:t>
              </a:r>
              <a:r>
                <a:rPr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兼有浓、清、酱三种香型之所长</a:t>
              </a:r>
              <a:r>
                <a:rPr lang="zh-CN" altLang="en-US" sz="1200" b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。</a:t>
              </a:r>
              <a:endParaRPr lang="zh-CN" altLang="en-US" sz="1200" b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787650" y="603250"/>
            <a:ext cx="2406650" cy="30670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400" b="1" i="0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+mn-ea"/>
              </a:rPr>
              <a:t>一、蒸馏酒</a:t>
            </a:r>
            <a:endParaRPr kumimoji="0" lang="zh-CN" altLang="en-US" sz="1400" b="1" i="0" kern="0" cap="none" spc="0" normalizeH="0" baseline="0" noProof="1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06850" y="1212850"/>
            <a:ext cx="2564765" cy="293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algn="l" eaLnBrk="1" fontAlgn="auto" latinLnBrk="0" hangingPunct="1">
              <a:lnSpc>
                <a:spcPct val="150000"/>
              </a:lnSpc>
            </a:pPr>
            <a:endParaRPr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 algn="l" eaLnBrk="1" fontAlgn="auto" latinLnBrk="0" hangingPunct="1">
              <a:lnSpc>
                <a:spcPct val="150000"/>
              </a:lnSpc>
            </a:pP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8.豉香型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：</a:t>
            </a:r>
            <a:r>
              <a:rPr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是珠江三角洲地区独有的一个酒种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1720850" y="2207260"/>
            <a:ext cx="1750060" cy="1680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6"/>
          <a:srcRect l="6119" t="22239" r="15075" b="11493"/>
          <a:stretch>
            <a:fillRect/>
          </a:stretch>
        </p:blipFill>
        <p:spPr>
          <a:xfrm>
            <a:off x="4159250" y="2267585"/>
            <a:ext cx="2070735" cy="1619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5145" y="23812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酒精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饮料</a:t>
            </a:r>
            <a:endParaRPr lang="zh-CN" altLang="en-US" sz="1000" b="0" spc="-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commondata" val="eyJoZGlkIjoiYjc5MzY2ZTExZWRkMjNiNjM2MjgyODFhOTdhOGEyNjcifQ=="/>
  <p:tag name="resource_record_key" val="{&quot;13&quot;:[4670873,4663482]}"/>
</p:tagLst>
</file>

<file path=ppt/tags/tag1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7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8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19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1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2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3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4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5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6.xml><?xml version="1.0" encoding="utf-8"?>
<p:tagLst xmlns:p="http://schemas.openxmlformats.org/presentationml/2006/main">
  <p:tag name="KSO_WM_DIAGRAM_VIRTUALLY_FRAME" val="{&quot;height&quot;:110.8811811023622,&quot;left&quot;:201.5,&quot;top&quot;:166.8688188976378,&quot;width&quot;:312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4507</Words>
  <Application>WPS 演示</Application>
  <PresentationFormat>On-screen Show (4:3)</PresentationFormat>
  <Paragraphs>282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Calibri</vt:lpstr>
      <vt:lpstr>Arial Unicode MS</vt:lpstr>
      <vt:lpstr>楷体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客人对与错并不重要，重要的是他们的感觉。 It doesn‘t matter whether the customer is right or wrong. It matters how they feel.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敏</cp:lastModifiedBy>
  <cp:revision>492</cp:revision>
  <dcterms:created xsi:type="dcterms:W3CDTF">2024-05-05T10:26:00Z</dcterms:created>
  <dcterms:modified xsi:type="dcterms:W3CDTF">2024-08-25T10:34:54Z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2052-12.1.0.17468</vt:lpwstr>
  </property>
</Properties>
</file>