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39.svg" ContentType="image/svg+xml"/>
  <Override PartName="/ppt/media/image5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handoutMasterIdLst>
    <p:handoutMasterId r:id="rId20"/>
  </p:handoutMasterIdLst>
  <p:sldIdLst>
    <p:sldId id="894" r:id="rId3"/>
    <p:sldId id="890" r:id="rId4"/>
    <p:sldId id="429" r:id="rId5"/>
    <p:sldId id="480" r:id="rId6"/>
    <p:sldId id="3973" r:id="rId7"/>
    <p:sldId id="3932" r:id="rId8"/>
    <p:sldId id="4031" r:id="rId9"/>
    <p:sldId id="4032" r:id="rId10"/>
    <p:sldId id="4033" r:id="rId11"/>
    <p:sldId id="4034" r:id="rId12"/>
    <p:sldId id="4038" r:id="rId13"/>
    <p:sldId id="4039" r:id="rId15"/>
    <p:sldId id="4041" r:id="rId16"/>
    <p:sldId id="4014" r:id="rId17"/>
    <p:sldId id="3913" r:id="rId18"/>
    <p:sldId id="3968" r:id="rId19"/>
  </p:sldIdLst>
  <p:sldSz cx="7556500" cy="4254500"/>
  <p:notesSz cx="7556500" cy="4254500"/>
  <p:embeddedFontLst>
    <p:embeddedFont>
      <p:font typeface="微软雅黑" panose="020B0503020204020204" charset="-122"/>
      <p:regular r:id="rId25"/>
    </p:embeddedFont>
    <p:embeddedFont>
      <p:font typeface="微软雅黑 Light" panose="020B0502040204020203" charset="-122"/>
      <p:regular r:id="rId26"/>
    </p:embeddedFont>
    <p:embeddedFont>
      <p:font typeface="黑体" panose="02010609060101010101" charset="-122"/>
      <p:regular r:id="rId27"/>
    </p:embeddedFont>
    <p:embeddedFont>
      <p:font typeface="Calibri Light" panose="020F0302020204030204"/>
      <p:regular r:id="rId28"/>
      <p:italic r:id="rId29"/>
    </p:embeddedFont>
    <p:embeddedFont>
      <p:font typeface="Impact" panose="020B0806030902050204"/>
      <p:regular r:id="rId30"/>
    </p:embeddedFont>
    <p:embeddedFont>
      <p:font typeface="Calibri" panose="020F0502020204030204" charset="0"/>
      <p:regular r:id="rId31"/>
      <p:bold r:id="rId32"/>
      <p:italic r:id="rId33"/>
      <p:boldItalic r:id="rId34"/>
    </p:embeddedFont>
  </p:embeddedFontLst>
  <p:custDataLst>
    <p:tags r:id="rId35"/>
  </p:custDataLst>
  <p:defaultTextStyle>
    <a:defPPr>
      <a:defRPr kern="0"/>
    </a:defPPr>
  </p:defaultTextStyle>
  <p:extLst>
    <p:ext uri="{EFAFB233-063F-42B5-8137-9DF3F51BA10A}">
      <p15:sldGuideLst xmlns:p15="http://schemas.microsoft.com/office/powerpoint/2012/main">
        <p15:guide id="1" orient="horz" pos="1340" userDrawn="1">
          <p15:clr>
            <a:srgbClr val="A4A3A4"/>
          </p15:clr>
        </p15:guide>
        <p15:guide id="2" pos="2379" userDrawn="1">
          <p15:clr>
            <a:srgbClr val="A4A3A4"/>
          </p15:clr>
        </p15:guide>
        <p15:guide id="1" orient="horz" pos="1392" userDrawn="1">
          <p15:clr>
            <a:srgbClr val="A4A3A4"/>
          </p15:clr>
        </p15:guide>
        <p15:guide id="1" orient="horz" pos="2880" userDrawn="1">
          <p15:clr>
            <a:srgbClr val="A4A3A4"/>
          </p15:clr>
        </p15:guide>
        <p15:guide id="2" pos="211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farid nurjamil" initials="f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14455"/>
    <a:srgbClr val="D2AD8D"/>
    <a:srgbClr val="BC825C"/>
    <a:srgbClr val="B5865E"/>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1536" y="-84"/>
      </p:cViewPr>
      <p:guideLst>
        <p:guide orient="horz" pos="1340"/>
        <p:guide pos="2379"/>
        <p:guide orient="horz" pos="1392"/>
        <p:guide orient="horz" pos="2880"/>
        <p:guide pos="211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gs" Target="tags/tag64.xml"/><Relationship Id="rId34" Type="http://schemas.openxmlformats.org/officeDocument/2006/relationships/font" Target="fonts/font10.fntdata"/><Relationship Id="rId33" Type="http://schemas.openxmlformats.org/officeDocument/2006/relationships/font" Target="fonts/font9.fntdata"/><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260"/>
            </a:lvl1pPr>
          </a:lstStyle>
          <a:p>
            <a:endParaRPr lang="zh-CN" altLang="en-US"/>
          </a:p>
        </p:txBody>
      </p:sp>
      <p:sp>
        <p:nvSpPr>
          <p:cNvPr id="3" name="日期占位符 2"/>
          <p:cNvSpPr>
            <a:spLocks noGrp="1"/>
          </p:cNvSpPr>
          <p:nvPr>
            <p:ph type="dt" sz="quarter" idx="1"/>
          </p:nvPr>
        </p:nvSpPr>
        <p:spPr>
          <a:xfrm>
            <a:off x="4716221" y="0"/>
            <a:ext cx="3607996" cy="99320"/>
          </a:xfrm>
          <a:prstGeom prst="rect">
            <a:avLst/>
          </a:prstGeom>
        </p:spPr>
        <p:txBody>
          <a:bodyPr vert="horz" lIns="91440" tIns="45720" rIns="91440" bIns="45720" rtlCol="0"/>
          <a:lstStyle>
            <a:lvl1pPr algn="r">
              <a:defRPr sz="26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880205"/>
            <a:ext cx="3607996" cy="99320"/>
          </a:xfrm>
          <a:prstGeom prst="rect">
            <a:avLst/>
          </a:prstGeom>
        </p:spPr>
        <p:txBody>
          <a:bodyPr vert="horz" lIns="91440" tIns="45720" rIns="91440" bIns="45720" rtlCol="0" anchor="b"/>
          <a:lstStyle>
            <a:lvl1pPr algn="l">
              <a:defRPr sz="260"/>
            </a:lvl1pPr>
          </a:lstStyle>
          <a:p>
            <a:endParaRPr lang="zh-CN" altLang="en-US"/>
          </a:p>
        </p:txBody>
      </p:sp>
      <p:sp>
        <p:nvSpPr>
          <p:cNvPr id="5" name="灯片编号占位符 4"/>
          <p:cNvSpPr>
            <a:spLocks noGrp="1"/>
          </p:cNvSpPr>
          <p:nvPr>
            <p:ph type="sldNum" sz="quarter" idx="3"/>
          </p:nvPr>
        </p:nvSpPr>
        <p:spPr>
          <a:xfrm>
            <a:off x="4716221" y="1880205"/>
            <a:ext cx="3607996" cy="99320"/>
          </a:xfrm>
          <a:prstGeom prst="rect">
            <a:avLst/>
          </a:prstGeom>
        </p:spPr>
        <p:txBody>
          <a:bodyPr vert="horz" lIns="91440" tIns="45720" rIns="91440" bIns="45720" rtlCol="0" anchor="b"/>
          <a:lstStyle>
            <a:lvl1pPr algn="r">
              <a:defRPr sz="26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716221" y="0"/>
            <a:ext cx="3607996" cy="99320"/>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569214" y="247441"/>
            <a:ext cx="1187715" cy="668089"/>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832614" y="952646"/>
            <a:ext cx="6660915" cy="779438"/>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880205"/>
            <a:ext cx="3607996" cy="9932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716221" y="1880205"/>
            <a:ext cx="3607996" cy="99320"/>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6626" y="915285"/>
            <a:ext cx="5983246" cy="509269"/>
          </a:xfrm>
          <a:prstGeom prst="rect">
            <a:avLst/>
          </a:prstGeom>
        </p:spPr>
        <p:txBody>
          <a:bodyPr wrap="square" lIns="0" tIns="0" rIns="0" bIns="0">
            <a:spAutoFit/>
          </a:bodyPr>
          <a:lstStyle>
            <a:lvl1pPr>
              <a:defRPr b="0" i="0">
                <a:solidFill>
                  <a:schemeClr val="tx1"/>
                </a:solidFill>
              </a:defRPr>
            </a:lvl1pPr>
          </a:lstStyle>
          <a:p/>
        </p:txBody>
      </p:sp>
      <p:sp>
        <p:nvSpPr>
          <p:cNvPr id="3" name="Holder 3"/>
          <p:cNvSpPr>
            <a:spLocks noGrp="1"/>
          </p:cNvSpPr>
          <p:nvPr>
            <p:ph type="subTitle" idx="4"/>
          </p:nvPr>
        </p:nvSpPr>
        <p:spPr>
          <a:xfrm>
            <a:off x="1133475" y="2382520"/>
            <a:ext cx="5289550" cy="1063625"/>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8159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0039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巩固</a:t>
            </a: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练习</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实训实操</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1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情境导入</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2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755"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新知讲解</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3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拓展延伸</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4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案例分析</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5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巩固旧知</a:t>
            </a:r>
            <a:endParaRPr lang="zh-CN" altLang="en-US" sz="900" b="1">
              <a:effectLst>
                <a:outerShdw blurRad="38100" dist="38100" dir="2700000" algn="tl">
                  <a:srgbClr val="000000">
                    <a:alpha val="43137"/>
                  </a:srgbClr>
                </a:outerShdw>
              </a:effectLst>
            </a:endParaRPr>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6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实训实操</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124700" y="3888105"/>
            <a:ext cx="427355" cy="270510"/>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p:spPr>
        <p:txBody>
          <a:bodyPr wrap="none">
            <a:noAutofit/>
          </a:bodyPr>
          <a:lstStyle/>
          <a:p>
            <a:pPr>
              <a:spcBef>
                <a:spcPts val="0"/>
              </a:spcBef>
              <a:spcAft>
                <a:spcPts val="0"/>
              </a:spcAft>
              <a:defRPr/>
            </a:pPr>
            <a:fld id="{B892AB6C-70A6-49EF-A4F5-02149C865011}"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p:txBody>
          <a:bodyPr lIns="0" tIns="0" rIns="0" bIns="0"/>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5A921A-0FB5-461F-8098-03FC0056C8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43558FD-E5B3-4440-9135-3B6EE543F92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1_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09880" cy="243205"/>
          </a:xfrm>
          <a:prstGeom prst="rect">
            <a:avLst/>
          </a:prstGeom>
          <a:noFill/>
        </p:spPr>
        <p:txBody>
          <a:bodyPr wrap="none">
            <a:spAutoFit/>
          </a:bodyPr>
          <a:lstStyle/>
          <a:p>
            <a:pPr>
              <a:spcBef>
                <a:spcPts val="0"/>
              </a:spcBef>
              <a:spcAft>
                <a:spcPts val="0"/>
              </a:spcAft>
              <a:defRPr/>
            </a:pPr>
            <a:fld id="{3226AE28-ABE2-43C5-B855-5BEC63CEC049}"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80256" y="603331"/>
            <a:ext cx="6798619" cy="437325"/>
          </a:xfrm>
        </p:spPr>
        <p:txBody>
          <a:bodyPr wrap="square">
            <a:normAutofit/>
          </a:bodyPr>
          <a:lstStyle>
            <a:lvl1pPr algn="ctr">
              <a:defRPr sz="1985">
                <a:solidFill>
                  <a:schemeClr val="tx1">
                    <a:lumMod val="85000"/>
                    <a:lumOff val="15000"/>
                  </a:schemeClr>
                </a:solidFill>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wrap="square">
            <a:normAutofit/>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wrap="square">
            <a:normAutofit/>
          </a:body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4_两栏内容">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73380" cy="243205"/>
          </a:xfrm>
          <a:prstGeom prst="rect">
            <a:avLst/>
          </a:prstGeom>
          <a:noFill/>
        </p:spPr>
        <p:txBody>
          <a:bodyPr wrap="none">
            <a:spAutoFit/>
          </a:bodyPr>
          <a:lstStyle/>
          <a:p>
            <a:pPr>
              <a:spcBef>
                <a:spcPts val="0"/>
              </a:spcBef>
              <a:spcAft>
                <a:spcPts val="0"/>
              </a:spcAft>
              <a:defRPr/>
            </a:pPr>
            <a:fld id="{1C8CFD0E-4695-4D61-AF4F-97BA427AFA08}"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标题和副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77081" y="379066"/>
            <a:ext cx="6798619" cy="437325"/>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4"/>
            </p:custDataLst>
          </p:nvPr>
        </p:nvSpPr>
        <p:spPr>
          <a:xfrm>
            <a:off x="377038" y="887905"/>
            <a:ext cx="6798095" cy="236534"/>
          </a:xfrm>
        </p:spPr>
        <p:txBody>
          <a:bodyPr lIns="101600" tIns="38100" rIns="76200" bIns="38100" anchor="t" anchorCtr="0">
            <a:normAutofit/>
          </a:bodyPr>
          <a:lstStyle>
            <a:lvl1pPr marL="0" indent="0">
              <a:lnSpc>
                <a:spcPct val="100000"/>
              </a:lnSpc>
              <a:buNone/>
              <a:defRPr sz="1240" b="1" spc="200">
                <a:solidFill>
                  <a:schemeClr val="tx1">
                    <a:lumMod val="75000"/>
                    <a:lumOff val="25000"/>
                  </a:schemeClr>
                </a:solidFill>
              </a:defRPr>
            </a:lvl1pPr>
            <a:lvl2pPr marL="283845" indent="0">
              <a:buNone/>
              <a:defRPr sz="1240" b="1"/>
            </a:lvl2pPr>
            <a:lvl3pPr marL="567055" indent="0">
              <a:buNone/>
              <a:defRPr sz="1115" b="1"/>
            </a:lvl3pPr>
            <a:lvl4pPr marL="850900" indent="0">
              <a:buNone/>
              <a:defRPr sz="995" b="1"/>
            </a:lvl4pPr>
            <a:lvl5pPr marL="1134745" indent="0">
              <a:buNone/>
              <a:defRPr sz="995" b="1"/>
            </a:lvl5pPr>
            <a:lvl6pPr marL="1417955" indent="0">
              <a:buNone/>
              <a:defRPr sz="995" b="1"/>
            </a:lvl6pPr>
            <a:lvl7pPr marL="1701800" indent="0">
              <a:buNone/>
              <a:defRPr sz="995" b="1"/>
            </a:lvl7pPr>
            <a:lvl8pPr marL="1985645" indent="0">
              <a:buNone/>
              <a:defRPr sz="995" b="1"/>
            </a:lvl8pPr>
            <a:lvl9pPr marL="2268855" indent="0">
              <a:buNone/>
              <a:defRPr sz="995" b="1"/>
            </a:lvl9pPr>
          </a:lstStyle>
          <a:p>
            <a:pPr lvl="0"/>
            <a:r>
              <a:rPr lang="zh-CN" altLang="en-US" dirty="0"/>
              <a:t>单击此处编辑副标题</a:t>
            </a:r>
            <a:endParaRPr lang="en-US" altLang="zh-CN" dirty="0"/>
          </a:p>
        </p:txBody>
      </p:sp>
      <p:sp>
        <p:nvSpPr>
          <p:cNvPr id="7" name="日期占位符 6"/>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6"/>
            </p:custDataLst>
          </p:nvPr>
        </p:nvSpPr>
        <p:spPr/>
        <p:txBody>
          <a:bodyPr/>
          <a:lstStyle/>
          <a:p>
            <a:endParaRPr lang="zh-CN" altLang="en-US"/>
          </a:p>
        </p:txBody>
      </p:sp>
      <p:sp>
        <p:nvSpPr>
          <p:cNvPr id="9" name="灯片编号占位符 8"/>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sz="half" idx="2"/>
          </p:nvPr>
        </p:nvSpPr>
        <p:spPr>
          <a:xfrm>
            <a:off x="377825" y="978535"/>
            <a:ext cx="3287077" cy="280797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4529147" y="995838"/>
            <a:ext cx="1825625" cy="2842260"/>
          </a:xfrm>
          <a:prstGeom prst="rect">
            <a:avLst/>
          </a:prstGeom>
        </p:spPr>
        <p:txBody>
          <a:bodyPr wrap="square" lIns="0" tIns="0" rIns="0" bIns="0">
            <a:spAutoFit/>
          </a:bodyPr>
          <a:lstStyle>
            <a:lvl1pPr>
              <a:defRPr sz="1100" b="0" i="0">
                <a:solidFill>
                  <a:srgbClr val="393838"/>
                </a:solidFill>
                <a:latin typeface="微软雅黑 Light" panose="020B0502040204020203" charset="-122"/>
                <a:cs typeface="微软雅黑 Light" panose="020B0502040204020203" charset="-122"/>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showMasterSp="0">
  <p:cSld name="Title Only">
    <p:bg>
      <p:bgPr>
        <a:solidFill>
          <a:schemeClr val="bg1"/>
        </a:solidFill>
        <a:effectLst/>
      </p:bgPr>
    </p:bg>
    <p:spTree>
      <p:nvGrpSpPr>
        <p:cNvPr id="1" name=""/>
        <p:cNvGrpSpPr/>
        <p:nvPr/>
      </p:nvGrpSpPr>
      <p:grpSpPr>
        <a:xfrm>
          <a:off x="0" y="0"/>
          <a:ext cx="0" cy="0"/>
          <a:chOff x="0" y="0"/>
          <a:chExt cx="0" cy="0"/>
        </a:xfrm>
      </p:grpSpPr>
      <p:pic>
        <p:nvPicPr>
          <p:cNvPr id="16" name="https://photo-static-api.fotomore.com/creative/vcg/400/new/VCG41491380135.jpg" descr="团结"/>
          <p:cNvPicPr/>
          <p:nvPr/>
        </p:nvPicPr>
        <p:blipFill>
          <a:blip r:embed="rId2"/>
          <a:srcRect t="7915" b="7915"/>
          <a:stretch>
            <a:fillRect/>
          </a:stretch>
        </p:blipFill>
        <p:spPr>
          <a:xfrm>
            <a:off x="0" y="4737"/>
            <a:ext cx="7553325" cy="4244663"/>
          </a:xfrm>
          <a:prstGeom prst="rect">
            <a:avLst/>
          </a:prstGeom>
        </p:spPr>
      </p:pic>
      <p:pic>
        <p:nvPicPr>
          <p:cNvPr id="17" name="bg object 17"/>
          <p:cNvPicPr/>
          <p:nvPr/>
        </p:nvPicPr>
        <p:blipFill>
          <a:blip r:embed="rId3" cstate="print"/>
          <a:stretch>
            <a:fillRect/>
          </a:stretch>
        </p:blipFill>
        <p:spPr>
          <a:xfrm>
            <a:off x="3730193" y="655347"/>
            <a:ext cx="86740" cy="1518092"/>
          </a:xfrm>
          <a:prstGeom prst="rect">
            <a:avLst/>
          </a:prstGeom>
        </p:spPr>
      </p:pic>
      <p:pic>
        <p:nvPicPr>
          <p:cNvPr id="18" name="bg object 18"/>
          <p:cNvPicPr/>
          <p:nvPr/>
        </p:nvPicPr>
        <p:blipFill>
          <a:blip r:embed="rId4" cstate="print"/>
          <a:stretch>
            <a:fillRect/>
          </a:stretch>
        </p:blipFill>
        <p:spPr>
          <a:xfrm>
            <a:off x="2298839" y="655347"/>
            <a:ext cx="2955645" cy="2955643"/>
          </a:xfrm>
          <a:prstGeom prst="rect">
            <a:avLst/>
          </a:prstGeom>
        </p:spPr>
      </p:pic>
      <p:pic>
        <p:nvPicPr>
          <p:cNvPr id="19" name="bg object 19"/>
          <p:cNvPicPr/>
          <p:nvPr/>
        </p:nvPicPr>
        <p:blipFill>
          <a:blip r:embed="rId5" cstate="print"/>
          <a:stretch>
            <a:fillRect/>
          </a:stretch>
        </p:blipFill>
        <p:spPr>
          <a:xfrm>
            <a:off x="3717797" y="2068110"/>
            <a:ext cx="123926" cy="123926"/>
          </a:xfrm>
          <a:prstGeom prst="rect">
            <a:avLst/>
          </a:prstGeom>
        </p:spPr>
      </p:pic>
      <p:pic>
        <p:nvPicPr>
          <p:cNvPr id="20" name="bg object 20"/>
          <p:cNvPicPr/>
          <p:nvPr/>
        </p:nvPicPr>
        <p:blipFill>
          <a:blip r:embed="rId5" cstate="print"/>
          <a:stretch>
            <a:fillRect/>
          </a:stretch>
        </p:blipFill>
        <p:spPr>
          <a:xfrm>
            <a:off x="3711600" y="593383"/>
            <a:ext cx="123926" cy="123924"/>
          </a:xfrm>
          <a:prstGeom prst="rect">
            <a:avLst/>
          </a:prstGeom>
        </p:spPr>
      </p:pic>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8159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0039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情境导入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722365"/>
            <a:ext cx="780254" cy="618794"/>
            <a:chOff x="799326" y="426798"/>
            <a:chExt cx="1239265" cy="978303"/>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426798"/>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0039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新知讲解</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7397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9277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拓展延伸</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案例分析</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12.png"/><Relationship Id="rId25" Type="http://schemas.openxmlformats.org/officeDocument/2006/relationships/image" Target="../media/image11.png"/><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25" cstate="print"/>
          <a:stretch>
            <a:fillRect/>
          </a:stretch>
        </p:blipFill>
        <p:spPr>
          <a:xfrm>
            <a:off x="86753" y="209211"/>
            <a:ext cx="247848" cy="235453"/>
          </a:xfrm>
          <a:prstGeom prst="rect">
            <a:avLst/>
          </a:prstGeom>
        </p:spPr>
      </p:pic>
      <p:pic>
        <p:nvPicPr>
          <p:cNvPr id="17" name="bg object 17"/>
          <p:cNvPicPr/>
          <p:nvPr userDrawn="1"/>
        </p:nvPicPr>
        <p:blipFill>
          <a:blip r:embed="rId26" cstate="print"/>
          <a:stretch>
            <a:fillRect/>
          </a:stretch>
        </p:blipFill>
        <p:spPr>
          <a:xfrm>
            <a:off x="204482" y="333138"/>
            <a:ext cx="179689" cy="173497"/>
          </a:xfrm>
          <a:prstGeom prst="rect">
            <a:avLst/>
          </a:prstGeom>
        </p:spPr>
      </p:pic>
      <p:sp>
        <p:nvSpPr>
          <p:cNvPr id="2" name="Holder 2"/>
          <p:cNvSpPr>
            <a:spLocks noGrp="1"/>
          </p:cNvSpPr>
          <p:nvPr>
            <p:ph type="title"/>
          </p:nvPr>
        </p:nvSpPr>
        <p:spPr>
          <a:xfrm>
            <a:off x="3736078" y="370008"/>
            <a:ext cx="893445" cy="233679"/>
          </a:xfrm>
          <a:prstGeom prst="rect">
            <a:avLst/>
          </a:prstGeom>
        </p:spPr>
        <p:txBody>
          <a:bodyPr wrap="square" lIns="0" tIns="0" rIns="0" bIns="0">
            <a:spAutoFit/>
          </a:bodyPr>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a:xfrm>
            <a:off x="527217" y="723198"/>
            <a:ext cx="6502064" cy="1958975"/>
          </a:xfrm>
          <a:prstGeom prst="rect">
            <a:avLst/>
          </a:prstGeom>
        </p:spPr>
        <p:txBody>
          <a:bodyPr wrap="square" lIns="0" tIns="0" rIns="0" bIns="0">
            <a:spAutoFit/>
          </a:bodyPr>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a:xfrm>
            <a:off x="2569210" y="3956685"/>
            <a:ext cx="2418080" cy="212725"/>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7825" y="3956685"/>
            <a:ext cx="1737995" cy="2127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5440680" y="3956685"/>
            <a:ext cx="1737995" cy="2127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
        <p:nvSpPr>
          <p:cNvPr id="10"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spcBef>
                <a:spcPts val="0"/>
              </a:spcBef>
              <a:spcAft>
                <a:spcPts val="0"/>
              </a:spcAft>
              <a:defRPr/>
            </a:pPr>
            <a:endParaRPr lang="zh-CN" altLang="en-US" sz="100"/>
          </a:p>
        </p:txBody>
      </p:sp>
      <p:sp>
        <p:nvSpPr>
          <p:cNvPr id="11" name="TextBox 15"/>
          <p:cNvSpPr txBox="1"/>
          <p:nvPr userDrawn="1"/>
        </p:nvSpPr>
        <p:spPr>
          <a:xfrm>
            <a:off x="7218120" y="3915716"/>
            <a:ext cx="246380" cy="243205"/>
          </a:xfrm>
          <a:prstGeom prst="rect">
            <a:avLst/>
          </a:prstGeom>
          <a:noFill/>
        </p:spPr>
        <p:txBody>
          <a:bodyPr wrap="none">
            <a:spAutoFit/>
          </a:bodyPr>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4.jpeg"/><Relationship Id="rId12" Type="http://schemas.openxmlformats.org/officeDocument/2006/relationships/slideLayout" Target="../slideLayouts/slideLayout5.xml"/><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4.jpe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tags" Target="../tags/tag63.xml"/><Relationship Id="rId4" Type="http://schemas.openxmlformats.org/officeDocument/2006/relationships/image" Target="../media/image56.svg"/><Relationship Id="rId3" Type="http://schemas.openxmlformats.org/officeDocument/2006/relationships/image" Target="../media/image55.png"/><Relationship Id="rId2" Type="http://schemas.openxmlformats.org/officeDocument/2006/relationships/tags" Target="../tags/tag62.xml"/><Relationship Id="rId1" Type="http://schemas.openxmlformats.org/officeDocument/2006/relationships/tags" Target="../tags/tag6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59.png"/><Relationship Id="rId1" Type="http://schemas.openxmlformats.org/officeDocument/2006/relationships/image" Target="../media/image58.jpeg"/></Relationships>
</file>

<file path=ppt/slides/_rels/slide2.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image" Target="../media/image23.png"/><Relationship Id="rId21" Type="http://schemas.openxmlformats.org/officeDocument/2006/relationships/slideLayout" Target="../slideLayouts/slideLayout2.xml"/><Relationship Id="rId20" Type="http://schemas.openxmlformats.org/officeDocument/2006/relationships/tags" Target="../tags/tag26.xml"/><Relationship Id="rId2" Type="http://schemas.openxmlformats.org/officeDocument/2006/relationships/image" Target="../media/image22.png"/><Relationship Id="rId19" Type="http://schemas.openxmlformats.org/officeDocument/2006/relationships/tags" Target="../tags/tag25.xml"/><Relationship Id="rId18" Type="http://schemas.openxmlformats.org/officeDocument/2006/relationships/tags" Target="../tags/tag24.xml"/><Relationship Id="rId17" Type="http://schemas.openxmlformats.org/officeDocument/2006/relationships/tags" Target="../tags/tag23.xml"/><Relationship Id="rId16" Type="http://schemas.openxmlformats.org/officeDocument/2006/relationships/tags" Target="../tags/tag22.xml"/><Relationship Id="rId15" Type="http://schemas.openxmlformats.org/officeDocument/2006/relationships/tags" Target="../tags/tag21.xml"/><Relationship Id="rId14" Type="http://schemas.openxmlformats.org/officeDocument/2006/relationships/tags" Target="../tags/tag20.xml"/><Relationship Id="rId13" Type="http://schemas.openxmlformats.org/officeDocument/2006/relationships/tags" Target="../tags/tag19.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image" Target="../media/image21.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jpeg"/></Relationships>
</file>

<file path=ppt/slides/_rels/slide4.xml.rels><?xml version="1.0" encoding="UTF-8" standalone="yes"?>
<Relationships xmlns="http://schemas.openxmlformats.org/package/2006/relationships"><Relationship Id="rId9" Type="http://schemas.openxmlformats.org/officeDocument/2006/relationships/image" Target="../media/image36.pn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1" Type="http://schemas.openxmlformats.org/officeDocument/2006/relationships/slideLayout" Target="../slideLayouts/slideLayout5.xml"/><Relationship Id="rId10" Type="http://schemas.openxmlformats.org/officeDocument/2006/relationships/image" Target="../media/image37.png"/><Relationship Id="rId1" Type="http://schemas.openxmlformats.org/officeDocument/2006/relationships/image" Target="../media/image14.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tags" Target="../tags/tag28.xml"/><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tags" Target="../tags/tag27.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2.jpeg"/><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5.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8.png"/><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49"/>
            <a:ext cx="7553325" cy="4244468"/>
            <a:chOff x="0" y="4749"/>
            <a:chExt cx="7553325" cy="4244468"/>
          </a:xfrm>
        </p:grpSpPr>
        <p:pic>
          <p:nvPicPr>
            <p:cNvPr id="3" name="object 3" descr="C:/Users/ysn92/Desktop/新建文件夹/微信图片_20240422093542.jpg微信图片_20240422093542"/>
            <p:cNvPicPr/>
            <p:nvPr/>
          </p:nvPicPr>
          <p:blipFill>
            <a:blip r:embed="rId2"/>
            <a:srcRect t="7839" b="7839"/>
            <a:stretch>
              <a:fillRect/>
            </a:stretch>
          </p:blipFill>
          <p:spPr>
            <a:xfrm>
              <a:off x="0" y="4749"/>
              <a:ext cx="7553325" cy="4244468"/>
            </a:xfrm>
            <a:prstGeom prst="rect">
              <a:avLst/>
            </a:prstGeom>
          </p:spPr>
        </p:pic>
        <p:pic>
          <p:nvPicPr>
            <p:cNvPr id="4" name="object 4"/>
            <p:cNvPicPr/>
            <p:nvPr/>
          </p:nvPicPr>
          <p:blipFill>
            <a:blip r:embed="rId3" cstate="print"/>
            <a:stretch>
              <a:fillRect/>
            </a:stretch>
          </p:blipFill>
          <p:spPr>
            <a:xfrm>
              <a:off x="3730193" y="655347"/>
              <a:ext cx="86740" cy="1518092"/>
            </a:xfrm>
            <a:prstGeom prst="rect">
              <a:avLst/>
            </a:prstGeom>
          </p:spPr>
        </p:pic>
        <p:pic>
          <p:nvPicPr>
            <p:cNvPr id="5" name="object 5"/>
            <p:cNvPicPr/>
            <p:nvPr/>
          </p:nvPicPr>
          <p:blipFill>
            <a:blip r:embed="rId4" cstate="print"/>
            <a:stretch>
              <a:fillRect/>
            </a:stretch>
          </p:blipFill>
          <p:spPr>
            <a:xfrm>
              <a:off x="2298839" y="655347"/>
              <a:ext cx="2955645" cy="2955643"/>
            </a:xfrm>
            <a:prstGeom prst="rect">
              <a:avLst/>
            </a:prstGeom>
          </p:spPr>
        </p:pic>
        <p:pic>
          <p:nvPicPr>
            <p:cNvPr id="6" name="object 6"/>
            <p:cNvPicPr/>
            <p:nvPr/>
          </p:nvPicPr>
          <p:blipFill>
            <a:blip r:embed="rId5" cstate="print"/>
            <a:stretch>
              <a:fillRect/>
            </a:stretch>
          </p:blipFill>
          <p:spPr>
            <a:xfrm>
              <a:off x="3717797" y="2068110"/>
              <a:ext cx="123926" cy="123926"/>
            </a:xfrm>
            <a:prstGeom prst="rect">
              <a:avLst/>
            </a:prstGeom>
          </p:spPr>
        </p:pic>
        <p:pic>
          <p:nvPicPr>
            <p:cNvPr id="7" name="object 7"/>
            <p:cNvPicPr/>
            <p:nvPr/>
          </p:nvPicPr>
          <p:blipFill>
            <a:blip r:embed="rId5" cstate="print"/>
            <a:stretch>
              <a:fillRect/>
            </a:stretch>
          </p:blipFill>
          <p:spPr>
            <a:xfrm>
              <a:off x="3711600" y="593383"/>
              <a:ext cx="123926" cy="123924"/>
            </a:xfrm>
            <a:prstGeom prst="rect">
              <a:avLst/>
            </a:prstGeom>
          </p:spPr>
        </p:pic>
        <p:pic>
          <p:nvPicPr>
            <p:cNvPr id="8" name="object 8"/>
            <p:cNvPicPr/>
            <p:nvPr/>
          </p:nvPicPr>
          <p:blipFill>
            <a:blip r:embed="rId6" cstate="print"/>
            <a:stretch>
              <a:fillRect/>
            </a:stretch>
          </p:blipFill>
          <p:spPr>
            <a:xfrm>
              <a:off x="3730193" y="897013"/>
              <a:ext cx="86740" cy="1276426"/>
            </a:xfrm>
            <a:prstGeom prst="rect">
              <a:avLst/>
            </a:prstGeom>
          </p:spPr>
        </p:pic>
        <p:pic>
          <p:nvPicPr>
            <p:cNvPr id="9" name="object 9"/>
            <p:cNvPicPr/>
            <p:nvPr/>
          </p:nvPicPr>
          <p:blipFill>
            <a:blip r:embed="rId7" cstate="print"/>
            <a:stretch>
              <a:fillRect/>
            </a:stretch>
          </p:blipFill>
          <p:spPr>
            <a:xfrm>
              <a:off x="3723995" y="872223"/>
              <a:ext cx="111531" cy="111529"/>
            </a:xfrm>
            <a:prstGeom prst="rect">
              <a:avLst/>
            </a:prstGeom>
          </p:spPr>
        </p:pic>
        <p:pic>
          <p:nvPicPr>
            <p:cNvPr id="10" name="object 10"/>
            <p:cNvPicPr/>
            <p:nvPr/>
          </p:nvPicPr>
          <p:blipFill>
            <a:blip r:embed="rId8" cstate="print"/>
            <a:stretch>
              <a:fillRect/>
            </a:stretch>
          </p:blipFill>
          <p:spPr>
            <a:xfrm>
              <a:off x="2571476" y="921791"/>
              <a:ext cx="2410365" cy="2410369"/>
            </a:xfrm>
            <a:prstGeom prst="rect">
              <a:avLst/>
            </a:prstGeom>
          </p:spPr>
        </p:pic>
        <p:pic>
          <p:nvPicPr>
            <p:cNvPr id="11" name="object 11"/>
            <p:cNvPicPr/>
            <p:nvPr/>
          </p:nvPicPr>
          <p:blipFill>
            <a:blip r:embed="rId9" cstate="print"/>
            <a:stretch>
              <a:fillRect/>
            </a:stretch>
          </p:blipFill>
          <p:spPr>
            <a:xfrm>
              <a:off x="2081966" y="457073"/>
              <a:ext cx="3370803" cy="3370794"/>
            </a:xfrm>
            <a:prstGeom prst="rect">
              <a:avLst/>
            </a:prstGeom>
          </p:spPr>
        </p:pic>
      </p:grpSp>
      <p:sp>
        <p:nvSpPr>
          <p:cNvPr id="12" name="object 12"/>
          <p:cNvSpPr txBox="1"/>
          <p:nvPr/>
        </p:nvSpPr>
        <p:spPr>
          <a:xfrm>
            <a:off x="2634940" y="1822408"/>
            <a:ext cx="2293620" cy="528955"/>
          </a:xfrm>
          <a:prstGeom prst="rect">
            <a:avLst/>
          </a:prstGeom>
        </p:spPr>
        <p:txBody>
          <a:bodyPr vert="horz" wrap="square" lIns="0" tIns="14604" rIns="0" bIns="0" rtlCol="0">
            <a:spAutoFit/>
            <a:scene3d>
              <a:camera prst="orthographicFront"/>
              <a:lightRig rig="threePt" dir="t"/>
            </a:scene3d>
          </a:bodyPr>
          <a:lstStyle/>
          <a:p>
            <a:pPr algn="ctr">
              <a:lnSpc>
                <a:spcPct val="100000"/>
              </a:lnSpc>
              <a:spcBef>
                <a:spcPts val="115"/>
              </a:spcBef>
              <a:tabLst>
                <a:tab pos="848360" algn="l"/>
              </a:tabLst>
            </a:pPr>
            <a:r>
              <a:rPr lang="zh-CN" altLang="en-US" sz="3350" b="1" spc="-50" dirty="0">
                <a:solidFill>
                  <a:schemeClr val="bg1"/>
                </a:solidFill>
                <a:effectLst>
                  <a:outerShdw blurRad="38100" dist="19050" dir="2700000" algn="tl" rotWithShape="0">
                    <a:schemeClr val="dk1">
                      <a:alpha val="40000"/>
                    </a:schemeClr>
                  </a:outerShdw>
                </a:effectLst>
                <a:latin typeface="黑体" panose="02010609060101010101" charset="-122"/>
                <a:ea typeface="宋体" panose="02010600030101010101" pitchFamily="2" charset="-122"/>
                <a:cs typeface="黑体" panose="02010609060101010101" charset="-122"/>
              </a:rPr>
              <a:t>餐饮服务</a:t>
            </a:r>
            <a:endParaRPr lang="zh-CN" altLang="en-US" sz="3350" b="1" spc="-50" dirty="0">
              <a:solidFill>
                <a:schemeClr val="bg1"/>
              </a:solidFill>
              <a:effectLst>
                <a:outerShdw blurRad="38100" dist="19050" dir="2700000" algn="tl" rotWithShape="0">
                  <a:schemeClr val="dk1">
                    <a:alpha val="40000"/>
                  </a:schemeClr>
                </a:outerShdw>
              </a:effectLst>
              <a:latin typeface="黑体" panose="02010609060101010101" charset="-122"/>
              <a:ea typeface="宋体" panose="02010600030101010101" pitchFamily="2" charset="-122"/>
              <a:cs typeface="黑体" panose="02010609060101010101" charset="-122"/>
            </a:endParaRPr>
          </a:p>
        </p:txBody>
      </p:sp>
      <p:grpSp>
        <p:nvGrpSpPr>
          <p:cNvPr id="13" name="object 13"/>
          <p:cNvGrpSpPr/>
          <p:nvPr/>
        </p:nvGrpSpPr>
        <p:grpSpPr>
          <a:xfrm>
            <a:off x="3742582" y="469457"/>
            <a:ext cx="74351" cy="2887488"/>
            <a:chOff x="3742582" y="469457"/>
            <a:chExt cx="74351" cy="2887488"/>
          </a:xfrm>
        </p:grpSpPr>
        <p:pic>
          <p:nvPicPr>
            <p:cNvPr id="14" name="object 14"/>
            <p:cNvPicPr/>
            <p:nvPr/>
          </p:nvPicPr>
          <p:blipFill>
            <a:blip r:embed="rId10" cstate="print"/>
            <a:stretch>
              <a:fillRect/>
            </a:stretch>
          </p:blipFill>
          <p:spPr>
            <a:xfrm>
              <a:off x="3742582" y="469457"/>
              <a:ext cx="61956" cy="1691597"/>
            </a:xfrm>
            <a:prstGeom prst="rect">
              <a:avLst/>
            </a:prstGeom>
          </p:spPr>
        </p:pic>
        <p:pic>
          <p:nvPicPr>
            <p:cNvPr id="15" name="object 15"/>
            <p:cNvPicPr/>
            <p:nvPr/>
          </p:nvPicPr>
          <p:blipFill>
            <a:blip r:embed="rId11" cstate="print"/>
            <a:stretch>
              <a:fillRect/>
            </a:stretch>
          </p:blipFill>
          <p:spPr>
            <a:xfrm>
              <a:off x="3742582" y="3288786"/>
              <a:ext cx="74351" cy="68159"/>
            </a:xfrm>
            <a:prstGeom prst="rect">
              <a:avLst/>
            </a:prstGeom>
          </p:spPr>
        </p:pic>
      </p:grpSp>
      <p:sp>
        <p:nvSpPr>
          <p:cNvPr id="19" name="圆角矩形 18"/>
          <p:cNvSpPr/>
          <p:nvPr/>
        </p:nvSpPr>
        <p:spPr>
          <a:xfrm>
            <a:off x="2880995" y="2578735"/>
            <a:ext cx="1864360" cy="304800"/>
          </a:xfrm>
          <a:prstGeom prst="roundRect">
            <a:avLst/>
          </a:prstGeom>
          <a:gradFill>
            <a:gsLst>
              <a:gs pos="31000">
                <a:srgbClr val="BC825C"/>
              </a:gs>
              <a:gs pos="0">
                <a:schemeClr val="accent6">
                  <a:lumMod val="25000"/>
                  <a:lumOff val="75000"/>
                </a:schemeClr>
              </a:gs>
              <a:gs pos="100000">
                <a:schemeClr val="accent6">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sz="1200"/>
              <a:t>学期、班级、授课教师</a:t>
            </a:r>
            <a:endParaRPr lang="zh-CN"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1234440" y="1329055"/>
            <a:ext cx="5490210" cy="2385060"/>
            <a:chOff x="910" y="3230"/>
            <a:chExt cx="8105" cy="2908"/>
          </a:xfrm>
        </p:grpSpPr>
        <p:sp>
          <p:nvSpPr>
            <p:cNvPr id="9" name="圆角矩形 8"/>
            <p:cNvSpPr/>
            <p:nvPr>
              <p:custDataLst>
                <p:tags r:id="rId1"/>
              </p:custDataLst>
            </p:nvPr>
          </p:nvSpPr>
          <p:spPr>
            <a:xfrm>
              <a:off x="910" y="3230"/>
              <a:ext cx="8105" cy="2908"/>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10" name="文本框 9"/>
            <p:cNvSpPr txBox="1"/>
            <p:nvPr>
              <p:custDataLst>
                <p:tags r:id="rId2"/>
              </p:custDataLst>
            </p:nvPr>
          </p:nvSpPr>
          <p:spPr>
            <a:xfrm>
              <a:off x="1066" y="3436"/>
              <a:ext cx="7836" cy="2561"/>
            </a:xfrm>
            <a:prstGeom prst="rect">
              <a:avLst/>
            </a:prstGeom>
            <a:noFill/>
          </p:spPr>
          <p:txBody>
            <a:bodyPr wrap="square" rtlCol="0">
              <a:noAutofit/>
            </a:bodyPr>
            <a:p>
              <a:pPr marL="0" indent="0" algn="l" eaLnBrk="1" fontAlgn="auto" latinLnBrk="0" hangingPunct="1">
                <a:lnSpc>
                  <a:spcPct val="150000"/>
                </a:lnSpc>
              </a:pPr>
              <a:r>
                <a:rPr lang="en-US" altLang="en-US" sz="1200" b="0">
                  <a:solidFill>
                    <a:schemeClr val="tx1"/>
                  </a:solidFill>
                  <a:effectLst/>
                  <a:latin typeface="微软雅黑" panose="020B0503020204020204" charset="-122"/>
                  <a:ea typeface="微软雅黑" panose="020B0503020204020204" charset="-122"/>
                  <a:cs typeface="+mn-ea"/>
                  <a:sym typeface="+mn-ea"/>
                </a:rPr>
                <a:t> </a:t>
              </a:r>
              <a:r>
                <a:rPr lang="en-US" altLang="en-US" sz="1000" b="0">
                  <a:solidFill>
                    <a:schemeClr val="tx1"/>
                  </a:solidFill>
                  <a:effectLst/>
                  <a:latin typeface="微软雅黑" panose="020B0503020204020204" charset="-122"/>
                  <a:ea typeface="微软雅黑" panose="020B0503020204020204" charset="-122"/>
                  <a:cs typeface="+mn-ea"/>
                  <a:sym typeface="+mn-ea"/>
                </a:rPr>
                <a:t>   </a:t>
              </a:r>
              <a:r>
                <a:rPr altLang="en-US" sz="1000" b="0">
                  <a:solidFill>
                    <a:schemeClr val="tx1"/>
                  </a:solidFill>
                  <a:effectLst/>
                  <a:latin typeface="微软雅黑" panose="020B0503020204020204" charset="-122"/>
                  <a:ea typeface="微软雅黑" panose="020B0503020204020204" charset="-122"/>
                  <a:cs typeface="+mn-ea"/>
                  <a:sym typeface="+mn-ea"/>
                </a:rPr>
                <a:t>11.吸管（Drinking straw）</a:t>
              </a:r>
              <a:r>
                <a:rPr lang="en-US" altLang="en-US" sz="1000" b="0">
                  <a:solidFill>
                    <a:schemeClr val="tx1"/>
                  </a:solidFill>
                  <a:effectLst/>
                  <a:latin typeface="微软雅黑" panose="020B0503020204020204" charset="-122"/>
                  <a:ea typeface="微软雅黑" panose="020B0503020204020204" charset="-122"/>
                  <a:cs typeface="+mn-ea"/>
                  <a:sym typeface="+mn-ea"/>
                </a:rPr>
                <a:t>        </a:t>
              </a:r>
              <a:r>
                <a:rPr altLang="en-US" sz="1000" b="0">
                  <a:solidFill>
                    <a:schemeClr val="tx1"/>
                  </a:solidFill>
                  <a:effectLst/>
                  <a:latin typeface="微软雅黑" panose="020B0503020204020204" charset="-122"/>
                  <a:ea typeface="微软雅黑" panose="020B0503020204020204" charset="-122"/>
                  <a:cs typeface="+mn-ea"/>
                  <a:sym typeface="+mn-ea"/>
                </a:rPr>
                <a:t>12.杯垫（Caoster)</a:t>
              </a:r>
              <a:r>
                <a:rPr lang="en-US" altLang="en-US" sz="1000" b="0">
                  <a:solidFill>
                    <a:schemeClr val="tx1"/>
                  </a:solidFill>
                  <a:effectLst/>
                  <a:latin typeface="微软雅黑" panose="020B0503020204020204" charset="-122"/>
                  <a:ea typeface="微软雅黑" panose="020B0503020204020204" charset="-122"/>
                  <a:cs typeface="+mn-ea"/>
                  <a:sym typeface="+mn-ea"/>
                </a:rPr>
                <a:t>               13</a:t>
              </a:r>
              <a:r>
                <a:rPr altLang="en-US" sz="1000" b="0">
                  <a:solidFill>
                    <a:schemeClr val="tx1"/>
                  </a:solidFill>
                  <a:effectLst/>
                  <a:latin typeface="微软雅黑" panose="020B0503020204020204" charset="-122"/>
                  <a:ea typeface="微软雅黑" panose="020B0503020204020204" charset="-122"/>
                  <a:cs typeface="+mn-ea"/>
                  <a:sym typeface="+mn-ea"/>
                </a:rPr>
                <a:t>.酒嘴（Pourer）</a:t>
              </a:r>
              <a:r>
                <a:rPr lang="en-US" altLang="en-US" sz="1000" b="0">
                  <a:solidFill>
                    <a:schemeClr val="tx1"/>
                  </a:solidFill>
                  <a:effectLst/>
                  <a:latin typeface="微软雅黑" panose="020B0503020204020204" charset="-122"/>
                  <a:ea typeface="微软雅黑" panose="020B0503020204020204" charset="-122"/>
                  <a:cs typeface="+mn-ea"/>
                  <a:sym typeface="+mn-ea"/>
                </a:rPr>
                <a:t>  </a:t>
              </a:r>
              <a:endParaRPr lang="en-US" altLang="en-US" sz="1000" b="0">
                <a:solidFill>
                  <a:schemeClr val="tx1"/>
                </a:solidFill>
                <a:effectLst/>
                <a:latin typeface="微软雅黑" panose="020B0503020204020204" charset="-122"/>
                <a:ea typeface="微软雅黑" panose="020B0503020204020204" charset="-122"/>
                <a:cs typeface="+mn-ea"/>
                <a:sym typeface="+mn-ea"/>
              </a:endParaRPr>
            </a:p>
          </p:txBody>
        </p:sp>
      </p:grpSp>
      <p:sp>
        <p:nvSpPr>
          <p:cNvPr id="11" name="文本框 10"/>
          <p:cNvSpPr txBox="1"/>
          <p:nvPr>
            <p:custDataLst>
              <p:tags r:id="rId3"/>
            </p:custDataLst>
          </p:nvPr>
        </p:nvSpPr>
        <p:spPr>
          <a:xfrm>
            <a:off x="2787650" y="603250"/>
            <a:ext cx="2406650" cy="306705"/>
          </a:xfrm>
          <a:prstGeom prst="rect">
            <a:avLst/>
          </a:prstGeom>
          <a:solidFill>
            <a:srgbClr val="D2AD8D"/>
          </a:solidFill>
          <a:effectLst>
            <a:outerShdw blurRad="50800" dist="38100" dir="2700000" algn="tl" rotWithShape="0">
              <a:prstClr val="black">
                <a:alpha val="40000"/>
              </a:prstClr>
            </a:outerShdw>
          </a:effectLst>
        </p:spPr>
        <p:txBody>
          <a:bodyPr wrap="square" rtlCol="0">
            <a:spAutoFit/>
          </a:bodyPr>
          <a:p>
            <a:pPr marL="0" indent="0" algn="ctr">
              <a:buNone/>
            </a:pPr>
            <a:r>
              <a:rPr kumimoji="0" lang="zh-CN" altLang="en-US" sz="1400" b="1" i="0" kern="0" cap="none" spc="0" normalizeH="0" baseline="0" noProof="1">
                <a:latin typeface="微软雅黑" panose="020B0503020204020204" charset="-122"/>
                <a:ea typeface="微软雅黑" panose="020B0503020204020204" charset="-122"/>
                <a:cs typeface="+mn-ea"/>
              </a:rPr>
              <a:t> 一、调制鸡尾酒的常用器具</a:t>
            </a:r>
            <a:endParaRPr kumimoji="0" lang="zh-CN" altLang="en-US" sz="1400" b="1" i="0" kern="0" cap="none" spc="0" normalizeH="0" baseline="0" noProof="1">
              <a:latin typeface="微软雅黑" panose="020B0503020204020204" charset="-122"/>
              <a:ea typeface="微软雅黑" panose="020B0503020204020204" charset="-122"/>
              <a:cs typeface="+mn-ea"/>
            </a:endParaRPr>
          </a:p>
        </p:txBody>
      </p:sp>
      <p:sp>
        <p:nvSpPr>
          <p:cNvPr id="4" name="文本框 3"/>
          <p:cNvSpPr txBox="1"/>
          <p:nvPr>
            <p:custDataLst>
              <p:tags r:id="rId4"/>
            </p:custDataLst>
          </p:nvPr>
        </p:nvSpPr>
        <p:spPr>
          <a:xfrm>
            <a:off x="525145" y="238125"/>
            <a:ext cx="15767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任务</a:t>
            </a:r>
            <a:r>
              <a:rPr lang="en-US" altLang="zh-CN"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4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鸡尾酒</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调制</a:t>
            </a:r>
            <a:endPar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5"/>
          <a:stretch>
            <a:fillRect/>
          </a:stretch>
        </p:blipFill>
        <p:spPr>
          <a:xfrm>
            <a:off x="1720850" y="1948815"/>
            <a:ext cx="1151890" cy="1550035"/>
          </a:xfrm>
          <a:prstGeom prst="rect">
            <a:avLst/>
          </a:prstGeom>
        </p:spPr>
      </p:pic>
      <p:pic>
        <p:nvPicPr>
          <p:cNvPr id="3" name="图片 2"/>
          <p:cNvPicPr>
            <a:picLocks noChangeAspect="1"/>
          </p:cNvPicPr>
          <p:nvPr/>
        </p:nvPicPr>
        <p:blipFill>
          <a:blip r:embed="rId6"/>
          <a:stretch>
            <a:fillRect/>
          </a:stretch>
        </p:blipFill>
        <p:spPr>
          <a:xfrm>
            <a:off x="4997450" y="1962785"/>
            <a:ext cx="1139825" cy="1536065"/>
          </a:xfrm>
          <a:prstGeom prst="rect">
            <a:avLst/>
          </a:prstGeom>
        </p:spPr>
      </p:pic>
      <p:pic>
        <p:nvPicPr>
          <p:cNvPr id="5" name="图片 4"/>
          <p:cNvPicPr/>
          <p:nvPr/>
        </p:nvPicPr>
        <p:blipFill>
          <a:blip r:embed="rId7"/>
        </p:blipFill>
        <p:spPr>
          <a:xfrm>
            <a:off x="3374390" y="1967865"/>
            <a:ext cx="1233805" cy="153098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1234440" y="1289050"/>
            <a:ext cx="5490210" cy="2439035"/>
            <a:chOff x="910" y="3230"/>
            <a:chExt cx="8105" cy="2908"/>
          </a:xfrm>
        </p:grpSpPr>
        <p:sp>
          <p:nvSpPr>
            <p:cNvPr id="9" name="圆角矩形 8"/>
            <p:cNvSpPr/>
            <p:nvPr>
              <p:custDataLst>
                <p:tags r:id="rId1"/>
              </p:custDataLst>
            </p:nvPr>
          </p:nvSpPr>
          <p:spPr>
            <a:xfrm>
              <a:off x="910" y="3230"/>
              <a:ext cx="8105" cy="2908"/>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10" name="文本框 9"/>
            <p:cNvSpPr txBox="1"/>
            <p:nvPr>
              <p:custDataLst>
                <p:tags r:id="rId2"/>
              </p:custDataLst>
            </p:nvPr>
          </p:nvSpPr>
          <p:spPr>
            <a:xfrm>
              <a:off x="1178" y="3274"/>
              <a:ext cx="7667" cy="2561"/>
            </a:xfrm>
            <a:prstGeom prst="rect">
              <a:avLst/>
            </a:prstGeom>
            <a:noFill/>
          </p:spPr>
          <p:txBody>
            <a:bodyPr wrap="square" rtlCol="0">
              <a:noAutofit/>
            </a:bodyPr>
            <a:p>
              <a:pPr marL="0" indent="0" algn="l" eaLnBrk="1" fontAlgn="auto" latinLnBrk="0" hangingPunct="1">
                <a:lnSpc>
                  <a:spcPct val="150000"/>
                </a:lnSpc>
                <a:spcBef>
                  <a:spcPts val="600"/>
                </a:spcBef>
              </a:pPr>
              <a:r>
                <a:rPr altLang="en-US" sz="1000" b="0">
                  <a:solidFill>
                    <a:schemeClr val="tx1"/>
                  </a:solidFill>
                  <a:effectLst/>
                  <a:latin typeface="微软雅黑" panose="020B0503020204020204" charset="-122"/>
                  <a:ea typeface="微软雅黑" panose="020B0503020204020204" charset="-122"/>
                  <a:cs typeface="+mn-ea"/>
                  <a:sym typeface="+mn-ea"/>
                </a:rPr>
                <a:t>（一）摇和法</a:t>
              </a:r>
              <a:r>
                <a:rPr lang="zh-CN" altLang="" sz="1000" b="0">
                  <a:solidFill>
                    <a:schemeClr val="tx1"/>
                  </a:solidFill>
                  <a:effectLst/>
                  <a:latin typeface="微软雅黑" panose="020B0503020204020204" charset="-122"/>
                  <a:ea typeface="微软雅黑" panose="020B0503020204020204" charset="-122"/>
                  <a:cs typeface="+mn-ea"/>
                  <a:sym typeface="+mn-ea"/>
                </a:rPr>
                <a:t>：不宜相互混合的材料（如：果汁、奶油、生鸡蛋、糖</a:t>
              </a:r>
              <a:r>
                <a:rPr lang="en-US" altLang="en-US" sz="1000" b="0">
                  <a:solidFill>
                    <a:schemeClr val="tx1"/>
                  </a:solidFill>
                  <a:effectLst/>
                  <a:latin typeface="微软雅黑" panose="020B0503020204020204" charset="-122"/>
                  <a:ea typeface="微软雅黑" panose="020B0503020204020204" charset="-122"/>
                  <a:cs typeface="+mn-ea"/>
                  <a:sym typeface="+mn-ea"/>
                </a:rPr>
                <a:t>浆等）构成的鸡尾酒</a:t>
              </a:r>
              <a:r>
                <a:rPr lang="zh-CN" altLang="en-US" sz="1000" b="0">
                  <a:solidFill>
                    <a:schemeClr val="tx1"/>
                  </a:solidFill>
                  <a:effectLst/>
                  <a:latin typeface="微软雅黑" panose="020B0503020204020204" charset="-122"/>
                  <a:ea typeface="微软雅黑" panose="020B0503020204020204" charset="-122"/>
                  <a:cs typeface="+mn-ea"/>
                  <a:sym typeface="+mn-ea"/>
                </a:rPr>
                <a:t>。</a:t>
              </a:r>
              <a:endParaRPr lang="en-US" altLang="en-US" sz="1000" b="0">
                <a:solidFill>
                  <a:schemeClr val="tx1"/>
                </a:solidFill>
                <a:effectLst/>
                <a:latin typeface="微软雅黑" panose="020B0503020204020204" charset="-122"/>
                <a:ea typeface="微软雅黑" panose="020B0503020204020204" charset="-122"/>
                <a:cs typeface="+mn-ea"/>
                <a:sym typeface="+mn-ea"/>
              </a:endParaRPr>
            </a:p>
            <a:p>
              <a:pPr marL="0" indent="0" algn="l" eaLnBrk="1" fontAlgn="auto" latinLnBrk="0" hangingPunct="1">
                <a:lnSpc>
                  <a:spcPct val="150000"/>
                </a:lnSpc>
                <a:spcBef>
                  <a:spcPts val="600"/>
                </a:spcBef>
              </a:pPr>
              <a:r>
                <a:rPr lang="en-US" altLang="en-US" sz="1000" b="0">
                  <a:solidFill>
                    <a:schemeClr val="tx1"/>
                  </a:solidFill>
                  <a:effectLst/>
                  <a:latin typeface="微软雅黑" panose="020B0503020204020204" charset="-122"/>
                  <a:ea typeface="微软雅黑" panose="020B0503020204020204" charset="-122"/>
                  <a:cs typeface="+mn-ea"/>
                  <a:sym typeface="+mn-ea"/>
                </a:rPr>
                <a:t>                      “快速”</a:t>
              </a:r>
              <a:r>
                <a:rPr lang="zh-CN" altLang="en-US" sz="1000" b="0">
                  <a:solidFill>
                    <a:schemeClr val="tx1"/>
                  </a:solidFill>
                  <a:effectLst/>
                  <a:latin typeface="微软雅黑" panose="020B0503020204020204" charset="-122"/>
                  <a:ea typeface="微软雅黑" panose="020B0503020204020204" charset="-122"/>
                  <a:cs typeface="+mn-ea"/>
                  <a:sym typeface="+mn-ea"/>
                </a:rPr>
                <a:t>、</a:t>
              </a:r>
              <a:r>
                <a:rPr lang="en-US" altLang="en-US" sz="1000" b="0">
                  <a:solidFill>
                    <a:schemeClr val="tx1"/>
                  </a:solidFill>
                  <a:effectLst/>
                  <a:latin typeface="微软雅黑" panose="020B0503020204020204" charset="-122"/>
                  <a:ea typeface="微软雅黑" panose="020B0503020204020204" charset="-122"/>
                  <a:cs typeface="+mn-ea"/>
                  <a:sym typeface="+mn-ea"/>
                </a:rPr>
                <a:t>“双恰”</a:t>
              </a:r>
              <a:endParaRPr lang="en-US" altLang="en-US" sz="1000" b="0">
                <a:solidFill>
                  <a:schemeClr val="tx1"/>
                </a:solidFill>
                <a:effectLst/>
                <a:latin typeface="微软雅黑" panose="020B0503020204020204" charset="-122"/>
                <a:ea typeface="微软雅黑" panose="020B0503020204020204" charset="-122"/>
                <a:cs typeface="+mn-ea"/>
                <a:sym typeface="+mn-ea"/>
              </a:endParaRPr>
            </a:p>
            <a:p>
              <a:pPr marL="0" indent="0" algn="l" eaLnBrk="1" fontAlgn="auto" latinLnBrk="0" hangingPunct="1">
                <a:lnSpc>
                  <a:spcPct val="150000"/>
                </a:lnSpc>
                <a:spcBef>
                  <a:spcPts val="600"/>
                </a:spcBef>
              </a:pPr>
              <a:r>
                <a:rPr lang="en-US" altLang="en-US" sz="1000" b="0">
                  <a:solidFill>
                    <a:schemeClr val="tx1"/>
                  </a:solidFill>
                  <a:effectLst/>
                  <a:latin typeface="微软雅黑" panose="020B0503020204020204" charset="-122"/>
                  <a:ea typeface="微软雅黑" panose="020B0503020204020204" charset="-122"/>
                  <a:cs typeface="+mn-ea"/>
                  <a:sym typeface="+mn-ea"/>
                </a:rPr>
                <a:t>      1. 单手摇</a:t>
              </a:r>
              <a:r>
                <a:rPr lang="zh-CN" altLang="en-US" sz="1000" b="0">
                  <a:solidFill>
                    <a:schemeClr val="tx1"/>
                  </a:solidFill>
                  <a:effectLst/>
                  <a:latin typeface="微软雅黑" panose="020B0503020204020204" charset="-122"/>
                  <a:ea typeface="微软雅黑" panose="020B0503020204020204" charset="-122"/>
                  <a:cs typeface="+mn-ea"/>
                  <a:sym typeface="+mn-ea"/>
                </a:rPr>
                <a:t>：</a:t>
              </a:r>
              <a:r>
                <a:rPr lang="en-US" altLang="en-US" sz="1000" b="0">
                  <a:solidFill>
                    <a:schemeClr val="tx1"/>
                  </a:solidFill>
                  <a:effectLst/>
                  <a:latin typeface="微软雅黑" panose="020B0503020204020204" charset="-122"/>
                  <a:ea typeface="微软雅黑" panose="020B0503020204020204" charset="-122"/>
                  <a:cs typeface="+mn-ea"/>
                  <a:sym typeface="+mn-ea"/>
                </a:rPr>
                <a:t>用右手的食指按住壶盖，用大拇指、中指、无名指夹住壶体两边，手心不与壶体接触。摇壶时，尽量要用手腕用力。手臂在身体右侧自然上下摆。在单手摇的过程中要做到力量大、速度快、有节奏、动作连贯。</a:t>
              </a:r>
              <a:endParaRPr lang="en-US" altLang="en-US" sz="1000" b="0">
                <a:solidFill>
                  <a:schemeClr val="tx1"/>
                </a:solidFill>
                <a:effectLst/>
                <a:latin typeface="微软雅黑" panose="020B0503020204020204" charset="-122"/>
                <a:ea typeface="微软雅黑" panose="020B0503020204020204" charset="-122"/>
                <a:cs typeface="+mn-ea"/>
                <a:sym typeface="+mn-ea"/>
              </a:endParaRPr>
            </a:p>
            <a:p>
              <a:pPr marL="0" indent="0" algn="l" eaLnBrk="1" fontAlgn="auto" latinLnBrk="0" hangingPunct="1">
                <a:lnSpc>
                  <a:spcPct val="150000"/>
                </a:lnSpc>
                <a:spcBef>
                  <a:spcPts val="600"/>
                </a:spcBef>
              </a:pPr>
              <a:r>
                <a:rPr lang="en-US" altLang="en-US" sz="1000" b="0">
                  <a:solidFill>
                    <a:schemeClr val="tx1"/>
                  </a:solidFill>
                  <a:effectLst/>
                  <a:latin typeface="微软雅黑" panose="020B0503020204020204" charset="-122"/>
                  <a:ea typeface="微软雅黑" panose="020B0503020204020204" charset="-122"/>
                  <a:cs typeface="+mn-ea"/>
                  <a:sym typeface="+mn-ea"/>
                </a:rPr>
                <a:t>      2. 双手摇</a:t>
              </a:r>
              <a:r>
                <a:rPr lang="zh-CN" altLang="en-US" sz="1000" b="0">
                  <a:solidFill>
                    <a:schemeClr val="tx1"/>
                  </a:solidFill>
                  <a:effectLst/>
                  <a:latin typeface="微软雅黑" panose="020B0503020204020204" charset="-122"/>
                  <a:ea typeface="微软雅黑" panose="020B0503020204020204" charset="-122"/>
                  <a:cs typeface="+mn-ea"/>
                  <a:sym typeface="+mn-ea"/>
                </a:rPr>
                <a:t>：</a:t>
              </a:r>
              <a:r>
                <a:rPr lang="en-US" altLang="en-US" sz="1000" b="0">
                  <a:solidFill>
                    <a:schemeClr val="tx1"/>
                  </a:solidFill>
                  <a:effectLst/>
                  <a:latin typeface="微软雅黑" panose="020B0503020204020204" charset="-122"/>
                  <a:ea typeface="微软雅黑" panose="020B0503020204020204" charset="-122"/>
                  <a:cs typeface="+mn-ea"/>
                  <a:sym typeface="+mn-ea"/>
                </a:rPr>
                <a:t>用左手中指按住壶底，拇指按住壶中间过滤盖处，其他手指自然伸开。右手拇指按壶盖，其余的手指自然伸开来固定住壶身。壶头朝向调酒师，壶底朝外，并略向上方。摇壶时可在身体左上方或右上方。要求两臂略抬起，呈伸曲动作，手腕呈三角形，靠近身体的一侧摇动</a:t>
              </a:r>
              <a:r>
                <a:rPr lang="zh-CN" altLang="en-US" sz="1000" b="0">
                  <a:solidFill>
                    <a:schemeClr val="tx1"/>
                  </a:solidFill>
                  <a:effectLst/>
                  <a:latin typeface="微软雅黑" panose="020B0503020204020204" charset="-122"/>
                  <a:ea typeface="微软雅黑" panose="020B0503020204020204" charset="-122"/>
                  <a:cs typeface="+mn-ea"/>
                  <a:sym typeface="+mn-ea"/>
                </a:rPr>
                <a:t>。</a:t>
              </a:r>
              <a:endParaRPr lang="zh-CN" altLang="en-US" sz="1000" b="0">
                <a:solidFill>
                  <a:schemeClr val="tx1"/>
                </a:solidFill>
                <a:effectLst/>
                <a:latin typeface="微软雅黑" panose="020B0503020204020204" charset="-122"/>
                <a:ea typeface="微软雅黑" panose="020B0503020204020204" charset="-122"/>
                <a:cs typeface="+mn-ea"/>
                <a:sym typeface="+mn-ea"/>
              </a:endParaRPr>
            </a:p>
          </p:txBody>
        </p:sp>
      </p:grpSp>
      <p:sp>
        <p:nvSpPr>
          <p:cNvPr id="11" name="文本框 10"/>
          <p:cNvSpPr txBox="1"/>
          <p:nvPr>
            <p:custDataLst>
              <p:tags r:id="rId3"/>
            </p:custDataLst>
          </p:nvPr>
        </p:nvSpPr>
        <p:spPr>
          <a:xfrm>
            <a:off x="2787650" y="603250"/>
            <a:ext cx="2406650" cy="306705"/>
          </a:xfrm>
          <a:prstGeom prst="rect">
            <a:avLst/>
          </a:prstGeom>
          <a:solidFill>
            <a:srgbClr val="D2AD8D"/>
          </a:solidFill>
          <a:effectLst>
            <a:outerShdw blurRad="50800" dist="38100" dir="2700000" algn="tl" rotWithShape="0">
              <a:prstClr val="black">
                <a:alpha val="40000"/>
              </a:prstClr>
            </a:outerShdw>
          </a:effectLst>
        </p:spPr>
        <p:txBody>
          <a:bodyPr wrap="square" rtlCol="0">
            <a:spAutoFit/>
          </a:bodyPr>
          <a:p>
            <a:pPr marL="0" indent="0" algn="ctr">
              <a:buNone/>
            </a:pPr>
            <a:r>
              <a:rPr kumimoji="0" lang="zh-CN" altLang="en-US" sz="1400" b="1" i="0" kern="0" cap="none" spc="0" normalizeH="0" baseline="0" noProof="1">
                <a:latin typeface="微软雅黑" panose="020B0503020204020204" charset="-122"/>
                <a:ea typeface="微软雅黑" panose="020B0503020204020204" charset="-122"/>
                <a:cs typeface="+mn-ea"/>
              </a:rPr>
              <a:t> 二、鸡尾酒的调制</a:t>
            </a:r>
            <a:r>
              <a:rPr kumimoji="0" lang="zh-CN" altLang="en-US" sz="1400" b="1" i="0" kern="0" cap="none" spc="0" normalizeH="0" baseline="0" noProof="1">
                <a:latin typeface="微软雅黑" panose="020B0503020204020204" charset="-122"/>
                <a:ea typeface="微软雅黑" panose="020B0503020204020204" charset="-122"/>
                <a:cs typeface="+mn-ea"/>
              </a:rPr>
              <a:t>方法</a:t>
            </a:r>
            <a:endParaRPr kumimoji="0" lang="zh-CN" altLang="en-US" sz="1400" b="1" i="0" kern="0" cap="none" spc="0" normalizeH="0" baseline="0" noProof="1">
              <a:latin typeface="微软雅黑" panose="020B0503020204020204" charset="-122"/>
              <a:ea typeface="微软雅黑" panose="020B0503020204020204" charset="-122"/>
              <a:cs typeface="+mn-ea"/>
            </a:endParaRPr>
          </a:p>
        </p:txBody>
      </p:sp>
      <p:sp>
        <p:nvSpPr>
          <p:cNvPr id="4" name="文本框 3"/>
          <p:cNvSpPr txBox="1"/>
          <p:nvPr>
            <p:custDataLst>
              <p:tags r:id="rId4"/>
            </p:custDataLst>
          </p:nvPr>
        </p:nvSpPr>
        <p:spPr>
          <a:xfrm>
            <a:off x="525145" y="238125"/>
            <a:ext cx="15767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任务</a:t>
            </a:r>
            <a:r>
              <a:rPr lang="en-US" altLang="zh-CN"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4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鸡尾酒</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调制</a:t>
            </a:r>
            <a:endPar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1234440" y="1289050"/>
            <a:ext cx="5490210" cy="2529618"/>
            <a:chOff x="910" y="3230"/>
            <a:chExt cx="8105" cy="3016"/>
          </a:xfrm>
        </p:grpSpPr>
        <p:sp>
          <p:nvSpPr>
            <p:cNvPr id="9" name="圆角矩形 8"/>
            <p:cNvSpPr/>
            <p:nvPr>
              <p:custDataLst>
                <p:tags r:id="rId1"/>
              </p:custDataLst>
            </p:nvPr>
          </p:nvSpPr>
          <p:spPr>
            <a:xfrm>
              <a:off x="910" y="3230"/>
              <a:ext cx="8105" cy="2908"/>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10" name="文本框 9"/>
            <p:cNvSpPr txBox="1"/>
            <p:nvPr>
              <p:custDataLst>
                <p:tags r:id="rId2"/>
              </p:custDataLst>
            </p:nvPr>
          </p:nvSpPr>
          <p:spPr>
            <a:xfrm>
              <a:off x="1178" y="3685"/>
              <a:ext cx="7667" cy="2561"/>
            </a:xfrm>
            <a:prstGeom prst="rect">
              <a:avLst/>
            </a:prstGeom>
            <a:noFill/>
          </p:spPr>
          <p:txBody>
            <a:bodyPr wrap="square" rtlCol="0">
              <a:noAutofit/>
            </a:bodyPr>
            <a:p>
              <a:pPr marL="0" indent="0" algn="l" eaLnBrk="1" fontAlgn="auto" latinLnBrk="0" hangingPunct="1">
                <a:lnSpc>
                  <a:spcPct val="150000"/>
                </a:lnSpc>
                <a:spcBef>
                  <a:spcPts val="600"/>
                </a:spcBef>
              </a:pPr>
              <a:r>
                <a:rPr altLang="en-US" sz="1000" b="0">
                  <a:solidFill>
                    <a:schemeClr val="tx1"/>
                  </a:solidFill>
                  <a:effectLst/>
                  <a:latin typeface="微软雅黑" panose="020B0503020204020204" charset="-122"/>
                  <a:ea typeface="微软雅黑" panose="020B0503020204020204" charset="-122"/>
                  <a:cs typeface="+mn-ea"/>
                  <a:sym typeface="+mn-ea"/>
                </a:rPr>
                <a:t>（二）调和法</a:t>
              </a:r>
              <a:r>
                <a:rPr lang="zh-CN" altLang="en-US" sz="1000" b="0">
                  <a:solidFill>
                    <a:schemeClr val="tx1"/>
                  </a:solidFill>
                  <a:effectLst/>
                  <a:latin typeface="微软雅黑" panose="020B0503020204020204" charset="-122"/>
                  <a:ea typeface="微软雅黑" panose="020B0503020204020204" charset="-122"/>
                  <a:cs typeface="+mn-ea"/>
                  <a:sym typeface="+mn-ea"/>
                </a:rPr>
                <a:t>：易于混合的材料（如各种烈酒、利口酒等）组成的鸡尾酒</a:t>
              </a:r>
              <a:endParaRPr lang="zh-CN" altLang="en-US" sz="1000" b="0">
                <a:solidFill>
                  <a:schemeClr val="tx1"/>
                </a:solidFill>
                <a:effectLst/>
                <a:latin typeface="微软雅黑" panose="020B0503020204020204" charset="-122"/>
                <a:ea typeface="微软雅黑" panose="020B0503020204020204" charset="-122"/>
                <a:cs typeface="+mn-ea"/>
                <a:sym typeface="+mn-ea"/>
              </a:endParaRPr>
            </a:p>
            <a:p>
              <a:pPr marL="0" indent="0" algn="l" eaLnBrk="1" fontAlgn="auto" latinLnBrk="0" hangingPunct="1">
                <a:lnSpc>
                  <a:spcPct val="150000"/>
                </a:lnSpc>
                <a:spcBef>
                  <a:spcPts val="600"/>
                </a:spcBef>
              </a:pPr>
              <a:r>
                <a:rPr lang="en-US" altLang="en-US" sz="1000" b="0">
                  <a:solidFill>
                    <a:schemeClr val="tx1"/>
                  </a:solidFill>
                  <a:effectLst/>
                  <a:latin typeface="微软雅黑" panose="020B0503020204020204" charset="-122"/>
                  <a:ea typeface="微软雅黑" panose="020B0503020204020204" charset="-122"/>
                  <a:cs typeface="+mn-ea"/>
                  <a:sym typeface="+mn-ea"/>
                </a:rPr>
                <a:t>      1.调和</a:t>
              </a:r>
              <a:r>
                <a:rPr lang="zh-CN" altLang="en-US" sz="1000" b="0">
                  <a:solidFill>
                    <a:schemeClr val="tx1"/>
                  </a:solidFill>
                  <a:effectLst/>
                  <a:latin typeface="微软雅黑" panose="020B0503020204020204" charset="-122"/>
                  <a:ea typeface="微软雅黑" panose="020B0503020204020204" charset="-122"/>
                  <a:cs typeface="+mn-ea"/>
                  <a:sym typeface="+mn-ea"/>
                </a:rPr>
                <a:t>：</a:t>
              </a:r>
              <a:r>
                <a:rPr lang="en-US" altLang="en-US" sz="1000" b="0">
                  <a:solidFill>
                    <a:schemeClr val="tx1"/>
                  </a:solidFill>
                  <a:effectLst/>
                  <a:latin typeface="微软雅黑" panose="020B0503020204020204" charset="-122"/>
                  <a:ea typeface="微软雅黑" panose="020B0503020204020204" charset="-122"/>
                  <a:cs typeface="+mn-ea"/>
                  <a:sym typeface="+mn-ea"/>
                </a:rPr>
                <a:t>是将配方中的酒水按分量倒入酒杯里，加进冰块，用吧勺搅拌均匀。</a:t>
              </a:r>
              <a:endParaRPr lang="en-US" altLang="en-US" sz="1000" b="0">
                <a:solidFill>
                  <a:schemeClr val="tx1"/>
                </a:solidFill>
                <a:effectLst/>
                <a:latin typeface="微软雅黑" panose="020B0503020204020204" charset="-122"/>
                <a:ea typeface="微软雅黑" panose="020B0503020204020204" charset="-122"/>
                <a:cs typeface="+mn-ea"/>
                <a:sym typeface="+mn-ea"/>
              </a:endParaRPr>
            </a:p>
            <a:p>
              <a:pPr marL="0" indent="0" algn="l" eaLnBrk="1" fontAlgn="auto" latinLnBrk="0" hangingPunct="1">
                <a:lnSpc>
                  <a:spcPct val="150000"/>
                </a:lnSpc>
                <a:spcBef>
                  <a:spcPts val="600"/>
                </a:spcBef>
              </a:pPr>
              <a:r>
                <a:rPr lang="en-US" altLang="en-US" sz="1000" b="0">
                  <a:solidFill>
                    <a:schemeClr val="tx1"/>
                  </a:solidFill>
                  <a:effectLst/>
                  <a:latin typeface="微软雅黑" panose="020B0503020204020204" charset="-122"/>
                  <a:ea typeface="微软雅黑" panose="020B0503020204020204" charset="-122"/>
                  <a:cs typeface="+mn-ea"/>
                  <a:sym typeface="+mn-ea"/>
                </a:rPr>
                <a:t>      2.</a:t>
              </a:r>
              <a:r>
                <a:rPr altLang="en-US" sz="1000" b="0">
                  <a:solidFill>
                    <a:schemeClr val="tx1"/>
                  </a:solidFill>
                  <a:effectLst/>
                  <a:latin typeface="微软雅黑" panose="020B0503020204020204" charset="-122"/>
                  <a:ea typeface="微软雅黑" panose="020B0503020204020204" charset="-122"/>
                  <a:cs typeface="+mn-ea"/>
                  <a:sym typeface="+mn-ea"/>
                </a:rPr>
                <a:t>调和与滤冰</a:t>
              </a:r>
              <a:r>
                <a:rPr lang="zh-CN" altLang="" sz="1000" b="0">
                  <a:solidFill>
                    <a:schemeClr val="tx1"/>
                  </a:solidFill>
                  <a:effectLst/>
                  <a:latin typeface="微软雅黑" panose="020B0503020204020204" charset="-122"/>
                  <a:ea typeface="微软雅黑" panose="020B0503020204020204" charset="-122"/>
                  <a:cs typeface="+mn-ea"/>
                  <a:sym typeface="+mn-ea"/>
                </a:rPr>
                <a:t>：</a:t>
              </a:r>
              <a:r>
                <a:rPr altLang="en-US" sz="1000" b="0">
                  <a:solidFill>
                    <a:schemeClr val="tx1"/>
                  </a:solidFill>
                  <a:effectLst/>
                  <a:latin typeface="微软雅黑" panose="020B0503020204020204" charset="-122"/>
                  <a:ea typeface="微软雅黑" panose="020B0503020204020204" charset="-122"/>
                  <a:cs typeface="+mn-ea"/>
                  <a:sym typeface="+mn-ea"/>
                </a:rPr>
                <a:t>把酒水与冰块按配方比例倒进调酒杯中，用吧勺搅拌均匀后，用滤冰器过滤冰块，将酒水斟入杯中。具体操作要求是用左手握杯底，右手按“握毛笔”姿势，使吧勺勺背靠杯边按顺时针方向快速旋转，搅动时只发出冰块转动声。搅拌五六圈后，将滤冰器放在调酒杯口，迅速将调好的酒水滤出。</a:t>
              </a:r>
              <a:endParaRPr altLang="en-US" sz="1000" b="0">
                <a:solidFill>
                  <a:schemeClr val="tx1"/>
                </a:solidFill>
                <a:effectLst/>
                <a:latin typeface="微软雅黑" panose="020B0503020204020204" charset="-122"/>
                <a:ea typeface="微软雅黑" panose="020B0503020204020204" charset="-122"/>
                <a:cs typeface="+mn-ea"/>
                <a:sym typeface="+mn-ea"/>
              </a:endParaRPr>
            </a:p>
            <a:p>
              <a:pPr marL="0" indent="0" algn="l" eaLnBrk="1" fontAlgn="auto" latinLnBrk="0" hangingPunct="1">
                <a:lnSpc>
                  <a:spcPct val="150000"/>
                </a:lnSpc>
                <a:spcBef>
                  <a:spcPts val="600"/>
                </a:spcBef>
              </a:pPr>
              <a:r>
                <a:rPr lang="en-US" altLang="en-US" sz="1000" b="0">
                  <a:solidFill>
                    <a:schemeClr val="tx1"/>
                  </a:solidFill>
                  <a:effectLst/>
                  <a:latin typeface="微软雅黑" panose="020B0503020204020204" charset="-122"/>
                  <a:ea typeface="微软雅黑" panose="020B0503020204020204" charset="-122"/>
                  <a:cs typeface="+mn-ea"/>
                  <a:sym typeface="+mn-ea"/>
                </a:rPr>
                <a:t>      </a:t>
              </a:r>
              <a:endParaRPr lang="zh-CN" altLang="en-US" sz="1000" b="0">
                <a:solidFill>
                  <a:schemeClr val="tx1"/>
                </a:solidFill>
                <a:effectLst/>
                <a:latin typeface="微软雅黑" panose="020B0503020204020204" charset="-122"/>
                <a:ea typeface="微软雅黑" panose="020B0503020204020204" charset="-122"/>
                <a:cs typeface="+mn-ea"/>
                <a:sym typeface="+mn-ea"/>
              </a:endParaRPr>
            </a:p>
          </p:txBody>
        </p:sp>
      </p:grpSp>
      <p:sp>
        <p:nvSpPr>
          <p:cNvPr id="11" name="文本框 10"/>
          <p:cNvSpPr txBox="1"/>
          <p:nvPr>
            <p:custDataLst>
              <p:tags r:id="rId3"/>
            </p:custDataLst>
          </p:nvPr>
        </p:nvSpPr>
        <p:spPr>
          <a:xfrm>
            <a:off x="2787650" y="603250"/>
            <a:ext cx="2406650" cy="306705"/>
          </a:xfrm>
          <a:prstGeom prst="rect">
            <a:avLst/>
          </a:prstGeom>
          <a:solidFill>
            <a:srgbClr val="D2AD8D"/>
          </a:solidFill>
          <a:effectLst>
            <a:outerShdw blurRad="50800" dist="38100" dir="2700000" algn="tl" rotWithShape="0">
              <a:prstClr val="black">
                <a:alpha val="40000"/>
              </a:prstClr>
            </a:outerShdw>
          </a:effectLst>
        </p:spPr>
        <p:txBody>
          <a:bodyPr wrap="square" rtlCol="0">
            <a:spAutoFit/>
          </a:bodyPr>
          <a:p>
            <a:pPr marL="0" indent="0" algn="ctr">
              <a:buNone/>
            </a:pPr>
            <a:r>
              <a:rPr kumimoji="0" lang="zh-CN" altLang="en-US" sz="1400" b="1" i="0" kern="0" cap="none" spc="0" normalizeH="0" baseline="0" noProof="1">
                <a:latin typeface="微软雅黑" panose="020B0503020204020204" charset="-122"/>
                <a:ea typeface="微软雅黑" panose="020B0503020204020204" charset="-122"/>
                <a:cs typeface="+mn-ea"/>
              </a:rPr>
              <a:t> 二、鸡尾酒的调制</a:t>
            </a:r>
            <a:r>
              <a:rPr kumimoji="0" lang="zh-CN" altLang="en-US" sz="1400" b="1" i="0" kern="0" cap="none" spc="0" normalizeH="0" baseline="0" noProof="1">
                <a:latin typeface="微软雅黑" panose="020B0503020204020204" charset="-122"/>
                <a:ea typeface="微软雅黑" panose="020B0503020204020204" charset="-122"/>
                <a:cs typeface="+mn-ea"/>
              </a:rPr>
              <a:t>方法</a:t>
            </a:r>
            <a:endParaRPr kumimoji="0" lang="zh-CN" altLang="en-US" sz="1400" b="1" i="0" kern="0" cap="none" spc="0" normalizeH="0" baseline="0" noProof="1">
              <a:latin typeface="微软雅黑" panose="020B0503020204020204" charset="-122"/>
              <a:ea typeface="微软雅黑" panose="020B0503020204020204" charset="-122"/>
              <a:cs typeface="+mn-ea"/>
            </a:endParaRPr>
          </a:p>
        </p:txBody>
      </p:sp>
      <p:sp>
        <p:nvSpPr>
          <p:cNvPr id="4" name="文本框 3"/>
          <p:cNvSpPr txBox="1"/>
          <p:nvPr>
            <p:custDataLst>
              <p:tags r:id="rId4"/>
            </p:custDataLst>
          </p:nvPr>
        </p:nvSpPr>
        <p:spPr>
          <a:xfrm>
            <a:off x="525145" y="238125"/>
            <a:ext cx="15767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任务</a:t>
            </a:r>
            <a:r>
              <a:rPr lang="en-US" altLang="zh-CN"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4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鸡尾酒</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调制</a:t>
            </a:r>
            <a:endPar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1234440" y="1289050"/>
            <a:ext cx="5490210" cy="2439035"/>
            <a:chOff x="910" y="3230"/>
            <a:chExt cx="8105" cy="2908"/>
          </a:xfrm>
        </p:grpSpPr>
        <p:sp>
          <p:nvSpPr>
            <p:cNvPr id="9" name="圆角矩形 8"/>
            <p:cNvSpPr/>
            <p:nvPr>
              <p:custDataLst>
                <p:tags r:id="rId1"/>
              </p:custDataLst>
            </p:nvPr>
          </p:nvSpPr>
          <p:spPr>
            <a:xfrm>
              <a:off x="910" y="3230"/>
              <a:ext cx="8105" cy="2908"/>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10" name="文本框 9"/>
            <p:cNvSpPr txBox="1"/>
            <p:nvPr>
              <p:custDataLst>
                <p:tags r:id="rId2"/>
              </p:custDataLst>
            </p:nvPr>
          </p:nvSpPr>
          <p:spPr>
            <a:xfrm>
              <a:off x="1178" y="3503"/>
              <a:ext cx="7667" cy="2561"/>
            </a:xfrm>
            <a:prstGeom prst="rect">
              <a:avLst/>
            </a:prstGeom>
            <a:noFill/>
          </p:spPr>
          <p:txBody>
            <a:bodyPr wrap="square" rtlCol="0">
              <a:noAutofit/>
            </a:bodyPr>
            <a:p>
              <a:pPr marL="0" indent="0" algn="l" eaLnBrk="1" fontAlgn="auto" latinLnBrk="0" hangingPunct="1">
                <a:lnSpc>
                  <a:spcPct val="150000"/>
                </a:lnSpc>
                <a:spcBef>
                  <a:spcPts val="600"/>
                </a:spcBef>
              </a:pPr>
              <a:r>
                <a:rPr lang="en-US" altLang="" sz="1000" b="0">
                  <a:solidFill>
                    <a:schemeClr val="tx1"/>
                  </a:solidFill>
                  <a:effectLst/>
                  <a:latin typeface="微软雅黑" panose="020B0503020204020204" charset="-122"/>
                  <a:ea typeface="微软雅黑" panose="020B0503020204020204" charset="-122"/>
                  <a:cs typeface="+mn-ea"/>
                  <a:sym typeface="+mn-ea"/>
                </a:rPr>
                <a:t>   </a:t>
              </a:r>
              <a:r>
                <a:rPr altLang="en-US" sz="1000" b="0">
                  <a:solidFill>
                    <a:schemeClr val="tx1"/>
                  </a:solidFill>
                  <a:effectLst/>
                  <a:latin typeface="微软雅黑" panose="020B0503020204020204" charset="-122"/>
                  <a:ea typeface="微软雅黑" panose="020B0503020204020204" charset="-122"/>
                  <a:cs typeface="+mn-ea"/>
                  <a:sym typeface="+mn-ea"/>
                </a:rPr>
                <a:t>（三）兑和法</a:t>
              </a:r>
              <a:r>
                <a:rPr lang="zh-CN" altLang="" sz="1000" b="0">
                  <a:solidFill>
                    <a:schemeClr val="tx1"/>
                  </a:solidFill>
                  <a:effectLst/>
                  <a:latin typeface="微软雅黑" panose="020B0503020204020204" charset="-122"/>
                  <a:ea typeface="微软雅黑" panose="020B0503020204020204" charset="-122"/>
                  <a:cs typeface="+mn-ea"/>
                  <a:sym typeface="+mn-ea"/>
                </a:rPr>
                <a:t>：</a:t>
              </a:r>
              <a:r>
                <a:rPr altLang="en-US" sz="1000" b="0">
                  <a:solidFill>
                    <a:schemeClr val="tx1"/>
                  </a:solidFill>
                  <a:effectLst/>
                  <a:latin typeface="微软雅黑" panose="020B0503020204020204" charset="-122"/>
                  <a:ea typeface="微软雅黑" panose="020B0503020204020204" charset="-122"/>
                  <a:cs typeface="+mn-ea"/>
                  <a:sym typeface="+mn-ea"/>
                </a:rPr>
                <a:t>将配方中的酒水按配方比例直接倒入杯里，不需搅拌即可制成，但有时也需用吧勺紧贴杯壁慢慢地将酒水倒入，以免冲撞混合。</a:t>
              </a:r>
              <a:endParaRPr altLang="en-US" sz="1000" b="0">
                <a:solidFill>
                  <a:schemeClr val="tx1"/>
                </a:solidFill>
                <a:effectLst/>
                <a:latin typeface="微软雅黑" panose="020B0503020204020204" charset="-122"/>
                <a:ea typeface="微软雅黑" panose="020B0503020204020204" charset="-122"/>
                <a:cs typeface="+mn-ea"/>
                <a:sym typeface="+mn-ea"/>
              </a:endParaRPr>
            </a:p>
            <a:p>
              <a:pPr marL="0" indent="0" algn="l" eaLnBrk="1" fontAlgn="auto" latinLnBrk="0" hangingPunct="1">
                <a:lnSpc>
                  <a:spcPct val="150000"/>
                </a:lnSpc>
                <a:spcBef>
                  <a:spcPts val="600"/>
                </a:spcBef>
              </a:pPr>
              <a:r>
                <a:rPr altLang="en-US" sz="1000" b="0">
                  <a:solidFill>
                    <a:schemeClr val="tx1"/>
                  </a:solidFill>
                  <a:effectLst/>
                  <a:latin typeface="微软雅黑" panose="020B0503020204020204" charset="-122"/>
                  <a:ea typeface="微软雅黑" panose="020B0503020204020204" charset="-122"/>
                  <a:cs typeface="+mn-ea"/>
                  <a:sym typeface="+mn-ea"/>
                </a:rPr>
                <a:t> </a:t>
              </a:r>
              <a:r>
                <a:rPr lang="en-US" altLang="" sz="1000" b="0">
                  <a:solidFill>
                    <a:schemeClr val="tx1"/>
                  </a:solidFill>
                  <a:effectLst/>
                  <a:latin typeface="微软雅黑" panose="020B0503020204020204" charset="-122"/>
                  <a:ea typeface="微软雅黑" panose="020B0503020204020204" charset="-122"/>
                  <a:cs typeface="+mn-ea"/>
                  <a:sym typeface="+mn-ea"/>
                </a:rPr>
                <a:t>  </a:t>
              </a:r>
              <a:r>
                <a:rPr lang="en-US" altLang="en-US" sz="1000" b="0">
                  <a:solidFill>
                    <a:schemeClr val="tx1"/>
                  </a:solidFill>
                  <a:effectLst/>
                  <a:latin typeface="微软雅黑" panose="020B0503020204020204" charset="-122"/>
                  <a:ea typeface="微软雅黑" panose="020B0503020204020204" charset="-122"/>
                  <a:cs typeface="+mn-ea"/>
                  <a:sym typeface="+mn-ea"/>
                </a:rPr>
                <a:t>（四）漂浮法</a:t>
              </a:r>
              <a:r>
                <a:rPr lang="zh-CN" altLang="en-US" sz="1000" b="0">
                  <a:solidFill>
                    <a:schemeClr val="tx1"/>
                  </a:solidFill>
                  <a:effectLst/>
                  <a:latin typeface="微软雅黑" panose="020B0503020204020204" charset="-122"/>
                  <a:ea typeface="微软雅黑" panose="020B0503020204020204" charset="-122"/>
                  <a:cs typeface="+mn-ea"/>
                  <a:sym typeface="+mn-ea"/>
                </a:rPr>
                <a:t>：直接将配料依次倒入酒杯中，由于配料的密度不同，因此能够看到鸡尾酒有渐变色、分层的感觉。在大多数情况下，用这种方法调制出来的鸡尾酒都会配有一根搅棒，客人可以根据自己的喜好自由选择是按层次品尝，还是将其搅匀后品尝。</a:t>
              </a:r>
              <a:endParaRPr lang="zh-CN" altLang="en-US" sz="1000" b="0">
                <a:solidFill>
                  <a:schemeClr val="tx1"/>
                </a:solidFill>
                <a:effectLst/>
                <a:latin typeface="微软雅黑" panose="020B0503020204020204" charset="-122"/>
                <a:ea typeface="微软雅黑" panose="020B0503020204020204" charset="-122"/>
                <a:cs typeface="+mn-ea"/>
                <a:sym typeface="+mn-ea"/>
              </a:endParaRPr>
            </a:p>
            <a:p>
              <a:pPr marL="0" indent="0" algn="l" eaLnBrk="1" fontAlgn="auto" latinLnBrk="0" hangingPunct="1">
                <a:lnSpc>
                  <a:spcPct val="150000"/>
                </a:lnSpc>
                <a:spcBef>
                  <a:spcPts val="600"/>
                </a:spcBef>
              </a:pPr>
              <a:r>
                <a:rPr lang="en-US" altLang="zh-CN" sz="1000" b="0">
                  <a:solidFill>
                    <a:schemeClr val="tx1"/>
                  </a:solidFill>
                  <a:effectLst/>
                  <a:latin typeface="微软雅黑" panose="020B0503020204020204" charset="-122"/>
                  <a:ea typeface="微软雅黑" panose="020B0503020204020204" charset="-122"/>
                  <a:cs typeface="+mn-ea"/>
                  <a:sym typeface="+mn-ea"/>
                </a:rPr>
                <a:t>    （五）搅和法</a:t>
              </a:r>
              <a:r>
                <a:rPr lang="zh-CN" altLang="en-US" sz="1000" b="0">
                  <a:solidFill>
                    <a:schemeClr val="tx1"/>
                  </a:solidFill>
                  <a:effectLst/>
                  <a:latin typeface="微软雅黑" panose="020B0503020204020204" charset="-122"/>
                  <a:ea typeface="微软雅黑" panose="020B0503020204020204" charset="-122"/>
                  <a:cs typeface="+mn-ea"/>
                  <a:sym typeface="+mn-ea"/>
                </a:rPr>
                <a:t>：</a:t>
              </a:r>
              <a:r>
                <a:rPr lang="en-US" altLang="zh-CN" sz="1000" b="0">
                  <a:solidFill>
                    <a:schemeClr val="tx1"/>
                  </a:solidFill>
                  <a:effectLst/>
                  <a:latin typeface="微软雅黑" panose="020B0503020204020204" charset="-122"/>
                  <a:ea typeface="微软雅黑" panose="020B0503020204020204" charset="-122"/>
                  <a:cs typeface="+mn-ea"/>
                  <a:sym typeface="+mn-ea"/>
                </a:rPr>
                <a:t>把酒水与碎冰按配方比例放进电动搅拌机中，用电动搅拌机将各种预先准备好的材料混合起来，连碎冰带酒水一起倒入酒杯中。使用搅和法调制的鸡尾酒，大部分为含有水果、冰淇淋和鲜果汁的长饮品</a:t>
              </a:r>
              <a:r>
                <a:rPr lang="zh-CN" altLang="en-US" sz="1000" b="0">
                  <a:solidFill>
                    <a:schemeClr val="tx1"/>
                  </a:solidFill>
                  <a:effectLst/>
                  <a:latin typeface="微软雅黑" panose="020B0503020204020204" charset="-122"/>
                  <a:ea typeface="微软雅黑" panose="020B0503020204020204" charset="-122"/>
                  <a:cs typeface="+mn-ea"/>
                  <a:sym typeface="+mn-ea"/>
                </a:rPr>
                <a:t>。</a:t>
              </a:r>
              <a:endParaRPr lang="zh-CN" altLang="en-US" sz="1000" b="0">
                <a:solidFill>
                  <a:schemeClr val="tx1"/>
                </a:solidFill>
                <a:effectLst/>
                <a:latin typeface="微软雅黑" panose="020B0503020204020204" charset="-122"/>
                <a:ea typeface="微软雅黑" panose="020B0503020204020204" charset="-122"/>
                <a:cs typeface="+mn-ea"/>
                <a:sym typeface="+mn-ea"/>
              </a:endParaRPr>
            </a:p>
          </p:txBody>
        </p:sp>
      </p:grpSp>
      <p:sp>
        <p:nvSpPr>
          <p:cNvPr id="11" name="文本框 10"/>
          <p:cNvSpPr txBox="1"/>
          <p:nvPr>
            <p:custDataLst>
              <p:tags r:id="rId3"/>
            </p:custDataLst>
          </p:nvPr>
        </p:nvSpPr>
        <p:spPr>
          <a:xfrm>
            <a:off x="2787650" y="603250"/>
            <a:ext cx="2406650" cy="306705"/>
          </a:xfrm>
          <a:prstGeom prst="rect">
            <a:avLst/>
          </a:prstGeom>
          <a:solidFill>
            <a:srgbClr val="D2AD8D"/>
          </a:solidFill>
          <a:effectLst>
            <a:outerShdw blurRad="50800" dist="38100" dir="2700000" algn="tl" rotWithShape="0">
              <a:prstClr val="black">
                <a:alpha val="40000"/>
              </a:prstClr>
            </a:outerShdw>
          </a:effectLst>
        </p:spPr>
        <p:txBody>
          <a:bodyPr wrap="square" rtlCol="0">
            <a:spAutoFit/>
          </a:bodyPr>
          <a:p>
            <a:pPr marL="0" indent="0" algn="ctr">
              <a:buNone/>
            </a:pPr>
            <a:r>
              <a:rPr kumimoji="0" lang="zh-CN" altLang="en-US" sz="1400" b="1" i="0" kern="0" cap="none" spc="0" normalizeH="0" baseline="0" noProof="1">
                <a:latin typeface="微软雅黑" panose="020B0503020204020204" charset="-122"/>
                <a:ea typeface="微软雅黑" panose="020B0503020204020204" charset="-122"/>
                <a:cs typeface="+mn-ea"/>
              </a:rPr>
              <a:t> 二、鸡尾酒的调制</a:t>
            </a:r>
            <a:r>
              <a:rPr kumimoji="0" lang="zh-CN" altLang="en-US" sz="1400" b="1" i="0" kern="0" cap="none" spc="0" normalizeH="0" baseline="0" noProof="1">
                <a:latin typeface="微软雅黑" panose="020B0503020204020204" charset="-122"/>
                <a:ea typeface="微软雅黑" panose="020B0503020204020204" charset="-122"/>
                <a:cs typeface="+mn-ea"/>
              </a:rPr>
              <a:t>方法</a:t>
            </a:r>
            <a:endParaRPr kumimoji="0" lang="zh-CN" altLang="en-US" sz="1400" b="1" i="0" kern="0" cap="none" spc="0" normalizeH="0" baseline="0" noProof="1">
              <a:latin typeface="微软雅黑" panose="020B0503020204020204" charset="-122"/>
              <a:ea typeface="微软雅黑" panose="020B0503020204020204" charset="-122"/>
              <a:cs typeface="+mn-ea"/>
            </a:endParaRPr>
          </a:p>
        </p:txBody>
      </p:sp>
      <p:sp>
        <p:nvSpPr>
          <p:cNvPr id="4" name="文本框 3"/>
          <p:cNvSpPr txBox="1"/>
          <p:nvPr>
            <p:custDataLst>
              <p:tags r:id="rId4"/>
            </p:custDataLst>
          </p:nvPr>
        </p:nvSpPr>
        <p:spPr>
          <a:xfrm>
            <a:off x="525145" y="238125"/>
            <a:ext cx="15767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任务</a:t>
            </a:r>
            <a:r>
              <a:rPr lang="en-US" altLang="zh-CN"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4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鸡尾酒</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调制</a:t>
            </a:r>
            <a:endPar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custDataLst>
              <p:tags r:id="rId1"/>
            </p:custDataLst>
          </p:nvPr>
        </p:nvSpPr>
        <p:spPr>
          <a:xfrm>
            <a:off x="1568450" y="1136650"/>
            <a:ext cx="5247640" cy="2707005"/>
          </a:xfrm>
          <a:prstGeom prst="rect">
            <a:avLst/>
          </a:prstGeom>
          <a:noFill/>
        </p:spPr>
        <p:txBody>
          <a:bodyPr wrap="square" rtlCol="0">
            <a:spAutoFit/>
          </a:bodyPr>
          <a:p>
            <a:pPr marL="0" marR="5080" indent="0" algn="l" eaLnBrk="1" fontAlgn="auto" latinLnBrk="0" hangingPunct="1">
              <a:lnSpc>
                <a:spcPct val="150000"/>
              </a:lnSpc>
              <a:spcBef>
                <a:spcPts val="0"/>
              </a:spcBef>
            </a:pPr>
            <a:r>
              <a:rPr sz="1000" b="0" dirty="0">
                <a:solidFill>
                  <a:srgbClr val="3E3E3E"/>
                </a:solidFill>
                <a:latin typeface="微软雅黑" panose="020B0503020204020204" charset="-122"/>
                <a:ea typeface="微软雅黑" panose="020B0503020204020204" charset="-122"/>
                <a:cs typeface="微软雅黑" panose="020B0503020204020204" charset="-122"/>
                <a:sym typeface="+mn-ea"/>
              </a:rPr>
              <a:t>1. 虽然鸡尾酒的起源说法不一，但一般人们认为鸡尾酒起源于（ ）。</a:t>
            </a:r>
            <a:endParaRPr sz="1000" b="0" dirty="0">
              <a:solidFill>
                <a:srgbClr val="3E3E3E"/>
              </a:solidFill>
              <a:latin typeface="微软雅黑" panose="020B0503020204020204" charset="-122"/>
              <a:ea typeface="微软雅黑" panose="020B0503020204020204" charset="-122"/>
              <a:cs typeface="微软雅黑" panose="020B0503020204020204" charset="-122"/>
              <a:sym typeface="+mn-ea"/>
            </a:endParaRPr>
          </a:p>
          <a:p>
            <a:pPr marL="0" marR="5080" indent="0" algn="l" eaLnBrk="1" fontAlgn="auto" latinLnBrk="0" hangingPunct="1">
              <a:lnSpc>
                <a:spcPct val="150000"/>
              </a:lnSpc>
              <a:spcBef>
                <a:spcPts val="0"/>
              </a:spcBef>
            </a:pPr>
            <a:r>
              <a:rPr sz="1000" b="0" dirty="0">
                <a:solidFill>
                  <a:srgbClr val="3E3E3E"/>
                </a:solidFill>
                <a:latin typeface="微软雅黑" panose="020B0503020204020204" charset="-122"/>
                <a:ea typeface="微软雅黑" panose="020B0503020204020204" charset="-122"/>
                <a:cs typeface="微软雅黑" panose="020B0503020204020204" charset="-122"/>
                <a:sym typeface="+mn-ea"/>
              </a:rPr>
              <a:t>A．英国	B．美国	 C．法国	D．德国</a:t>
            </a:r>
            <a:endParaRPr sz="1000" b="0" dirty="0">
              <a:solidFill>
                <a:srgbClr val="3E3E3E"/>
              </a:solidFill>
              <a:latin typeface="微软雅黑" panose="020B0503020204020204" charset="-122"/>
              <a:ea typeface="微软雅黑" panose="020B0503020204020204" charset="-122"/>
              <a:cs typeface="微软雅黑" panose="020B0503020204020204" charset="-122"/>
              <a:sym typeface="+mn-ea"/>
            </a:endParaRPr>
          </a:p>
          <a:p>
            <a:pPr marL="0" marR="5080" indent="0" algn="l" eaLnBrk="1" fontAlgn="auto" latinLnBrk="0" hangingPunct="1">
              <a:lnSpc>
                <a:spcPct val="150000"/>
              </a:lnSpc>
              <a:spcBef>
                <a:spcPts val="600"/>
              </a:spcBef>
            </a:pPr>
            <a:r>
              <a:rPr sz="1000" b="0" dirty="0">
                <a:solidFill>
                  <a:srgbClr val="3E3E3E"/>
                </a:solidFill>
                <a:latin typeface="微软雅黑" panose="020B0503020204020204" charset="-122"/>
                <a:ea typeface="微软雅黑" panose="020B0503020204020204" charset="-122"/>
                <a:cs typeface="微软雅黑" panose="020B0503020204020204" charset="-122"/>
                <a:sym typeface="+mn-ea"/>
              </a:rPr>
              <a:t>2. 鸡尾酒的基酒一般以（ ）为主。</a:t>
            </a:r>
            <a:endParaRPr sz="1000" b="0" dirty="0">
              <a:solidFill>
                <a:srgbClr val="3E3E3E"/>
              </a:solidFill>
              <a:latin typeface="微软雅黑" panose="020B0503020204020204" charset="-122"/>
              <a:ea typeface="微软雅黑" panose="020B0503020204020204" charset="-122"/>
              <a:cs typeface="微软雅黑" panose="020B0503020204020204" charset="-122"/>
              <a:sym typeface="+mn-ea"/>
            </a:endParaRPr>
          </a:p>
          <a:p>
            <a:pPr marL="0" marR="5080" indent="0" algn="l" eaLnBrk="1" fontAlgn="auto" latinLnBrk="0" hangingPunct="1">
              <a:lnSpc>
                <a:spcPct val="150000"/>
              </a:lnSpc>
              <a:spcBef>
                <a:spcPts val="0"/>
              </a:spcBef>
            </a:pPr>
            <a:r>
              <a:rPr sz="1000" b="0" dirty="0">
                <a:solidFill>
                  <a:srgbClr val="3E3E3E"/>
                </a:solidFill>
                <a:latin typeface="微软雅黑" panose="020B0503020204020204" charset="-122"/>
                <a:ea typeface="微软雅黑" panose="020B0503020204020204" charset="-122"/>
                <a:cs typeface="微软雅黑" panose="020B0503020204020204" charset="-122"/>
                <a:sym typeface="+mn-ea"/>
              </a:rPr>
              <a:t>A. 配制酒	 B. 蒸馏酒	 C. 发酵酒	 D. 酿造酒</a:t>
            </a:r>
            <a:endParaRPr sz="1000" b="0" dirty="0">
              <a:solidFill>
                <a:srgbClr val="3E3E3E"/>
              </a:solidFill>
              <a:latin typeface="微软雅黑" panose="020B0503020204020204" charset="-122"/>
              <a:ea typeface="微软雅黑" panose="020B0503020204020204" charset="-122"/>
              <a:cs typeface="微软雅黑" panose="020B0503020204020204" charset="-122"/>
              <a:sym typeface="+mn-ea"/>
            </a:endParaRPr>
          </a:p>
          <a:p>
            <a:pPr marL="0" marR="5080" indent="0" algn="l" eaLnBrk="1" fontAlgn="auto" latinLnBrk="0" hangingPunct="1">
              <a:lnSpc>
                <a:spcPct val="150000"/>
              </a:lnSpc>
              <a:spcBef>
                <a:spcPts val="600"/>
              </a:spcBef>
            </a:pPr>
            <a:r>
              <a:rPr sz="1000" b="0" dirty="0">
                <a:solidFill>
                  <a:srgbClr val="3E3E3E"/>
                </a:solidFill>
                <a:latin typeface="微软雅黑" panose="020B0503020204020204" charset="-122"/>
                <a:ea typeface="微软雅黑" panose="020B0503020204020204" charset="-122"/>
                <a:cs typeface="微软雅黑" panose="020B0503020204020204" charset="-122"/>
                <a:sym typeface="+mn-ea"/>
              </a:rPr>
              <a:t>3.“红粉佳人”是一款著名的鸡尾酒，其基酒是（ ）。</a:t>
            </a:r>
            <a:endParaRPr sz="1000" b="0" dirty="0">
              <a:solidFill>
                <a:srgbClr val="3E3E3E"/>
              </a:solidFill>
              <a:latin typeface="微软雅黑" panose="020B0503020204020204" charset="-122"/>
              <a:ea typeface="微软雅黑" panose="020B0503020204020204" charset="-122"/>
              <a:cs typeface="微软雅黑" panose="020B0503020204020204" charset="-122"/>
              <a:sym typeface="+mn-ea"/>
            </a:endParaRPr>
          </a:p>
          <a:p>
            <a:pPr marL="0" marR="5080" indent="0" algn="l" eaLnBrk="1" fontAlgn="auto" latinLnBrk="0" hangingPunct="1">
              <a:lnSpc>
                <a:spcPct val="150000"/>
              </a:lnSpc>
              <a:spcBef>
                <a:spcPts val="0"/>
              </a:spcBef>
            </a:pPr>
            <a:r>
              <a:rPr sz="1000" b="0" dirty="0">
                <a:solidFill>
                  <a:srgbClr val="3E3E3E"/>
                </a:solidFill>
                <a:latin typeface="微软雅黑" panose="020B0503020204020204" charset="-122"/>
                <a:ea typeface="微软雅黑" panose="020B0503020204020204" charset="-122"/>
                <a:cs typeface="微软雅黑" panose="020B0503020204020204" charset="-122"/>
                <a:sym typeface="+mn-ea"/>
              </a:rPr>
              <a:t>A. 伏特加酒	 B. 朗姆酒	 C. 白兰地酒	 D. 金酒</a:t>
            </a:r>
            <a:endParaRPr sz="1000" b="0" dirty="0">
              <a:solidFill>
                <a:srgbClr val="3E3E3E"/>
              </a:solidFill>
              <a:latin typeface="微软雅黑" panose="020B0503020204020204" charset="-122"/>
              <a:ea typeface="微软雅黑" panose="020B0503020204020204" charset="-122"/>
              <a:cs typeface="微软雅黑" panose="020B0503020204020204" charset="-122"/>
              <a:sym typeface="+mn-ea"/>
            </a:endParaRPr>
          </a:p>
          <a:p>
            <a:pPr marL="0" marR="5080" indent="0" algn="l" eaLnBrk="1" fontAlgn="auto" latinLnBrk="0" hangingPunct="1">
              <a:lnSpc>
                <a:spcPct val="150000"/>
              </a:lnSpc>
              <a:spcBef>
                <a:spcPts val="600"/>
              </a:spcBef>
            </a:pPr>
            <a:r>
              <a:rPr sz="1000" b="0" dirty="0">
                <a:solidFill>
                  <a:srgbClr val="3E3E3E"/>
                </a:solidFill>
                <a:latin typeface="微软雅黑" panose="020B0503020204020204" charset="-122"/>
                <a:ea typeface="微软雅黑" panose="020B0503020204020204" charset="-122"/>
                <a:cs typeface="微软雅黑" panose="020B0503020204020204" charset="-122"/>
                <a:sym typeface="+mn-ea"/>
              </a:rPr>
              <a:t>4. 鸡尾酒的一个重要特征就是颜色艳丽。红颜色的鸡尾酒通常是由于在调酒时加入（ ）。</a:t>
            </a:r>
            <a:endParaRPr sz="1000" b="0" dirty="0">
              <a:solidFill>
                <a:srgbClr val="3E3E3E"/>
              </a:solidFill>
              <a:latin typeface="微软雅黑" panose="020B0503020204020204" charset="-122"/>
              <a:ea typeface="微软雅黑" panose="020B0503020204020204" charset="-122"/>
              <a:cs typeface="微软雅黑" panose="020B0503020204020204" charset="-122"/>
              <a:sym typeface="+mn-ea"/>
            </a:endParaRPr>
          </a:p>
          <a:p>
            <a:pPr marL="0" marR="5080" indent="0" algn="l" eaLnBrk="1" fontAlgn="auto" latinLnBrk="0" hangingPunct="1">
              <a:lnSpc>
                <a:spcPct val="150000"/>
              </a:lnSpc>
              <a:spcBef>
                <a:spcPts val="0"/>
              </a:spcBef>
            </a:pPr>
            <a:r>
              <a:rPr sz="1000" b="0" dirty="0">
                <a:solidFill>
                  <a:srgbClr val="3E3E3E"/>
                </a:solidFill>
                <a:latin typeface="微软雅黑" panose="020B0503020204020204" charset="-122"/>
                <a:ea typeface="微软雅黑" panose="020B0503020204020204" charset="-122"/>
                <a:cs typeface="微软雅黑" panose="020B0503020204020204" charset="-122"/>
                <a:sym typeface="+mn-ea"/>
              </a:rPr>
              <a:t>A. 西红柿汁	B. 胡萝卜汁	 C. 石榴糖浆	 D. 红葡萄酒</a:t>
            </a:r>
            <a:endParaRPr sz="1000" b="0" dirty="0">
              <a:solidFill>
                <a:srgbClr val="3E3E3E"/>
              </a:solidFill>
              <a:latin typeface="微软雅黑" panose="020B0503020204020204" charset="-122"/>
              <a:ea typeface="微软雅黑" panose="020B0503020204020204" charset="-122"/>
              <a:cs typeface="微软雅黑" panose="020B0503020204020204" charset="-122"/>
              <a:sym typeface="+mn-ea"/>
            </a:endParaRPr>
          </a:p>
          <a:p>
            <a:pPr marL="0" marR="5080" indent="0" algn="l" eaLnBrk="1" fontAlgn="auto" latinLnBrk="0" hangingPunct="1">
              <a:lnSpc>
                <a:spcPct val="150000"/>
              </a:lnSpc>
              <a:spcBef>
                <a:spcPts val="600"/>
              </a:spcBef>
            </a:pPr>
            <a:r>
              <a:rPr sz="1000" b="0" dirty="0">
                <a:solidFill>
                  <a:srgbClr val="3E3E3E"/>
                </a:solidFill>
                <a:latin typeface="微软雅黑" panose="020B0503020204020204" charset="-122"/>
                <a:ea typeface="微软雅黑" panose="020B0503020204020204" charset="-122"/>
                <a:cs typeface="微软雅黑" panose="020B0503020204020204" charset="-122"/>
                <a:sym typeface="+mn-ea"/>
              </a:rPr>
              <a:t>5. 在常用的调制鸡尾酒的方法中，用机电设备替代手工操作调制鸡尾酒的方法是（ ）。</a:t>
            </a:r>
            <a:endParaRPr sz="1000" b="0" dirty="0">
              <a:solidFill>
                <a:srgbClr val="3E3E3E"/>
              </a:solidFill>
              <a:latin typeface="微软雅黑" panose="020B0503020204020204" charset="-122"/>
              <a:ea typeface="微软雅黑" panose="020B0503020204020204" charset="-122"/>
              <a:cs typeface="微软雅黑" panose="020B0503020204020204" charset="-122"/>
              <a:sym typeface="+mn-ea"/>
            </a:endParaRPr>
          </a:p>
          <a:p>
            <a:pPr marL="0" marR="5080" indent="0" algn="l" eaLnBrk="1" fontAlgn="auto" latinLnBrk="0" hangingPunct="1">
              <a:lnSpc>
                <a:spcPct val="150000"/>
              </a:lnSpc>
              <a:spcBef>
                <a:spcPts val="0"/>
              </a:spcBef>
            </a:pPr>
            <a:r>
              <a:rPr sz="1000" b="0" dirty="0">
                <a:solidFill>
                  <a:srgbClr val="3E3E3E"/>
                </a:solidFill>
                <a:latin typeface="微软雅黑" panose="020B0503020204020204" charset="-122"/>
                <a:ea typeface="微软雅黑" panose="020B0503020204020204" charset="-122"/>
                <a:cs typeface="微软雅黑" panose="020B0503020204020204" charset="-122"/>
                <a:sym typeface="+mn-ea"/>
              </a:rPr>
              <a:t>A. 兑和法	 B. 调和法	 C. 摇和法	 D. 搅和法</a:t>
            </a:r>
            <a:endParaRPr sz="1000" b="0" dirty="0">
              <a:solidFill>
                <a:srgbClr val="3E3E3E"/>
              </a:solidFill>
              <a:latin typeface="微软雅黑" panose="020B0503020204020204" charset="-122"/>
              <a:ea typeface="微软雅黑" panose="020B0503020204020204" charset="-122"/>
              <a:cs typeface="微软雅黑" panose="020B0503020204020204" charset="-122"/>
              <a:sym typeface="+mn-ea"/>
            </a:endParaRPr>
          </a:p>
        </p:txBody>
      </p:sp>
      <p:sp>
        <p:nvSpPr>
          <p:cNvPr id="8" name="圆角矩形 7"/>
          <p:cNvSpPr/>
          <p:nvPr>
            <p:custDataLst>
              <p:tags r:id="rId2"/>
            </p:custDataLst>
          </p:nvPr>
        </p:nvSpPr>
        <p:spPr>
          <a:xfrm>
            <a:off x="1316355" y="1144905"/>
            <a:ext cx="5306695" cy="2741930"/>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pic>
        <p:nvPicPr>
          <p:cNvPr id="10" name="图片 9" descr="2158495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92850" y="527050"/>
            <a:ext cx="612775" cy="612775"/>
          </a:xfrm>
          <a:prstGeom prst="rect">
            <a:avLst/>
          </a:prstGeom>
        </p:spPr>
      </p:pic>
      <p:sp>
        <p:nvSpPr>
          <p:cNvPr id="2" name="文本框 1"/>
          <p:cNvSpPr txBox="1"/>
          <p:nvPr>
            <p:custDataLst>
              <p:tags r:id="rId5"/>
            </p:custDataLst>
          </p:nvPr>
        </p:nvSpPr>
        <p:spPr>
          <a:xfrm>
            <a:off x="525145" y="238125"/>
            <a:ext cx="15767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任务</a:t>
            </a:r>
            <a:r>
              <a:rPr lang="en-US" altLang="zh-CN"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4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鸡尾酒</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调制</a:t>
            </a:r>
            <a:endPar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alphaModFix amt="70000"/>
          </a:blip>
          <a:stretch>
            <a:fillRect/>
          </a:stretch>
        </p:blipFill>
        <p:spPr>
          <a:xfrm>
            <a:off x="0" y="4737"/>
            <a:ext cx="7553325" cy="4244663"/>
          </a:xfrm>
          <a:prstGeom prst="rect">
            <a:avLst/>
          </a:prstGeom>
        </p:spPr>
      </p:pic>
      <p:sp>
        <p:nvSpPr>
          <p:cNvPr id="4" name="object 4"/>
          <p:cNvSpPr txBox="1"/>
          <p:nvPr/>
        </p:nvSpPr>
        <p:spPr>
          <a:xfrm>
            <a:off x="1492250" y="831850"/>
            <a:ext cx="4841240" cy="2386330"/>
          </a:xfrm>
          <a:prstGeom prst="rect">
            <a:avLst/>
          </a:prstGeom>
        </p:spPr>
        <p:txBody>
          <a:bodyPr vert="horz" wrap="square" lIns="0" tIns="92075" rIns="0" bIns="0" rtlCol="0">
            <a:spAutoFit/>
          </a:bodyPr>
          <a:lstStyle/>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endParaRPr sz="1200" b="1" dirty="0">
              <a:solidFill>
                <a:srgbClr val="252525"/>
              </a:solidFill>
              <a:latin typeface="微软雅黑" panose="020B0503020204020204" charset="-122"/>
              <a:cs typeface="微软雅黑" panose="020B0503020204020204" charset="-122"/>
            </a:endParaRPr>
          </a:p>
          <a:p>
            <a:pPr marL="17780" indent="0">
              <a:lnSpc>
                <a:spcPct val="100000"/>
              </a:lnSpc>
              <a:spcBef>
                <a:spcPts val="725"/>
              </a:spcBef>
              <a:buFont typeface="Calibri Light" panose="020F0302020204030204"/>
              <a:buNone/>
              <a:tabLst>
                <a:tab pos="177165" algn="l"/>
              </a:tabLst>
            </a:pPr>
            <a:r>
              <a:rPr sz="1400" b="1" dirty="0">
                <a:solidFill>
                  <a:srgbClr val="252525"/>
                </a:solidFill>
                <a:latin typeface="微软雅黑" panose="020B0503020204020204" charset="-122"/>
                <a:ea typeface="微软雅黑" panose="020B0503020204020204" charset="-122"/>
                <a:cs typeface="微软雅黑" panose="020B0503020204020204" charset="-122"/>
              </a:rPr>
              <a:t>【</a:t>
            </a:r>
            <a:r>
              <a:rPr lang="zh-CN" altLang="en-US" sz="1400" b="1" dirty="0">
                <a:solidFill>
                  <a:srgbClr val="252525"/>
                </a:solidFill>
                <a:latin typeface="微软雅黑" panose="020B0503020204020204" charset="-122"/>
                <a:ea typeface="微软雅黑" panose="020B0503020204020204" charset="-122"/>
                <a:cs typeface="微软雅黑" panose="020B0503020204020204" charset="-122"/>
              </a:rPr>
              <a:t>布置作业</a:t>
            </a:r>
            <a:r>
              <a:rPr sz="1400" b="1" spc="-50" dirty="0">
                <a:solidFill>
                  <a:srgbClr val="252525"/>
                </a:solidFill>
                <a:latin typeface="微软雅黑" panose="020B0503020204020204" charset="-122"/>
                <a:ea typeface="微软雅黑" panose="020B0503020204020204" charset="-122"/>
                <a:cs typeface="微软雅黑" panose="020B0503020204020204" charset="-122"/>
              </a:rPr>
              <a:t>】</a:t>
            </a:r>
            <a:endParaRPr sz="1400">
              <a:latin typeface="微软雅黑" panose="020B0503020204020204" charset="-122"/>
              <a:ea typeface="微软雅黑" panose="020B0503020204020204" charset="-122"/>
              <a:cs typeface="微软雅黑" panose="020B0503020204020204" charset="-122"/>
            </a:endParaRPr>
          </a:p>
          <a:p>
            <a:pPr marL="176530" indent="-158750" eaLnBrk="1" fontAlgn="auto" latinLnBrk="0" hangingPunct="1">
              <a:lnSpc>
                <a:spcPct val="150000"/>
              </a:lnSpc>
              <a:spcBef>
                <a:spcPts val="600"/>
              </a:spcBef>
              <a:buFont typeface="Calibri Light" panose="020F0302020204030204"/>
              <a:buChar char="•"/>
              <a:tabLst>
                <a:tab pos="177165" algn="l"/>
              </a:tabLst>
            </a:pPr>
            <a:r>
              <a:rPr sz="1400" b="0" dirty="0">
                <a:solidFill>
                  <a:srgbClr val="252525"/>
                </a:solidFill>
                <a:latin typeface="微软雅黑" panose="020B0503020204020204" charset="-122"/>
                <a:ea typeface="微软雅黑" panose="020B0503020204020204" charset="-122"/>
                <a:cs typeface="微软雅黑" panose="020B0503020204020204" charset="-122"/>
              </a:rPr>
              <a:t>1. 鸡尾酒的调制过程中将使用哪些设备和用具？</a:t>
            </a:r>
            <a:endParaRPr sz="1400" b="0" dirty="0">
              <a:solidFill>
                <a:srgbClr val="252525"/>
              </a:solidFill>
              <a:latin typeface="微软雅黑" panose="020B0503020204020204" charset="-122"/>
              <a:ea typeface="微软雅黑" panose="020B0503020204020204" charset="-122"/>
              <a:cs typeface="微软雅黑" panose="020B0503020204020204" charset="-122"/>
            </a:endParaRPr>
          </a:p>
          <a:p>
            <a:pPr marL="176530" indent="-158750" eaLnBrk="1" fontAlgn="auto" latinLnBrk="0" hangingPunct="1">
              <a:lnSpc>
                <a:spcPct val="150000"/>
              </a:lnSpc>
              <a:spcBef>
                <a:spcPts val="600"/>
              </a:spcBef>
              <a:buFont typeface="Calibri Light" panose="020F0302020204030204"/>
              <a:buChar char="•"/>
              <a:tabLst>
                <a:tab pos="177165" algn="l"/>
              </a:tabLst>
            </a:pPr>
            <a:r>
              <a:rPr sz="1400" b="0" dirty="0">
                <a:solidFill>
                  <a:srgbClr val="252525"/>
                </a:solidFill>
                <a:latin typeface="微软雅黑" panose="020B0503020204020204" charset="-122"/>
                <a:ea typeface="微软雅黑" panose="020B0503020204020204" charset="-122"/>
                <a:cs typeface="微软雅黑" panose="020B0503020204020204" charset="-122"/>
              </a:rPr>
              <a:t>2. 调制鸡尾酒常用的基酒包括哪些？</a:t>
            </a:r>
            <a:endParaRPr sz="1400" b="0" dirty="0">
              <a:solidFill>
                <a:srgbClr val="252525"/>
              </a:solidFill>
              <a:latin typeface="微软雅黑" panose="020B0503020204020204" charset="-122"/>
              <a:ea typeface="微软雅黑" panose="020B0503020204020204" charset="-122"/>
              <a:cs typeface="微软雅黑" panose="020B0503020204020204" charset="-122"/>
            </a:endParaRPr>
          </a:p>
          <a:p>
            <a:pPr marL="176530" indent="-158750" eaLnBrk="1" fontAlgn="auto" latinLnBrk="0" hangingPunct="1">
              <a:lnSpc>
                <a:spcPct val="150000"/>
              </a:lnSpc>
              <a:spcBef>
                <a:spcPts val="600"/>
              </a:spcBef>
              <a:buFont typeface="Calibri Light" panose="020F0302020204030204"/>
              <a:buChar char="•"/>
              <a:tabLst>
                <a:tab pos="177165" algn="l"/>
              </a:tabLst>
            </a:pPr>
            <a:r>
              <a:rPr sz="1400" b="0" dirty="0">
                <a:solidFill>
                  <a:srgbClr val="252525"/>
                </a:solidFill>
                <a:latin typeface="微软雅黑" panose="020B0503020204020204" charset="-122"/>
                <a:ea typeface="微软雅黑" panose="020B0503020204020204" charset="-122"/>
                <a:cs typeface="微软雅黑" panose="020B0503020204020204" charset="-122"/>
              </a:rPr>
              <a:t>3. 鸡尾酒的调制技法包括几种？各自的适用范围与注意事项是什么？</a:t>
            </a:r>
            <a:endParaRPr sz="1400" b="0" dirty="0">
              <a:solidFill>
                <a:srgbClr val="252525"/>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37"/>
            <a:ext cx="7553325" cy="4244975"/>
            <a:chOff x="0" y="4737"/>
            <a:chExt cx="7553325" cy="4244975"/>
          </a:xfrm>
        </p:grpSpPr>
        <p:pic>
          <p:nvPicPr>
            <p:cNvPr id="3" name="object 3"/>
            <p:cNvPicPr/>
            <p:nvPr/>
          </p:nvPicPr>
          <p:blipFill>
            <a:blip r:embed="rId2" cstate="print"/>
            <a:stretch>
              <a:fillRect/>
            </a:stretch>
          </p:blipFill>
          <p:spPr>
            <a:xfrm>
              <a:off x="3730193" y="897013"/>
              <a:ext cx="86740" cy="1276426"/>
            </a:xfrm>
            <a:prstGeom prst="rect">
              <a:avLst/>
            </a:prstGeom>
          </p:spPr>
        </p:pic>
        <p:pic>
          <p:nvPicPr>
            <p:cNvPr id="4" name="object 4"/>
            <p:cNvPicPr/>
            <p:nvPr/>
          </p:nvPicPr>
          <p:blipFill>
            <a:blip r:embed="rId3" cstate="print"/>
            <a:stretch>
              <a:fillRect/>
            </a:stretch>
          </p:blipFill>
          <p:spPr>
            <a:xfrm>
              <a:off x="3723995" y="872223"/>
              <a:ext cx="111531" cy="111529"/>
            </a:xfrm>
            <a:prstGeom prst="rect">
              <a:avLst/>
            </a:prstGeom>
          </p:spPr>
        </p:pic>
        <p:pic>
          <p:nvPicPr>
            <p:cNvPr id="5" name="object 5"/>
            <p:cNvPicPr/>
            <p:nvPr/>
          </p:nvPicPr>
          <p:blipFill>
            <a:blip r:embed="rId4" cstate="print"/>
            <a:stretch>
              <a:fillRect/>
            </a:stretch>
          </p:blipFill>
          <p:spPr>
            <a:xfrm>
              <a:off x="2571476" y="921791"/>
              <a:ext cx="2410365" cy="2410369"/>
            </a:xfrm>
            <a:prstGeom prst="rect">
              <a:avLst/>
            </a:prstGeom>
          </p:spPr>
        </p:pic>
        <p:pic>
          <p:nvPicPr>
            <p:cNvPr id="6" name="object 6"/>
            <p:cNvPicPr/>
            <p:nvPr/>
          </p:nvPicPr>
          <p:blipFill>
            <a:blip r:embed="rId5" cstate="print"/>
            <a:stretch>
              <a:fillRect/>
            </a:stretch>
          </p:blipFill>
          <p:spPr>
            <a:xfrm>
              <a:off x="2081966" y="457073"/>
              <a:ext cx="3370803" cy="3370794"/>
            </a:xfrm>
            <a:prstGeom prst="rect">
              <a:avLst/>
            </a:prstGeom>
          </p:spPr>
        </p:pic>
      </p:grpSp>
      <p:sp>
        <p:nvSpPr>
          <p:cNvPr id="7" name="object 7"/>
          <p:cNvSpPr txBox="1">
            <a:spLocks noGrp="1"/>
          </p:cNvSpPr>
          <p:nvPr>
            <p:ph type="title"/>
          </p:nvPr>
        </p:nvSpPr>
        <p:spPr>
          <a:xfrm>
            <a:off x="273050" y="457200"/>
            <a:ext cx="2978785" cy="752475"/>
          </a:xfrm>
          <a:prstGeom prst="rect">
            <a:avLst/>
          </a:prstGeom>
        </p:spPr>
        <p:txBody>
          <a:bodyPr vert="horz" wrap="square" lIns="0" tIns="14604" rIns="0" bIns="0" rtlCol="0">
            <a:spAutoFit/>
          </a:bodyPr>
          <a:lstStyle/>
          <a:p>
            <a:pPr marL="12700">
              <a:lnSpc>
                <a:spcPct val="100000"/>
              </a:lnSpc>
              <a:spcBef>
                <a:spcPts val="115"/>
              </a:spcBef>
            </a:pPr>
            <a:r>
              <a:rPr sz="1200" b="0" spc="-15" dirty="0">
                <a:solidFill>
                  <a:srgbClr val="FFFFFF"/>
                </a:solidFill>
                <a:latin typeface="黑体" panose="02010609060101010101" charset="-122"/>
                <a:cs typeface="黑体" panose="02010609060101010101" charset="-122"/>
              </a:rPr>
              <a:t>客人对与错并不重要，重要的是他们的感觉</a:t>
            </a:r>
            <a:r>
              <a:rPr lang="zh-CN" sz="1200" b="0" spc="-15" dirty="0">
                <a:solidFill>
                  <a:srgbClr val="FFFFFF"/>
                </a:solidFill>
                <a:latin typeface="黑体" panose="02010609060101010101" charset="-122"/>
                <a:cs typeface="黑体" panose="02010609060101010101" charset="-122"/>
              </a:rPr>
              <a:t>。</a:t>
            </a:r>
            <a:br>
              <a:rPr sz="1200" b="0" spc="-15" dirty="0">
                <a:solidFill>
                  <a:srgbClr val="FFFFFF"/>
                </a:solidFill>
                <a:latin typeface="黑体" panose="02010609060101010101" charset="-122"/>
                <a:cs typeface="黑体" panose="02010609060101010101" charset="-122"/>
              </a:rPr>
            </a:br>
            <a:r>
              <a:rPr sz="1200" b="0" spc="-15" dirty="0">
                <a:solidFill>
                  <a:srgbClr val="FFFFFF"/>
                </a:solidFill>
                <a:latin typeface="黑体" panose="02010609060101010101" charset="-122"/>
                <a:cs typeface="黑体" panose="02010609060101010101" charset="-122"/>
              </a:rPr>
              <a:t>It doesn‘t matter whether the customer is right or wrong. It matters how they feel. </a:t>
            </a:r>
            <a:endParaRPr sz="1200" b="0" spc="-15" dirty="0">
              <a:solidFill>
                <a:srgbClr val="FFFFFF"/>
              </a:solidFill>
              <a:latin typeface="黑体" panose="02010609060101010101" charset="-122"/>
              <a:cs typeface="黑体" panose="0201060906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descr="C:/Users/ysn92/Desktop/新建文件夹/微信图片_20240422093608.jpg微信图片_20240422093608"/>
          <p:cNvPicPr/>
          <p:nvPr/>
        </p:nvPicPr>
        <p:blipFill>
          <a:blip r:embed="rId1"/>
          <a:srcRect t="32447" b="23557"/>
          <a:stretch>
            <a:fillRect/>
          </a:stretch>
        </p:blipFill>
        <p:spPr>
          <a:xfrm>
            <a:off x="0" y="3810"/>
            <a:ext cx="7558405" cy="1854200"/>
          </a:xfrm>
          <a:prstGeom prst="rect">
            <a:avLst/>
          </a:prstGeom>
        </p:spPr>
      </p:pic>
      <p:grpSp>
        <p:nvGrpSpPr>
          <p:cNvPr id="7" name="object 7"/>
          <p:cNvGrpSpPr/>
          <p:nvPr/>
        </p:nvGrpSpPr>
        <p:grpSpPr>
          <a:xfrm>
            <a:off x="780106" y="3101505"/>
            <a:ext cx="229870" cy="229870"/>
            <a:chOff x="1753561" y="3133890"/>
            <a:chExt cx="229870" cy="229870"/>
          </a:xfrm>
        </p:grpSpPr>
        <p:pic>
          <p:nvPicPr>
            <p:cNvPr id="8" name="object 8"/>
            <p:cNvPicPr/>
            <p:nvPr/>
          </p:nvPicPr>
          <p:blipFill>
            <a:blip r:embed="rId2" cstate="print"/>
            <a:stretch>
              <a:fillRect/>
            </a:stretch>
          </p:blipFill>
          <p:spPr>
            <a:xfrm>
              <a:off x="1753561" y="3133890"/>
              <a:ext cx="229264" cy="229252"/>
            </a:xfrm>
            <a:prstGeom prst="rect">
              <a:avLst/>
            </a:prstGeom>
          </p:spPr>
        </p:pic>
        <p:pic>
          <p:nvPicPr>
            <p:cNvPr id="9" name="object 9"/>
            <p:cNvPicPr/>
            <p:nvPr/>
          </p:nvPicPr>
          <p:blipFill>
            <a:blip r:embed="rId3" cstate="print"/>
            <a:stretch>
              <a:fillRect/>
            </a:stretch>
          </p:blipFill>
          <p:spPr>
            <a:xfrm>
              <a:off x="1827923" y="3208235"/>
              <a:ext cx="86741" cy="74345"/>
            </a:xfrm>
            <a:prstGeom prst="rect">
              <a:avLst/>
            </a:prstGeom>
          </p:spPr>
        </p:pic>
      </p:grpSp>
      <p:sp>
        <p:nvSpPr>
          <p:cNvPr id="10" name="object 10"/>
          <p:cNvSpPr txBox="1"/>
          <p:nvPr/>
        </p:nvSpPr>
        <p:spPr>
          <a:xfrm>
            <a:off x="425471" y="3267985"/>
            <a:ext cx="1109980" cy="781050"/>
          </a:xfrm>
          <a:prstGeom prst="rect">
            <a:avLst/>
          </a:prstGeom>
        </p:spPr>
        <p:txBody>
          <a:bodyPr vert="horz" wrap="square" lIns="0" tIns="17145" rIns="0" bIns="0" rtlCol="0">
            <a:spAutoFit/>
          </a:bodyPr>
          <a:lstStyle/>
          <a:p>
            <a:pPr marL="365760">
              <a:lnSpc>
                <a:spcPct val="100000"/>
              </a:lnSpc>
              <a:spcBef>
                <a:spcPts val="135"/>
              </a:spcBef>
            </a:pPr>
            <a:r>
              <a:rPr sz="1750" spc="-25" dirty="0">
                <a:solidFill>
                  <a:schemeClr val="tx1"/>
                </a:solidFill>
                <a:latin typeface="Times New Roman" panose="02020603050405020304"/>
                <a:cs typeface="Times New Roman" panose="02020603050405020304"/>
              </a:rPr>
              <a:t>0</a:t>
            </a:r>
            <a:r>
              <a:rPr sz="2450" spc="-25" dirty="0">
                <a:solidFill>
                  <a:schemeClr val="tx1"/>
                </a:solidFill>
                <a:latin typeface="Times New Roman" panose="02020603050405020304"/>
                <a:cs typeface="Times New Roman" panose="02020603050405020304"/>
              </a:rPr>
              <a:t>1</a:t>
            </a:r>
            <a:endParaRPr sz="2450">
              <a:solidFill>
                <a:schemeClr val="tx1"/>
              </a:solidFill>
              <a:latin typeface="Times New Roman" panose="02020603050405020304"/>
              <a:cs typeface="Times New Roman" panose="02020603050405020304"/>
            </a:endParaRPr>
          </a:p>
          <a:p>
            <a:pPr marL="12700" marR="5080">
              <a:lnSpc>
                <a:spcPct val="102000"/>
              </a:lnSpc>
              <a:spcBef>
                <a:spcPts val="45"/>
              </a:spcBef>
            </a:pPr>
            <a:r>
              <a:rPr lang="zh-CN" altLang="en-US" sz="1200" b="0" dirty="0">
                <a:solidFill>
                  <a:schemeClr val="tx1"/>
                </a:solidFill>
                <a:latin typeface="微软雅黑" panose="020B0503020204020204" charset="-122"/>
                <a:ea typeface="微软雅黑" panose="020B0503020204020204" charset="-122"/>
                <a:cs typeface="微软雅黑 Light" panose="020B0502040204020203" charset="-122"/>
              </a:rPr>
              <a:t>餐饮服务基础</a:t>
            </a:r>
            <a:endParaRPr lang="zh-CN" altLang="en-US" sz="1200" b="0" dirty="0">
              <a:solidFill>
                <a:schemeClr val="tx1"/>
              </a:solidFill>
              <a:latin typeface="微软雅黑" panose="020B0503020204020204" charset="-122"/>
              <a:ea typeface="微软雅黑" panose="020B0503020204020204" charset="-122"/>
              <a:cs typeface="微软雅黑 Light" panose="020B0502040204020203" charset="-122"/>
            </a:endParaRPr>
          </a:p>
          <a:p>
            <a:pPr marL="12700" marR="5080">
              <a:lnSpc>
                <a:spcPct val="102000"/>
              </a:lnSpc>
              <a:spcBef>
                <a:spcPts val="45"/>
              </a:spcBef>
            </a:pPr>
            <a:r>
              <a:rPr lang="zh-CN" altLang="en-US" sz="1200" b="0" dirty="0">
                <a:solidFill>
                  <a:schemeClr val="tx1"/>
                </a:solidFill>
                <a:latin typeface="微软雅黑" panose="020B0503020204020204" charset="-122"/>
                <a:ea typeface="微软雅黑" panose="020B0503020204020204" charset="-122"/>
                <a:cs typeface="微软雅黑 Light" panose="020B0502040204020203" charset="-122"/>
              </a:rPr>
              <a:t>知识与技能</a:t>
            </a:r>
            <a:endParaRPr lang="zh-CN" altLang="en-US" sz="1200" b="0" spc="-50" dirty="0">
              <a:solidFill>
                <a:schemeClr val="tx1"/>
              </a:solidFill>
              <a:latin typeface="微软雅黑" panose="020B0503020204020204" charset="-122"/>
              <a:ea typeface="微软雅黑" panose="020B0503020204020204" charset="-122"/>
              <a:cs typeface="微软雅黑 Light" panose="020B0502040204020203" charset="-122"/>
            </a:endParaRPr>
          </a:p>
        </p:txBody>
      </p:sp>
      <p:grpSp>
        <p:nvGrpSpPr>
          <p:cNvPr id="11" name="object 11"/>
          <p:cNvGrpSpPr/>
          <p:nvPr/>
        </p:nvGrpSpPr>
        <p:grpSpPr>
          <a:xfrm>
            <a:off x="1714627" y="2899498"/>
            <a:ext cx="229870" cy="229870"/>
            <a:chOff x="2862707" y="2855048"/>
            <a:chExt cx="229870" cy="229870"/>
          </a:xfrm>
        </p:grpSpPr>
        <p:pic>
          <p:nvPicPr>
            <p:cNvPr id="12" name="object 12"/>
            <p:cNvPicPr/>
            <p:nvPr/>
          </p:nvPicPr>
          <p:blipFill>
            <a:blip r:embed="rId2" cstate="print"/>
            <a:stretch>
              <a:fillRect/>
            </a:stretch>
          </p:blipFill>
          <p:spPr>
            <a:xfrm>
              <a:off x="2862707" y="2855048"/>
              <a:ext cx="229260" cy="229259"/>
            </a:xfrm>
            <a:prstGeom prst="rect">
              <a:avLst/>
            </a:prstGeom>
          </p:spPr>
        </p:pic>
        <p:pic>
          <p:nvPicPr>
            <p:cNvPr id="13" name="object 13"/>
            <p:cNvPicPr/>
            <p:nvPr/>
          </p:nvPicPr>
          <p:blipFill>
            <a:blip r:embed="rId3" cstate="print"/>
            <a:stretch>
              <a:fillRect/>
            </a:stretch>
          </p:blipFill>
          <p:spPr>
            <a:xfrm>
              <a:off x="2937065" y="2929407"/>
              <a:ext cx="86741" cy="74345"/>
            </a:xfrm>
            <a:prstGeom prst="rect">
              <a:avLst/>
            </a:prstGeom>
          </p:spPr>
        </p:pic>
      </p:grpSp>
      <p:sp>
        <p:nvSpPr>
          <p:cNvPr id="14" name="object 14"/>
          <p:cNvSpPr txBox="1"/>
          <p:nvPr/>
        </p:nvSpPr>
        <p:spPr>
          <a:xfrm>
            <a:off x="1492498" y="2965135"/>
            <a:ext cx="800100" cy="729615"/>
          </a:xfrm>
          <a:prstGeom prst="rect">
            <a:avLst/>
          </a:prstGeom>
        </p:spPr>
        <p:txBody>
          <a:bodyPr vert="horz" wrap="square" lIns="0" tIns="116205" rIns="0" bIns="0" rtlCol="0">
            <a:spAutoFit/>
          </a:bodyPr>
          <a:lstStyle/>
          <a:p>
            <a:pPr marL="229235">
              <a:lnSpc>
                <a:spcPct val="100000"/>
              </a:lnSpc>
              <a:spcBef>
                <a:spcPts val="915"/>
              </a:spcBef>
            </a:pPr>
            <a:r>
              <a:rPr sz="1750" spc="-25" dirty="0">
                <a:latin typeface="Times New Roman" panose="02020603050405020304"/>
                <a:cs typeface="Times New Roman" panose="02020603050405020304"/>
              </a:rPr>
              <a:t>0</a:t>
            </a:r>
            <a:r>
              <a:rPr sz="2450" spc="-25" dirty="0">
                <a:latin typeface="Times New Roman" panose="02020603050405020304"/>
                <a:cs typeface="Times New Roman" panose="02020603050405020304"/>
              </a:rPr>
              <a:t>2</a:t>
            </a:r>
            <a:endParaRPr sz="2450">
              <a:latin typeface="Times New Roman" panose="02020603050405020304"/>
              <a:cs typeface="Times New Roman" panose="02020603050405020304"/>
            </a:endParaRPr>
          </a:p>
          <a:p>
            <a:pPr marL="12700">
              <a:lnSpc>
                <a:spcPct val="100000"/>
              </a:lnSpc>
              <a:spcBef>
                <a:spcPts val="405"/>
              </a:spcBef>
            </a:pPr>
            <a:r>
              <a:rPr lang="zh-CN" altLang="en-US" sz="1200" b="0" dirty="0">
                <a:latin typeface="微软雅黑" panose="020B0503020204020204" charset="-122"/>
                <a:ea typeface="微软雅黑" panose="020B0503020204020204" charset="-122"/>
                <a:cs typeface="微软雅黑 Light" panose="020B0502040204020203" charset="-122"/>
              </a:rPr>
              <a:t>中餐服务</a:t>
            </a:r>
            <a:endParaRPr sz="1200">
              <a:latin typeface="微软雅黑" panose="020B0503020204020204" charset="-122"/>
              <a:ea typeface="微软雅黑" panose="020B0503020204020204" charset="-122"/>
              <a:cs typeface="微软雅黑 Light" panose="020B0502040204020203" charset="-122"/>
            </a:endParaRPr>
          </a:p>
        </p:txBody>
      </p:sp>
      <p:grpSp>
        <p:nvGrpSpPr>
          <p:cNvPr id="15" name="object 15"/>
          <p:cNvGrpSpPr/>
          <p:nvPr>
            <p:custDataLst>
              <p:tags r:id="rId4"/>
            </p:custDataLst>
          </p:nvPr>
        </p:nvGrpSpPr>
        <p:grpSpPr>
          <a:xfrm>
            <a:off x="2647964" y="2687192"/>
            <a:ext cx="229870" cy="229870"/>
            <a:chOff x="3891294" y="2582417"/>
            <a:chExt cx="229870" cy="229870"/>
          </a:xfrm>
        </p:grpSpPr>
        <p:pic>
          <p:nvPicPr>
            <p:cNvPr id="16" name="object 16"/>
            <p:cNvPicPr/>
            <p:nvPr>
              <p:custDataLst>
                <p:tags r:id="rId5"/>
              </p:custDataLst>
            </p:nvPr>
          </p:nvPicPr>
          <p:blipFill>
            <a:blip r:embed="rId2" cstate="print"/>
            <a:stretch>
              <a:fillRect/>
            </a:stretch>
          </p:blipFill>
          <p:spPr>
            <a:xfrm>
              <a:off x="3891294" y="2582417"/>
              <a:ext cx="229258" cy="229251"/>
            </a:xfrm>
            <a:prstGeom prst="rect">
              <a:avLst/>
            </a:prstGeom>
          </p:spPr>
        </p:pic>
        <p:pic>
          <p:nvPicPr>
            <p:cNvPr id="17" name="object 17"/>
            <p:cNvPicPr/>
            <p:nvPr>
              <p:custDataLst>
                <p:tags r:id="rId6"/>
              </p:custDataLst>
            </p:nvPr>
          </p:nvPicPr>
          <p:blipFill>
            <a:blip r:embed="rId3" cstate="print"/>
            <a:stretch>
              <a:fillRect/>
            </a:stretch>
          </p:blipFill>
          <p:spPr>
            <a:xfrm>
              <a:off x="3965651" y="2656761"/>
              <a:ext cx="86748" cy="74348"/>
            </a:xfrm>
            <a:prstGeom prst="rect">
              <a:avLst/>
            </a:prstGeom>
          </p:spPr>
        </p:pic>
      </p:grpSp>
      <p:sp>
        <p:nvSpPr>
          <p:cNvPr id="18" name="object 18"/>
          <p:cNvSpPr txBox="1"/>
          <p:nvPr>
            <p:custDataLst>
              <p:tags r:id="rId7"/>
            </p:custDataLst>
          </p:nvPr>
        </p:nvSpPr>
        <p:spPr>
          <a:xfrm>
            <a:off x="2696686" y="2862849"/>
            <a:ext cx="295275" cy="405130"/>
          </a:xfrm>
          <a:prstGeom prst="rect">
            <a:avLst/>
          </a:prstGeom>
        </p:spPr>
        <p:txBody>
          <a:bodyPr vert="horz" wrap="square" lIns="0" tIns="17145" rIns="0" bIns="0" rtlCol="0">
            <a:spAutoFit/>
          </a:bodyPr>
          <a:lstStyle/>
          <a:p>
            <a:pPr marL="12700">
              <a:lnSpc>
                <a:spcPct val="100000"/>
              </a:lnSpc>
              <a:spcBef>
                <a:spcPts val="135"/>
              </a:spcBef>
            </a:pPr>
            <a:r>
              <a:rPr sz="1750" spc="-25" dirty="0">
                <a:solidFill>
                  <a:schemeClr val="tx1"/>
                </a:solidFill>
                <a:latin typeface="Times New Roman" panose="02020603050405020304"/>
                <a:cs typeface="Times New Roman" panose="02020603050405020304"/>
              </a:rPr>
              <a:t>0</a:t>
            </a:r>
            <a:r>
              <a:rPr sz="2450" spc="-25" dirty="0">
                <a:solidFill>
                  <a:schemeClr val="tx1"/>
                </a:solidFill>
                <a:latin typeface="Times New Roman" panose="02020603050405020304"/>
                <a:cs typeface="Times New Roman" panose="02020603050405020304"/>
              </a:rPr>
              <a:t>3</a:t>
            </a:r>
            <a:endParaRPr sz="2450" spc="-25" dirty="0">
              <a:solidFill>
                <a:schemeClr val="tx1"/>
              </a:solidFill>
              <a:latin typeface="Times New Roman" panose="02020603050405020304"/>
              <a:cs typeface="Times New Roman" panose="02020603050405020304"/>
            </a:endParaRPr>
          </a:p>
        </p:txBody>
      </p:sp>
      <p:grpSp>
        <p:nvGrpSpPr>
          <p:cNvPr id="19" name="object 19"/>
          <p:cNvGrpSpPr/>
          <p:nvPr>
            <p:custDataLst>
              <p:tags r:id="rId8"/>
            </p:custDataLst>
          </p:nvPr>
        </p:nvGrpSpPr>
        <p:grpSpPr>
          <a:xfrm>
            <a:off x="3608610" y="2431884"/>
            <a:ext cx="229870" cy="229870"/>
            <a:chOff x="4919885" y="2353144"/>
            <a:chExt cx="229870" cy="229870"/>
          </a:xfrm>
        </p:grpSpPr>
        <p:pic>
          <p:nvPicPr>
            <p:cNvPr id="20" name="object 20"/>
            <p:cNvPicPr/>
            <p:nvPr>
              <p:custDataLst>
                <p:tags r:id="rId9"/>
              </p:custDataLst>
            </p:nvPr>
          </p:nvPicPr>
          <p:blipFill>
            <a:blip r:embed="rId2" cstate="print"/>
            <a:stretch>
              <a:fillRect/>
            </a:stretch>
          </p:blipFill>
          <p:spPr>
            <a:xfrm>
              <a:off x="4919885" y="2353144"/>
              <a:ext cx="229253" cy="229260"/>
            </a:xfrm>
            <a:prstGeom prst="rect">
              <a:avLst/>
            </a:prstGeom>
          </p:spPr>
        </p:pic>
        <p:pic>
          <p:nvPicPr>
            <p:cNvPr id="21" name="object 21"/>
            <p:cNvPicPr/>
            <p:nvPr>
              <p:custDataLst>
                <p:tags r:id="rId10"/>
              </p:custDataLst>
            </p:nvPr>
          </p:nvPicPr>
          <p:blipFill>
            <a:blip r:embed="rId3" cstate="print"/>
            <a:stretch>
              <a:fillRect/>
            </a:stretch>
          </p:blipFill>
          <p:spPr>
            <a:xfrm>
              <a:off x="4994241" y="2427503"/>
              <a:ext cx="86748" cy="74345"/>
            </a:xfrm>
            <a:prstGeom prst="rect">
              <a:avLst/>
            </a:prstGeom>
          </p:spPr>
        </p:pic>
      </p:grpSp>
      <p:sp>
        <p:nvSpPr>
          <p:cNvPr id="22" name="object 22"/>
          <p:cNvSpPr txBox="1"/>
          <p:nvPr>
            <p:custDataLst>
              <p:tags r:id="rId11"/>
            </p:custDataLst>
          </p:nvPr>
        </p:nvSpPr>
        <p:spPr>
          <a:xfrm>
            <a:off x="3473450" y="3124835"/>
            <a:ext cx="671830" cy="199390"/>
          </a:xfrm>
          <a:prstGeom prst="rect">
            <a:avLst/>
          </a:prstGeom>
        </p:spPr>
        <p:txBody>
          <a:bodyPr vert="horz" wrap="square" lIns="0" tIns="15240" rIns="0" bIns="0" rtlCol="0">
            <a:spAutoFit/>
          </a:bodyPr>
          <a:lstStyle/>
          <a:p>
            <a:pPr marL="12700" marR="0" algn="l" rtl="0" eaLnBrk="1" fontAlgn="auto" latinLnBrk="0" hangingPunct="1">
              <a:lnSpc>
                <a:spcPct val="100000"/>
              </a:lnSpc>
              <a:spcBef>
                <a:spcPts val="405"/>
              </a:spcBef>
              <a:buClrTx/>
              <a:buSzTx/>
              <a:buFontTx/>
              <a:buNone/>
            </a:pPr>
            <a:r>
              <a:rPr kumimoji="0" lang="zh-CN" sz="1200" b="0" i="0" u="none" strike="noStrike" kern="0" cap="none" spc="0" normalizeH="0" baseline="0" noProof="1" dirty="0">
                <a:solidFill>
                  <a:schemeClr val="tx1"/>
                </a:solidFill>
                <a:latin typeface="微软雅黑" panose="020B0503020204020204" charset="-122"/>
                <a:ea typeface="微软雅黑" panose="020B0503020204020204" charset="-122"/>
                <a:cs typeface="微软雅黑 Light" panose="020B0502040204020203" charset="-122"/>
              </a:rPr>
              <a:t>宴会服务</a:t>
            </a:r>
            <a:endParaRPr kumimoji="0" lang="zh-CN" sz="1200" b="0" i="0" u="none" strike="noStrike" kern="0" cap="none" spc="0" normalizeH="0" baseline="0" noProof="1" dirty="0">
              <a:solidFill>
                <a:schemeClr val="tx1"/>
              </a:solidFill>
              <a:latin typeface="微软雅黑" panose="020B0503020204020204" charset="-122"/>
              <a:ea typeface="微软雅黑" panose="020B0503020204020204" charset="-122"/>
              <a:cs typeface="微软雅黑 Light" panose="020B0502040204020203" charset="-122"/>
            </a:endParaRPr>
          </a:p>
        </p:txBody>
      </p:sp>
      <p:sp>
        <p:nvSpPr>
          <p:cNvPr id="23" name="object 23"/>
          <p:cNvSpPr txBox="1"/>
          <p:nvPr>
            <p:custDataLst>
              <p:tags r:id="rId12"/>
            </p:custDataLst>
          </p:nvPr>
        </p:nvSpPr>
        <p:spPr>
          <a:xfrm>
            <a:off x="2559050" y="3331210"/>
            <a:ext cx="1049655" cy="196215"/>
          </a:xfrm>
          <a:prstGeom prst="rect">
            <a:avLst/>
          </a:prstGeom>
        </p:spPr>
        <p:txBody>
          <a:bodyPr vert="horz" wrap="square" lIns="0" tIns="12065" rIns="0" bIns="0" rtlCol="0">
            <a:spAutoFit/>
          </a:bodyPr>
          <a:lstStyle/>
          <a:p>
            <a:pPr marL="12700" marR="0" algn="l" rtl="0" eaLnBrk="1" fontAlgn="auto" latinLnBrk="0" hangingPunct="1">
              <a:lnSpc>
                <a:spcPct val="100000"/>
              </a:lnSpc>
              <a:spcBef>
                <a:spcPts val="405"/>
              </a:spcBef>
              <a:buClrTx/>
              <a:buSzTx/>
              <a:buFontTx/>
              <a:buNone/>
            </a:pPr>
            <a:r>
              <a:rPr kumimoji="0" lang="zh-CN" altLang="en-US"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rPr>
              <a:t>西餐服务</a:t>
            </a:r>
            <a:endParaRPr kumimoji="0" lang="zh-CN" altLang="en-US"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endParaRPr>
          </a:p>
        </p:txBody>
      </p:sp>
      <p:sp>
        <p:nvSpPr>
          <p:cNvPr id="24" name="object 24"/>
          <p:cNvSpPr txBox="1"/>
          <p:nvPr>
            <p:custDataLst>
              <p:tags r:id="rId13"/>
            </p:custDataLst>
          </p:nvPr>
        </p:nvSpPr>
        <p:spPr>
          <a:xfrm>
            <a:off x="3581284" y="2643109"/>
            <a:ext cx="295275" cy="405130"/>
          </a:xfrm>
          <a:prstGeom prst="rect">
            <a:avLst/>
          </a:prstGeom>
        </p:spPr>
        <p:txBody>
          <a:bodyPr vert="horz" wrap="square" lIns="0" tIns="17145" rIns="0" bIns="0" rtlCol="0">
            <a:spAutoFit/>
          </a:bodyPr>
          <a:lstStyle/>
          <a:p>
            <a:pPr marL="12700">
              <a:lnSpc>
                <a:spcPct val="100000"/>
              </a:lnSpc>
              <a:spcBef>
                <a:spcPts val="135"/>
              </a:spcBef>
            </a:pPr>
            <a:r>
              <a:rPr sz="1750" spc="-25" dirty="0">
                <a:solidFill>
                  <a:schemeClr val="tx1"/>
                </a:solidFill>
                <a:latin typeface="Times New Roman" panose="02020603050405020304"/>
                <a:cs typeface="Times New Roman" panose="02020603050405020304"/>
              </a:rPr>
              <a:t>0</a:t>
            </a:r>
            <a:r>
              <a:rPr sz="2450" spc="-25" dirty="0">
                <a:solidFill>
                  <a:schemeClr val="tx1"/>
                </a:solidFill>
                <a:latin typeface="Times New Roman" panose="02020603050405020304"/>
                <a:cs typeface="Times New Roman" panose="02020603050405020304"/>
              </a:rPr>
              <a:t>4</a:t>
            </a:r>
            <a:endParaRPr sz="2450" spc="-25" dirty="0">
              <a:solidFill>
                <a:schemeClr val="tx1"/>
              </a:solidFill>
              <a:latin typeface="Times New Roman" panose="02020603050405020304"/>
              <a:cs typeface="Times New Roman" panose="02020603050405020304"/>
            </a:endParaRPr>
          </a:p>
        </p:txBody>
      </p:sp>
      <p:grpSp>
        <p:nvGrpSpPr>
          <p:cNvPr id="25" name="object 25"/>
          <p:cNvGrpSpPr/>
          <p:nvPr>
            <p:custDataLst>
              <p:tags r:id="rId14"/>
            </p:custDataLst>
          </p:nvPr>
        </p:nvGrpSpPr>
        <p:grpSpPr>
          <a:xfrm>
            <a:off x="4541862" y="2177002"/>
            <a:ext cx="237300" cy="229253"/>
            <a:chOff x="6029032" y="2055717"/>
            <a:chExt cx="237300" cy="229253"/>
          </a:xfrm>
        </p:grpSpPr>
        <p:pic>
          <p:nvPicPr>
            <p:cNvPr id="26" name="object 26"/>
            <p:cNvPicPr/>
            <p:nvPr>
              <p:custDataLst>
                <p:tags r:id="rId15"/>
              </p:custDataLst>
            </p:nvPr>
          </p:nvPicPr>
          <p:blipFill>
            <a:blip r:embed="rId2" cstate="print"/>
            <a:stretch>
              <a:fillRect/>
            </a:stretch>
          </p:blipFill>
          <p:spPr>
            <a:xfrm>
              <a:off x="6029032" y="2055717"/>
              <a:ext cx="229259" cy="229253"/>
            </a:xfrm>
            <a:prstGeom prst="rect">
              <a:avLst/>
            </a:prstGeom>
          </p:spPr>
        </p:pic>
        <p:pic>
          <p:nvPicPr>
            <p:cNvPr id="27" name="object 27"/>
            <p:cNvPicPr/>
            <p:nvPr>
              <p:custDataLst>
                <p:tags r:id="rId16"/>
              </p:custDataLst>
            </p:nvPr>
          </p:nvPicPr>
          <p:blipFill>
            <a:blip r:embed="rId3" cstate="print"/>
            <a:stretch>
              <a:fillRect/>
            </a:stretch>
          </p:blipFill>
          <p:spPr>
            <a:xfrm>
              <a:off x="6179584" y="2130082"/>
              <a:ext cx="86748" cy="74345"/>
            </a:xfrm>
            <a:prstGeom prst="rect">
              <a:avLst/>
            </a:prstGeom>
          </p:spPr>
        </p:pic>
      </p:grpSp>
      <p:sp>
        <p:nvSpPr>
          <p:cNvPr id="28" name="object 28"/>
          <p:cNvSpPr txBox="1"/>
          <p:nvPr>
            <p:custDataLst>
              <p:tags r:id="rId17"/>
            </p:custDataLst>
          </p:nvPr>
        </p:nvSpPr>
        <p:spPr>
          <a:xfrm>
            <a:off x="4608830" y="2432050"/>
            <a:ext cx="448945" cy="587375"/>
          </a:xfrm>
          <a:prstGeom prst="rect">
            <a:avLst/>
          </a:prstGeom>
        </p:spPr>
        <p:txBody>
          <a:bodyPr vert="horz" wrap="square" lIns="0" tIns="17145" rIns="0" bIns="0" rtlCol="0">
            <a:spAutoFit/>
          </a:bodyPr>
          <a:lstStyle/>
          <a:p>
            <a:pPr marL="12700">
              <a:lnSpc>
                <a:spcPct val="100000"/>
              </a:lnSpc>
              <a:spcBef>
                <a:spcPts val="135"/>
              </a:spcBef>
            </a:pPr>
            <a:r>
              <a:rPr sz="1750" spc="-25" dirty="0">
                <a:solidFill>
                  <a:srgbClr val="FF0000"/>
                </a:solidFill>
                <a:latin typeface="Times New Roman" panose="02020603050405020304"/>
                <a:cs typeface="Times New Roman" panose="02020603050405020304"/>
              </a:rPr>
              <a:t>0</a:t>
            </a:r>
            <a:r>
              <a:rPr sz="2450" spc="-25" dirty="0">
                <a:solidFill>
                  <a:srgbClr val="FF0000"/>
                </a:solidFill>
                <a:latin typeface="Times New Roman" panose="02020603050405020304"/>
                <a:cs typeface="Times New Roman" panose="02020603050405020304"/>
              </a:rPr>
              <a:t>5</a:t>
            </a:r>
            <a:endParaRPr sz="2450">
              <a:solidFill>
                <a:srgbClr val="FF0000"/>
              </a:solidFill>
              <a:latin typeface="Times New Roman" panose="02020603050405020304"/>
              <a:cs typeface="Times New Roman" panose="02020603050405020304"/>
            </a:endParaRPr>
          </a:p>
          <a:p>
            <a:pPr marL="111760" marR="5080">
              <a:lnSpc>
                <a:spcPct val="102000"/>
              </a:lnSpc>
              <a:spcBef>
                <a:spcPts val="45"/>
              </a:spcBef>
            </a:pPr>
            <a:endParaRPr lang="zh-CN" altLang="en-US" sz="2450">
              <a:solidFill>
                <a:srgbClr val="FF0000"/>
              </a:solidFill>
              <a:latin typeface="Times New Roman" panose="02020603050405020304"/>
              <a:ea typeface="微软雅黑" panose="020B0503020204020204" charset="-122"/>
              <a:cs typeface="Times New Roman" panose="02020603050405020304"/>
            </a:endParaRPr>
          </a:p>
        </p:txBody>
      </p:sp>
      <p:cxnSp>
        <p:nvCxnSpPr>
          <p:cNvPr id="39" name="直接箭头连接符 38"/>
          <p:cNvCxnSpPr/>
          <p:nvPr/>
        </p:nvCxnSpPr>
        <p:spPr>
          <a:xfrm flipV="1">
            <a:off x="654050" y="1746250"/>
            <a:ext cx="5715000" cy="1371600"/>
          </a:xfrm>
          <a:prstGeom prst="straightConnector1">
            <a:avLst/>
          </a:prstGeom>
          <a:ln>
            <a:solidFill>
              <a:schemeClr val="tx2">
                <a:lumMod val="75000"/>
              </a:schemeClr>
            </a:solidFill>
            <a:tailEnd type="arrow"/>
          </a:ln>
        </p:spPr>
        <p:style>
          <a:lnRef idx="2">
            <a:schemeClr val="accent1"/>
          </a:lnRef>
          <a:fillRef idx="0">
            <a:srgbClr val="FFFFFF"/>
          </a:fillRef>
          <a:effectRef idx="0">
            <a:srgbClr val="FFFFFF"/>
          </a:effectRef>
          <a:fontRef idx="minor">
            <a:schemeClr val="tx1"/>
          </a:fontRef>
        </p:style>
      </p:cxnSp>
      <p:sp>
        <p:nvSpPr>
          <p:cNvPr id="6" name="object 6"/>
          <p:cNvSpPr txBox="1">
            <a:spLocks noGrp="1"/>
          </p:cNvSpPr>
          <p:nvPr>
            <p:ph type="title"/>
          </p:nvPr>
        </p:nvSpPr>
        <p:spPr>
          <a:xfrm>
            <a:off x="575951" y="871911"/>
            <a:ext cx="2571750" cy="538480"/>
          </a:xfrm>
          <a:prstGeom prst="rect">
            <a:avLst/>
          </a:prstGeom>
        </p:spPr>
        <p:txBody>
          <a:bodyPr vert="horz" wrap="square" lIns="0" tIns="14604" rIns="0" bIns="0" rtlCol="0">
            <a:spAutoFit/>
          </a:bodyPr>
          <a:p>
            <a:pPr marL="12700">
              <a:lnSpc>
                <a:spcPct val="100000"/>
              </a:lnSpc>
              <a:spcBef>
                <a:spcPts val="115"/>
              </a:spcBef>
            </a:pPr>
            <a:r>
              <a:rPr sz="3350" b="0" dirty="0">
                <a:solidFill>
                  <a:srgbClr val="FFFFFF"/>
                </a:solidFill>
                <a:latin typeface="Calibri Light" panose="020F0302020204030204"/>
                <a:cs typeface="Calibri Light" panose="020F0302020204030204"/>
              </a:rPr>
              <a:t>C O N T E N T </a:t>
            </a:r>
            <a:r>
              <a:rPr sz="3350" b="0" spc="-50" dirty="0">
                <a:solidFill>
                  <a:srgbClr val="FFFFFF"/>
                </a:solidFill>
                <a:latin typeface="Calibri Light" panose="020F0302020204030204"/>
                <a:cs typeface="Calibri Light" panose="020F0302020204030204"/>
              </a:rPr>
              <a:t>S</a:t>
            </a:r>
            <a:endParaRPr sz="3350">
              <a:latin typeface="Calibri Light" panose="020F0302020204030204"/>
              <a:cs typeface="Calibri Light" panose="020F0302020204030204"/>
            </a:endParaRPr>
          </a:p>
        </p:txBody>
      </p:sp>
      <p:sp>
        <p:nvSpPr>
          <p:cNvPr id="5" name="文本框 4"/>
          <p:cNvSpPr txBox="1"/>
          <p:nvPr>
            <p:custDataLst>
              <p:tags r:id="rId18"/>
            </p:custDataLst>
          </p:nvPr>
        </p:nvSpPr>
        <p:spPr>
          <a:xfrm>
            <a:off x="4083050" y="2813050"/>
            <a:ext cx="1454150" cy="278765"/>
          </a:xfrm>
          <a:prstGeom prst="rect">
            <a:avLst/>
          </a:prstGeom>
          <a:noFill/>
        </p:spPr>
        <p:txBody>
          <a:bodyPr wrap="square" rtlCol="0">
            <a:spAutoFit/>
          </a:bodyPr>
          <a:p>
            <a:pPr marL="111760" marR="5080">
              <a:lnSpc>
                <a:spcPct val="102000"/>
              </a:lnSpc>
              <a:spcBef>
                <a:spcPts val="45"/>
              </a:spcBef>
            </a:pPr>
            <a:r>
              <a:rPr lang="zh-CN" altLang="en-US" sz="1200" b="0" dirty="0">
                <a:solidFill>
                  <a:srgbClr val="FF0000"/>
                </a:solidFill>
                <a:latin typeface="微软雅黑" panose="020B0503020204020204" charset="-122"/>
                <a:ea typeface="微软雅黑" panose="020B0503020204020204" charset="-122"/>
                <a:cs typeface="微软雅黑 Light" panose="020B0502040204020203" charset="-122"/>
                <a:sym typeface="+mn-ea"/>
              </a:rPr>
              <a:t>酒水与酒吧服务</a:t>
            </a:r>
            <a:endParaRPr lang="zh-CN" altLang="en-US" sz="1200" b="0" dirty="0">
              <a:solidFill>
                <a:srgbClr val="FF0000"/>
              </a:solidFill>
              <a:latin typeface="微软雅黑" panose="020B0503020204020204" charset="-122"/>
              <a:ea typeface="微软雅黑" panose="020B0503020204020204" charset="-122"/>
              <a:cs typeface="微软雅黑 Light" panose="020B0502040204020203" charset="-122"/>
              <a:sym typeface="+mn-ea"/>
            </a:endParaRPr>
          </a:p>
        </p:txBody>
      </p:sp>
      <p:grpSp>
        <p:nvGrpSpPr>
          <p:cNvPr id="29" name="object 25"/>
          <p:cNvGrpSpPr/>
          <p:nvPr/>
        </p:nvGrpSpPr>
        <p:grpSpPr>
          <a:xfrm>
            <a:off x="5811862" y="1900777"/>
            <a:ext cx="229870" cy="229870"/>
            <a:chOff x="6029032" y="2055717"/>
            <a:chExt cx="229870" cy="229870"/>
          </a:xfrm>
        </p:grpSpPr>
        <p:pic>
          <p:nvPicPr>
            <p:cNvPr id="30" name="object 26"/>
            <p:cNvPicPr/>
            <p:nvPr/>
          </p:nvPicPr>
          <p:blipFill>
            <a:blip r:embed="rId2" cstate="print"/>
            <a:stretch>
              <a:fillRect/>
            </a:stretch>
          </p:blipFill>
          <p:spPr>
            <a:xfrm>
              <a:off x="6029032" y="2055717"/>
              <a:ext cx="229259" cy="229253"/>
            </a:xfrm>
            <a:prstGeom prst="rect">
              <a:avLst/>
            </a:prstGeom>
          </p:spPr>
        </p:pic>
        <p:pic>
          <p:nvPicPr>
            <p:cNvPr id="31" name="object 27"/>
            <p:cNvPicPr/>
            <p:nvPr/>
          </p:nvPicPr>
          <p:blipFill>
            <a:blip r:embed="rId3" cstate="print"/>
            <a:stretch>
              <a:fillRect/>
            </a:stretch>
          </p:blipFill>
          <p:spPr>
            <a:xfrm>
              <a:off x="6103384" y="2130082"/>
              <a:ext cx="86748" cy="74345"/>
            </a:xfrm>
            <a:prstGeom prst="rect">
              <a:avLst/>
            </a:prstGeom>
          </p:spPr>
        </p:pic>
      </p:grpSp>
      <p:sp>
        <p:nvSpPr>
          <p:cNvPr id="32" name="object 24"/>
          <p:cNvSpPr txBox="1"/>
          <p:nvPr>
            <p:custDataLst>
              <p:tags r:id="rId19"/>
            </p:custDataLst>
          </p:nvPr>
        </p:nvSpPr>
        <p:spPr>
          <a:xfrm>
            <a:off x="5759334" y="2119234"/>
            <a:ext cx="295275" cy="393700"/>
          </a:xfrm>
          <a:prstGeom prst="rect">
            <a:avLst/>
          </a:prstGeom>
        </p:spPr>
        <p:txBody>
          <a:bodyPr vert="horz" wrap="square" lIns="0" tIns="17145" rIns="0" bIns="0" rtlCol="0">
            <a:spAutoFit/>
          </a:bodyPr>
          <a:p>
            <a:pPr marL="12700">
              <a:lnSpc>
                <a:spcPct val="100000"/>
              </a:lnSpc>
              <a:spcBef>
                <a:spcPts val="135"/>
              </a:spcBef>
            </a:pPr>
            <a:r>
              <a:rPr sz="1750" spc="-25" dirty="0">
                <a:latin typeface="Times New Roman" panose="02020603050405020304"/>
                <a:cs typeface="Times New Roman" panose="02020603050405020304"/>
              </a:rPr>
              <a:t>0</a:t>
            </a:r>
            <a:r>
              <a:rPr lang="en-US" altLang="en-US" sz="2450" spc="-25" dirty="0">
                <a:latin typeface="Times New Roman" panose="02020603050405020304"/>
                <a:cs typeface="Times New Roman" panose="02020603050405020304"/>
              </a:rPr>
              <a:t>6</a:t>
            </a:r>
            <a:endParaRPr lang="en-US" altLang="en-US" sz="2450" spc="-25" dirty="0">
              <a:latin typeface="Times New Roman" panose="02020603050405020304"/>
              <a:cs typeface="Times New Roman" panose="02020603050405020304"/>
            </a:endParaRPr>
          </a:p>
        </p:txBody>
      </p:sp>
      <p:sp>
        <p:nvSpPr>
          <p:cNvPr id="33" name="object 22"/>
          <p:cNvSpPr txBox="1"/>
          <p:nvPr>
            <p:custDataLst>
              <p:tags r:id="rId20"/>
            </p:custDataLst>
          </p:nvPr>
        </p:nvSpPr>
        <p:spPr>
          <a:xfrm>
            <a:off x="5473065" y="2504440"/>
            <a:ext cx="1048385" cy="199390"/>
          </a:xfrm>
          <a:prstGeom prst="rect">
            <a:avLst/>
          </a:prstGeom>
        </p:spPr>
        <p:txBody>
          <a:bodyPr vert="horz" wrap="square" lIns="0" tIns="15240" rIns="0" bIns="0" rtlCol="0">
            <a:spAutoFit/>
          </a:bodyPr>
          <a:p>
            <a:pPr marL="12700" marR="0" algn="l" rtl="0" eaLnBrk="1" fontAlgn="auto" latinLnBrk="0" hangingPunct="1">
              <a:lnSpc>
                <a:spcPct val="100000"/>
              </a:lnSpc>
              <a:spcBef>
                <a:spcPts val="405"/>
              </a:spcBef>
              <a:buClrTx/>
              <a:buSzTx/>
              <a:buFontTx/>
              <a:buNone/>
            </a:pPr>
            <a:r>
              <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rPr>
              <a:t>餐饮经营管理</a:t>
            </a:r>
            <a:endPar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4737"/>
            <a:ext cx="7553325" cy="4244663"/>
            <a:chOff x="0" y="4737"/>
            <a:chExt cx="7553325" cy="4244663"/>
          </a:xfrm>
        </p:grpSpPr>
        <p:pic>
          <p:nvPicPr>
            <p:cNvPr id="3" name="object 3" descr="C:/Users/ysn92/Desktop/新建文件夹/微信图片_20240422093551.jpg微信图片_20240422093551"/>
            <p:cNvPicPr/>
            <p:nvPr/>
          </p:nvPicPr>
          <p:blipFill>
            <a:blip r:embed="rId1"/>
            <a:srcRect t="2367" b="2367"/>
            <a:stretch>
              <a:fillRect/>
            </a:stretch>
          </p:blipFill>
          <p:spPr>
            <a:xfrm>
              <a:off x="0" y="4737"/>
              <a:ext cx="7553325" cy="4244663"/>
            </a:xfrm>
            <a:prstGeom prst="rect">
              <a:avLst/>
            </a:prstGeom>
          </p:spPr>
        </p:pic>
        <p:pic>
          <p:nvPicPr>
            <p:cNvPr id="4" name="object 4"/>
            <p:cNvPicPr/>
            <p:nvPr/>
          </p:nvPicPr>
          <p:blipFill>
            <a:blip r:embed="rId2" cstate="print"/>
            <a:stretch>
              <a:fillRect/>
            </a:stretch>
          </p:blipFill>
          <p:spPr>
            <a:xfrm>
              <a:off x="1567675" y="1008545"/>
              <a:ext cx="2373190" cy="2373185"/>
            </a:xfrm>
            <a:prstGeom prst="rect">
              <a:avLst/>
            </a:prstGeom>
          </p:spPr>
        </p:pic>
      </p:grpSp>
      <p:sp>
        <p:nvSpPr>
          <p:cNvPr id="5" name="object 5"/>
          <p:cNvSpPr txBox="1"/>
          <p:nvPr/>
        </p:nvSpPr>
        <p:spPr>
          <a:xfrm>
            <a:off x="1872985" y="1682283"/>
            <a:ext cx="1587500" cy="925195"/>
          </a:xfrm>
          <a:prstGeom prst="rect">
            <a:avLst/>
          </a:prstGeom>
        </p:spPr>
        <p:txBody>
          <a:bodyPr vert="horz" wrap="square" lIns="0" tIns="258445" rIns="0" bIns="0" rtlCol="0">
            <a:spAutoFit/>
          </a:bodyPr>
          <a:lstStyle/>
          <a:p>
            <a:pPr marL="12700" marR="5080" algn="ctr">
              <a:lnSpc>
                <a:spcPts val="2050"/>
              </a:lnSpc>
              <a:spcBef>
                <a:spcPts val="515"/>
              </a:spcBef>
            </a:pPr>
            <a:r>
              <a:rPr lang="zh-CN" altLang="en-US" sz="3200" b="1" spc="15" dirty="0">
                <a:solidFill>
                  <a:srgbClr val="D7D7D7"/>
                </a:solidFill>
                <a:latin typeface="微软雅黑" panose="020B0503020204020204" charset="-122"/>
                <a:ea typeface="微软雅黑" panose="020B0503020204020204" charset="-122"/>
                <a:cs typeface="Impact" panose="020B0806030902050204"/>
              </a:rPr>
              <a:t>主题五</a:t>
            </a:r>
            <a:endParaRPr lang="zh-CN" altLang="en-US" sz="3200" b="1" spc="15" dirty="0">
              <a:solidFill>
                <a:srgbClr val="D7D7D7"/>
              </a:solidFill>
              <a:latin typeface="微软雅黑" panose="020B0503020204020204" charset="-122"/>
              <a:ea typeface="微软雅黑" panose="020B0503020204020204" charset="-122"/>
              <a:cs typeface="Impact" panose="020B0806030902050204"/>
            </a:endParaRPr>
          </a:p>
          <a:p>
            <a:pPr marL="12700" marR="5080" indent="0" algn="ctr" eaLnBrk="1" fontAlgn="auto" latinLnBrk="0" hangingPunct="1">
              <a:lnSpc>
                <a:spcPts val="2050"/>
              </a:lnSpc>
              <a:spcBef>
                <a:spcPts val="1100"/>
              </a:spcBef>
            </a:pPr>
            <a:r>
              <a:rPr lang="zh-CN" altLang="en-US" sz="1750" b="1" spc="-10" dirty="0">
                <a:solidFill>
                  <a:srgbClr val="FF9933"/>
                </a:solidFill>
                <a:latin typeface="微软雅黑" panose="020B0503020204020204" charset="-122"/>
                <a:ea typeface="微软雅黑" panose="020B0503020204020204" charset="-122"/>
                <a:cs typeface="微软雅黑" panose="020B0503020204020204" charset="-122"/>
              </a:rPr>
              <a:t>酒水与酒吧服务</a:t>
            </a:r>
            <a:endParaRPr lang="zh-CN" altLang="en-US" sz="1750" b="1" spc="-10" dirty="0">
              <a:solidFill>
                <a:srgbClr val="FF9933"/>
              </a:solidFill>
              <a:latin typeface="微软雅黑" panose="020B0503020204020204" charset="-122"/>
              <a:ea typeface="微软雅黑" panose="020B0503020204020204" charset="-122"/>
              <a:cs typeface="微软雅黑" panose="020B0503020204020204" charset="-122"/>
            </a:endParaRPr>
          </a:p>
        </p:txBody>
      </p:sp>
      <p:pic>
        <p:nvPicPr>
          <p:cNvPr id="6" name="object 6"/>
          <p:cNvPicPr/>
          <p:nvPr/>
        </p:nvPicPr>
        <p:blipFill>
          <a:blip r:embed="rId3" cstate="print"/>
          <a:stretch>
            <a:fillRect/>
          </a:stretch>
        </p:blipFill>
        <p:spPr>
          <a:xfrm>
            <a:off x="3625850" y="1365250"/>
            <a:ext cx="2422525" cy="2190115"/>
          </a:xfrm>
          <a:prstGeom prst="rect">
            <a:avLst/>
          </a:prstGeom>
        </p:spPr>
      </p:pic>
      <p:sp>
        <p:nvSpPr>
          <p:cNvPr id="7" name="object 7"/>
          <p:cNvSpPr txBox="1"/>
          <p:nvPr/>
        </p:nvSpPr>
        <p:spPr>
          <a:xfrm>
            <a:off x="3930650" y="1387475"/>
            <a:ext cx="1948180" cy="2014855"/>
          </a:xfrm>
          <a:prstGeom prst="rect">
            <a:avLst/>
          </a:prstGeom>
        </p:spPr>
        <p:txBody>
          <a:bodyPr vert="horz" wrap="square" lIns="0" tIns="12065" rIns="0" bIns="0" rtlCol="0">
            <a:spAutoFit/>
          </a:bodyPr>
          <a:lstStyle/>
          <a:p>
            <a:pPr marL="12065" marR="5080" indent="0" algn="l" eaLnBrk="1" fontAlgn="auto" latinLnBrk="0" hangingPunct="1">
              <a:lnSpc>
                <a:spcPct val="150000"/>
              </a:lnSpc>
              <a:spcBef>
                <a:spcPts val="95"/>
              </a:spcBef>
            </a:pPr>
            <a:r>
              <a:rPr lang="zh-CN" altLang="en-US" sz="1400" b="1" dirty="0">
                <a:solidFill>
                  <a:srgbClr val="3E3E3E"/>
                </a:solidFill>
                <a:latin typeface="微软雅黑" panose="020B0503020204020204" charset="-122"/>
                <a:ea typeface="微软雅黑" panose="020B0503020204020204" charset="-122"/>
                <a:cs typeface="微软雅黑" panose="020B0503020204020204" charset="-122"/>
              </a:rPr>
              <a:t>任务</a:t>
            </a:r>
            <a:r>
              <a:rPr lang="en-US" altLang="zh-CN" sz="1400" b="1" dirty="0">
                <a:solidFill>
                  <a:srgbClr val="3E3E3E"/>
                </a:solidFill>
                <a:latin typeface="微软雅黑" panose="020B0503020204020204" charset="-122"/>
                <a:ea typeface="微软雅黑" panose="020B0503020204020204" charset="-122"/>
                <a:cs typeface="微软雅黑" panose="020B0503020204020204" charset="-122"/>
              </a:rPr>
              <a:t>1 </a:t>
            </a:r>
            <a:r>
              <a:rPr lang="zh-CN" altLang="en-US" sz="1400" b="1" dirty="0">
                <a:solidFill>
                  <a:srgbClr val="3E3E3E"/>
                </a:solidFill>
                <a:latin typeface="微软雅黑" panose="020B0503020204020204" charset="-122"/>
                <a:ea typeface="微软雅黑" panose="020B0503020204020204" charset="-122"/>
                <a:cs typeface="微软雅黑" panose="020B0503020204020204" charset="-122"/>
              </a:rPr>
              <a:t>酒水基本知识</a:t>
            </a:r>
            <a:endParaRPr sz="1400" b="1" spc="-50" dirty="0">
              <a:solidFill>
                <a:srgbClr val="3E3E3E"/>
              </a:solidFill>
              <a:latin typeface="微软雅黑" panose="020B0503020204020204" charset="-122"/>
              <a:ea typeface="微软雅黑" panose="020B0503020204020204" charset="-122"/>
              <a:cs typeface="微软雅黑" panose="020B0503020204020204" charset="-122"/>
            </a:endParaRPr>
          </a:p>
          <a:p>
            <a:pPr indent="0" algn="l" eaLnBrk="1" fontAlgn="auto" latinLnBrk="0" hangingPunct="1">
              <a:lnSpc>
                <a:spcPct val="150000"/>
              </a:lnSpc>
              <a:spcBef>
                <a:spcPts val="755"/>
              </a:spcBef>
            </a:pP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任务</a:t>
            </a:r>
            <a:r>
              <a:rPr lang="en-US" altLang="zh-CN" sz="1400" b="1" dirty="0">
                <a:solidFill>
                  <a:schemeClr val="tx1"/>
                </a:solidFill>
                <a:latin typeface="微软雅黑" panose="020B0503020204020204" charset="-122"/>
                <a:ea typeface="微软雅黑" panose="020B0503020204020204" charset="-122"/>
                <a:cs typeface="微软雅黑" panose="020B0503020204020204" charset="-122"/>
              </a:rPr>
              <a:t>2 </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酒精饮料</a:t>
            </a:r>
            <a:endParaRPr lang="zh-CN" altLang="en-US" sz="1400" b="1" dirty="0">
              <a:solidFill>
                <a:srgbClr val="3E3E3E"/>
              </a:solidFill>
              <a:latin typeface="微软雅黑" panose="020B0503020204020204" charset="-122"/>
              <a:ea typeface="微软雅黑" panose="020B0503020204020204" charset="-122"/>
              <a:cs typeface="微软雅黑" panose="020B0503020204020204" charset="-122"/>
            </a:endParaRPr>
          </a:p>
          <a:p>
            <a:pPr indent="0" algn="l" eaLnBrk="1" fontAlgn="auto" latinLnBrk="0" hangingPunct="1">
              <a:lnSpc>
                <a:spcPct val="150000"/>
              </a:lnSpc>
              <a:spcBef>
                <a:spcPts val="755"/>
              </a:spcBef>
            </a:pP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任务</a:t>
            </a:r>
            <a:r>
              <a:rPr lang="en-US" altLang="zh-CN" sz="1400" b="1" dirty="0">
                <a:solidFill>
                  <a:schemeClr val="tx1"/>
                </a:solidFill>
                <a:latin typeface="微软雅黑" panose="020B0503020204020204" charset="-122"/>
                <a:ea typeface="微软雅黑" panose="020B0503020204020204" charset="-122"/>
                <a:cs typeface="微软雅黑" panose="020B0503020204020204" charset="-122"/>
              </a:rPr>
              <a:t>3 </a:t>
            </a:r>
            <a:r>
              <a:rPr lang="zh-CN" altLang="en-US" sz="1400" b="1" dirty="0">
                <a:solidFill>
                  <a:schemeClr val="tx1"/>
                </a:solidFill>
                <a:latin typeface="微软雅黑" panose="020B0503020204020204" charset="-122"/>
                <a:ea typeface="微软雅黑" panose="020B0503020204020204" charset="-122"/>
                <a:cs typeface="微软雅黑" panose="020B0503020204020204" charset="-122"/>
              </a:rPr>
              <a:t>软饮料</a:t>
            </a:r>
            <a:endParaRPr lang="zh-CN" altLang="en-US" sz="1400" b="1" dirty="0">
              <a:solidFill>
                <a:srgbClr val="3E3E3E"/>
              </a:solidFill>
              <a:latin typeface="微软雅黑" panose="020B0503020204020204" charset="-122"/>
              <a:ea typeface="微软雅黑" panose="020B0503020204020204" charset="-122"/>
              <a:cs typeface="微软雅黑" panose="020B0503020204020204" charset="-122"/>
            </a:endParaRPr>
          </a:p>
          <a:p>
            <a:pPr indent="0" algn="l" eaLnBrk="1" fontAlgn="auto" latinLnBrk="0" hangingPunct="1">
              <a:lnSpc>
                <a:spcPct val="150000"/>
              </a:lnSpc>
              <a:spcBef>
                <a:spcPts val="755"/>
              </a:spcBef>
            </a:pP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rPr>
              <a:t>任务</a:t>
            </a:r>
            <a:r>
              <a:rPr lang="en-US" altLang="zh-CN" sz="1400" b="1" dirty="0">
                <a:solidFill>
                  <a:srgbClr val="FF0000"/>
                </a:solidFill>
                <a:latin typeface="微软雅黑" panose="020B0503020204020204" charset="-122"/>
                <a:ea typeface="微软雅黑" panose="020B0503020204020204" charset="-122"/>
                <a:cs typeface="微软雅黑" panose="020B0503020204020204" charset="-122"/>
              </a:rPr>
              <a:t>4 </a:t>
            </a:r>
            <a:r>
              <a:rPr lang="zh-CN" altLang="en-US" sz="1400" b="1" dirty="0">
                <a:solidFill>
                  <a:srgbClr val="FF0000"/>
                </a:solidFill>
                <a:latin typeface="微软雅黑" panose="020B0503020204020204" charset="-122"/>
                <a:ea typeface="微软雅黑" panose="020B0503020204020204" charset="-122"/>
                <a:cs typeface="微软雅黑" panose="020B0503020204020204" charset="-122"/>
              </a:rPr>
              <a:t>鸡尾酒调制</a:t>
            </a:r>
            <a:endParaRPr lang="zh-CN" altLang="en-US" sz="1400" b="1" dirty="0">
              <a:solidFill>
                <a:srgbClr val="3E3E3E"/>
              </a:solidFill>
              <a:latin typeface="微软雅黑" panose="020B0503020204020204" charset="-122"/>
              <a:ea typeface="微软雅黑" panose="020B0503020204020204" charset="-122"/>
              <a:cs typeface="微软雅黑" panose="020B0503020204020204" charset="-122"/>
            </a:endParaRPr>
          </a:p>
          <a:p>
            <a:pPr indent="0" algn="l" eaLnBrk="1" fontAlgn="auto" latinLnBrk="0" hangingPunct="1">
              <a:lnSpc>
                <a:spcPct val="150000"/>
              </a:lnSpc>
              <a:spcBef>
                <a:spcPts val="755"/>
              </a:spcBef>
            </a:pPr>
            <a:r>
              <a:rPr kumimoji="0" lang="zh-CN" altLang="en-US" sz="1400" b="1" i="0" u="none" strike="noStrike" kern="0" cap="none" spc="25" normalizeH="0" baseline="0" noProof="1" dirty="0">
                <a:solidFill>
                  <a:srgbClr val="3E3E3E"/>
                </a:solidFill>
                <a:latin typeface="微软雅黑" panose="020B0503020204020204" charset="-122"/>
                <a:ea typeface="微软雅黑" panose="020B0503020204020204" charset="-122"/>
                <a:cs typeface="微软雅黑" panose="020B0503020204020204" charset="-122"/>
              </a:rPr>
              <a:t>任务</a:t>
            </a:r>
            <a:r>
              <a:rPr kumimoji="0" lang="en-US" altLang="zh-CN" sz="1400" b="1" i="0" u="none" strike="noStrike" kern="0" cap="none" spc="25" normalizeH="0" baseline="0" noProof="1" dirty="0">
                <a:solidFill>
                  <a:srgbClr val="3E3E3E"/>
                </a:solidFill>
                <a:latin typeface="微软雅黑" panose="020B0503020204020204" charset="-122"/>
                <a:ea typeface="微软雅黑" panose="020B0503020204020204" charset="-122"/>
                <a:cs typeface="微软雅黑" panose="020B0503020204020204" charset="-122"/>
              </a:rPr>
              <a:t>5 </a:t>
            </a:r>
            <a:r>
              <a:rPr kumimoji="0" lang="zh-CN" altLang="en-US" sz="1400" b="1" i="0" u="none" strike="noStrike" kern="0" cap="none" spc="25" normalizeH="0" baseline="0" noProof="1" dirty="0">
                <a:solidFill>
                  <a:srgbClr val="3E3E3E"/>
                </a:solidFill>
                <a:latin typeface="微软雅黑" panose="020B0503020204020204" charset="-122"/>
                <a:ea typeface="微软雅黑" panose="020B0503020204020204" charset="-122"/>
                <a:cs typeface="微软雅黑" panose="020B0503020204020204" charset="-122"/>
              </a:rPr>
              <a:t>酒吧服务知识</a:t>
            </a:r>
            <a:endParaRPr kumimoji="0" lang="zh-CN" altLang="en-US" sz="1400" b="1" i="0" u="none" strike="noStrike" kern="0" cap="none" spc="25" normalizeH="0" baseline="0" noProof="1" dirty="0">
              <a:solidFill>
                <a:srgbClr val="3E3E3E"/>
              </a:solidFill>
              <a:latin typeface="微软雅黑" panose="020B0503020204020204" charset="-122"/>
              <a:ea typeface="微软雅黑" panose="020B0503020204020204" charset="-122"/>
              <a:cs typeface="微软雅黑" panose="020B0503020204020204" charset="-122"/>
            </a:endParaRPr>
          </a:p>
        </p:txBody>
      </p:sp>
      <p:grpSp>
        <p:nvGrpSpPr>
          <p:cNvPr id="8" name="object 8"/>
          <p:cNvGrpSpPr/>
          <p:nvPr/>
        </p:nvGrpSpPr>
        <p:grpSpPr>
          <a:xfrm>
            <a:off x="0" y="494242"/>
            <a:ext cx="7553325" cy="3755390"/>
            <a:chOff x="0" y="494242"/>
            <a:chExt cx="7553325" cy="3755390"/>
          </a:xfrm>
        </p:grpSpPr>
        <p:pic>
          <p:nvPicPr>
            <p:cNvPr id="9" name="object 9"/>
            <p:cNvPicPr/>
            <p:nvPr/>
          </p:nvPicPr>
          <p:blipFill>
            <a:blip r:embed="rId4" cstate="print"/>
            <a:stretch>
              <a:fillRect/>
            </a:stretch>
          </p:blipFill>
          <p:spPr>
            <a:xfrm>
              <a:off x="0" y="3555229"/>
              <a:ext cx="7553325" cy="694171"/>
            </a:xfrm>
            <a:prstGeom prst="rect">
              <a:avLst/>
            </a:prstGeom>
          </p:spPr>
        </p:pic>
        <p:pic>
          <p:nvPicPr>
            <p:cNvPr id="10" name="object 10"/>
            <p:cNvPicPr/>
            <p:nvPr/>
          </p:nvPicPr>
          <p:blipFill>
            <a:blip r:embed="rId5" cstate="print"/>
            <a:stretch>
              <a:fillRect/>
            </a:stretch>
          </p:blipFill>
          <p:spPr>
            <a:xfrm>
              <a:off x="2050986" y="494242"/>
              <a:ext cx="5502338" cy="278831"/>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C:/Users/ysn92/Desktop/新建文件夹/微信图片_20240422093542.jpg微信图片_20240422093542"/>
          <p:cNvPicPr/>
          <p:nvPr/>
        </p:nvPicPr>
        <p:blipFill>
          <a:blip r:embed="rId1"/>
          <a:srcRect l="14104" r="14104"/>
          <a:stretch>
            <a:fillRect/>
          </a:stretch>
        </p:blipFill>
        <p:spPr>
          <a:xfrm>
            <a:off x="1257858" y="4737"/>
            <a:ext cx="4572876" cy="4244663"/>
          </a:xfrm>
          <a:prstGeom prst="parallelogram">
            <a:avLst/>
          </a:prstGeom>
        </p:spPr>
      </p:pic>
      <p:sp>
        <p:nvSpPr>
          <p:cNvPr id="3" name="object 3"/>
          <p:cNvSpPr txBox="1"/>
          <p:nvPr/>
        </p:nvSpPr>
        <p:spPr>
          <a:xfrm>
            <a:off x="2101850" y="1212850"/>
            <a:ext cx="2854325" cy="1349375"/>
          </a:xfrm>
          <a:prstGeom prst="rect">
            <a:avLst/>
          </a:prstGeom>
        </p:spPr>
        <p:txBody>
          <a:bodyPr vert="horz" wrap="square" lIns="0" tIns="44450" rIns="0" bIns="0" rtlCol="0">
            <a:spAutoFit/>
          </a:bodyPr>
          <a:lstStyle/>
          <a:p>
            <a:pPr marL="0" indent="0" algn="ctr" eaLnBrk="1" fontAlgn="auto" latinLnBrk="0" hangingPunct="1">
              <a:lnSpc>
                <a:spcPct val="150000"/>
              </a:lnSpc>
              <a:spcBef>
                <a:spcPts val="100"/>
              </a:spcBef>
            </a:pPr>
            <a:r>
              <a:rPr lang="zh-CN" altLang="en-US" sz="3350" b="1" dirty="0">
                <a:solidFill>
                  <a:srgbClr val="FFFFFF"/>
                </a:solidFill>
                <a:latin typeface="微软雅黑" panose="020B0503020204020204" charset="-122"/>
                <a:ea typeface="微软雅黑" panose="020B0503020204020204" charset="-122"/>
                <a:cs typeface="微软雅黑" panose="020B0503020204020204" charset="-122"/>
              </a:rPr>
              <a:t>任务</a:t>
            </a:r>
            <a:r>
              <a:rPr lang="en-US" altLang="zh-CN" sz="3350" b="1" dirty="0">
                <a:solidFill>
                  <a:srgbClr val="FFFFFF"/>
                </a:solidFill>
                <a:latin typeface="微软雅黑" panose="020B0503020204020204" charset="-122"/>
                <a:ea typeface="微软雅黑" panose="020B0503020204020204" charset="-122"/>
                <a:cs typeface="微软雅黑" panose="020B0503020204020204" charset="-122"/>
              </a:rPr>
              <a:t>4</a:t>
            </a:r>
            <a:endParaRPr lang="zh-CN" altLang="en-US" sz="3350" b="1" dirty="0">
              <a:solidFill>
                <a:srgbClr val="FFFFFF"/>
              </a:solidFill>
              <a:latin typeface="微软雅黑" panose="020B0503020204020204" charset="-122"/>
              <a:ea typeface="微软雅黑" panose="020B0503020204020204" charset="-122"/>
              <a:cs typeface="微软雅黑" panose="020B0503020204020204" charset="-122"/>
            </a:endParaRPr>
          </a:p>
          <a:p>
            <a:pPr marL="0" indent="0" algn="ctr" eaLnBrk="1" fontAlgn="auto" latinLnBrk="0" hangingPunct="1">
              <a:lnSpc>
                <a:spcPct val="150000"/>
              </a:lnSpc>
              <a:spcBef>
                <a:spcPts val="100"/>
              </a:spcBef>
            </a:pPr>
            <a:r>
              <a:rPr lang="zh-CN" altLang="en-US" sz="2250" spc="-30" dirty="0">
                <a:solidFill>
                  <a:srgbClr val="FFFFFF"/>
                </a:solidFill>
                <a:latin typeface="微软雅黑" panose="020B0503020204020204" charset="-122"/>
                <a:ea typeface="微软雅黑" panose="020B0503020204020204" charset="-122"/>
                <a:cs typeface="微软雅黑" panose="020B0503020204020204" charset="-122"/>
              </a:rPr>
              <a:t>鸡尾酒</a:t>
            </a:r>
            <a:r>
              <a:rPr lang="zh-CN" altLang="en-US" sz="2250" spc="-30" dirty="0">
                <a:solidFill>
                  <a:srgbClr val="FFFFFF"/>
                </a:solidFill>
                <a:latin typeface="微软雅黑" panose="020B0503020204020204" charset="-122"/>
                <a:ea typeface="微软雅黑" panose="020B0503020204020204" charset="-122"/>
                <a:cs typeface="微软雅黑" panose="020B0503020204020204" charset="-122"/>
              </a:rPr>
              <a:t>调制</a:t>
            </a:r>
            <a:endParaRPr lang="zh-CN" altLang="en-US" sz="2250" spc="-30" dirty="0">
              <a:solidFill>
                <a:srgbClr val="FFFFFF"/>
              </a:solidFill>
              <a:latin typeface="微软雅黑" panose="020B0503020204020204" charset="-122"/>
              <a:ea typeface="微软雅黑" panose="020B0503020204020204" charset="-122"/>
              <a:cs typeface="微软雅黑" panose="020B0503020204020204" charset="-122"/>
            </a:endParaRPr>
          </a:p>
        </p:txBody>
      </p:sp>
      <p:grpSp>
        <p:nvGrpSpPr>
          <p:cNvPr id="4" name="object 4"/>
          <p:cNvGrpSpPr/>
          <p:nvPr/>
        </p:nvGrpSpPr>
        <p:grpSpPr>
          <a:xfrm>
            <a:off x="0" y="4737"/>
            <a:ext cx="7553325" cy="4244975"/>
            <a:chOff x="0" y="4737"/>
            <a:chExt cx="7553325" cy="4244975"/>
          </a:xfrm>
        </p:grpSpPr>
        <p:pic>
          <p:nvPicPr>
            <p:cNvPr id="5" name="object 5"/>
            <p:cNvPicPr/>
            <p:nvPr/>
          </p:nvPicPr>
          <p:blipFill>
            <a:blip r:embed="rId2" cstate="print"/>
            <a:stretch>
              <a:fillRect/>
            </a:stretch>
          </p:blipFill>
          <p:spPr>
            <a:xfrm>
              <a:off x="6010440" y="4737"/>
              <a:ext cx="613435" cy="520484"/>
            </a:xfrm>
            <a:prstGeom prst="rect">
              <a:avLst/>
            </a:prstGeom>
          </p:spPr>
        </p:pic>
        <p:pic>
          <p:nvPicPr>
            <p:cNvPr id="6" name="object 6"/>
            <p:cNvPicPr/>
            <p:nvPr/>
          </p:nvPicPr>
          <p:blipFill>
            <a:blip r:embed="rId3" cstate="print"/>
            <a:stretch>
              <a:fillRect/>
            </a:stretch>
          </p:blipFill>
          <p:spPr>
            <a:xfrm>
              <a:off x="6010440" y="512838"/>
              <a:ext cx="793127" cy="123919"/>
            </a:xfrm>
            <a:prstGeom prst="rect">
              <a:avLst/>
            </a:prstGeom>
          </p:spPr>
        </p:pic>
        <p:pic>
          <p:nvPicPr>
            <p:cNvPr id="7" name="object 7"/>
            <p:cNvPicPr/>
            <p:nvPr/>
          </p:nvPicPr>
          <p:blipFill>
            <a:blip r:embed="rId4" cstate="print"/>
            <a:stretch>
              <a:fillRect/>
            </a:stretch>
          </p:blipFill>
          <p:spPr>
            <a:xfrm>
              <a:off x="5799764" y="636765"/>
              <a:ext cx="1003803" cy="1369377"/>
            </a:xfrm>
            <a:prstGeom prst="rect">
              <a:avLst/>
            </a:prstGeom>
          </p:spPr>
        </p:pic>
        <p:pic>
          <p:nvPicPr>
            <p:cNvPr id="8" name="object 8"/>
            <p:cNvPicPr/>
            <p:nvPr/>
          </p:nvPicPr>
          <p:blipFill>
            <a:blip r:embed="rId5" cstate="print"/>
            <a:stretch>
              <a:fillRect/>
            </a:stretch>
          </p:blipFill>
          <p:spPr>
            <a:xfrm>
              <a:off x="5799764" y="1876024"/>
              <a:ext cx="824111" cy="123921"/>
            </a:xfrm>
            <a:prstGeom prst="rect">
              <a:avLst/>
            </a:prstGeom>
          </p:spPr>
        </p:pic>
        <p:sp>
          <p:nvSpPr>
            <p:cNvPr id="9" name="object 9"/>
            <p:cNvSpPr/>
            <p:nvPr/>
          </p:nvSpPr>
          <p:spPr>
            <a:xfrm>
              <a:off x="6620777" y="1876024"/>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0" name="object 10"/>
            <p:cNvPicPr/>
            <p:nvPr/>
          </p:nvPicPr>
          <p:blipFill>
            <a:blip r:embed="rId6" cstate="print"/>
            <a:stretch>
              <a:fillRect/>
            </a:stretch>
          </p:blipFill>
          <p:spPr>
            <a:xfrm>
              <a:off x="6617679" y="2254008"/>
              <a:ext cx="935632" cy="1084348"/>
            </a:xfrm>
            <a:prstGeom prst="rect">
              <a:avLst/>
            </a:prstGeom>
          </p:spPr>
        </p:pic>
        <p:pic>
          <p:nvPicPr>
            <p:cNvPr id="11" name="object 11"/>
            <p:cNvPicPr/>
            <p:nvPr/>
          </p:nvPicPr>
          <p:blipFill>
            <a:blip r:embed="rId7" cstate="print"/>
            <a:stretch>
              <a:fillRect/>
            </a:stretch>
          </p:blipFill>
          <p:spPr>
            <a:xfrm>
              <a:off x="6221114" y="1250200"/>
              <a:ext cx="136315" cy="136309"/>
            </a:xfrm>
            <a:prstGeom prst="rect">
              <a:avLst/>
            </a:prstGeom>
          </p:spPr>
        </p:pic>
        <p:pic>
          <p:nvPicPr>
            <p:cNvPr id="12" name="object 12"/>
            <p:cNvPicPr/>
            <p:nvPr/>
          </p:nvPicPr>
          <p:blipFill>
            <a:blip r:embed="rId7" cstate="print"/>
            <a:stretch>
              <a:fillRect/>
            </a:stretch>
          </p:blipFill>
          <p:spPr>
            <a:xfrm>
              <a:off x="6549519" y="2216823"/>
              <a:ext cx="136318" cy="136318"/>
            </a:xfrm>
            <a:prstGeom prst="rect">
              <a:avLst/>
            </a:prstGeom>
          </p:spPr>
        </p:pic>
        <p:pic>
          <p:nvPicPr>
            <p:cNvPr id="13" name="object 13"/>
            <p:cNvPicPr/>
            <p:nvPr/>
          </p:nvPicPr>
          <p:blipFill>
            <a:blip r:embed="rId7" cstate="print"/>
            <a:stretch>
              <a:fillRect/>
            </a:stretch>
          </p:blipFill>
          <p:spPr>
            <a:xfrm>
              <a:off x="6995655" y="2892221"/>
              <a:ext cx="136319" cy="136319"/>
            </a:xfrm>
            <a:prstGeom prst="rect">
              <a:avLst/>
            </a:prstGeom>
          </p:spPr>
        </p:pic>
        <p:pic>
          <p:nvPicPr>
            <p:cNvPr id="14" name="object 14"/>
            <p:cNvPicPr/>
            <p:nvPr/>
          </p:nvPicPr>
          <p:blipFill>
            <a:blip r:embed="rId2" cstate="print"/>
            <a:stretch>
              <a:fillRect/>
            </a:stretch>
          </p:blipFill>
          <p:spPr>
            <a:xfrm>
              <a:off x="86753" y="1008545"/>
              <a:ext cx="613431" cy="526680"/>
            </a:xfrm>
            <a:prstGeom prst="rect">
              <a:avLst/>
            </a:prstGeom>
          </p:spPr>
        </p:pic>
        <p:pic>
          <p:nvPicPr>
            <p:cNvPr id="15" name="object 15"/>
            <p:cNvPicPr/>
            <p:nvPr/>
          </p:nvPicPr>
          <p:blipFill>
            <a:blip r:embed="rId3" cstate="print"/>
            <a:stretch>
              <a:fillRect/>
            </a:stretch>
          </p:blipFill>
          <p:spPr>
            <a:xfrm>
              <a:off x="86753" y="1522833"/>
              <a:ext cx="793125" cy="123924"/>
            </a:xfrm>
            <a:prstGeom prst="rect">
              <a:avLst/>
            </a:prstGeom>
          </p:spPr>
        </p:pic>
        <p:pic>
          <p:nvPicPr>
            <p:cNvPr id="16" name="object 16"/>
            <p:cNvPicPr/>
            <p:nvPr/>
          </p:nvPicPr>
          <p:blipFill>
            <a:blip r:embed="rId8" cstate="print"/>
            <a:stretch>
              <a:fillRect/>
            </a:stretch>
          </p:blipFill>
          <p:spPr>
            <a:xfrm>
              <a:off x="0" y="1646770"/>
              <a:ext cx="879878" cy="1369377"/>
            </a:xfrm>
            <a:prstGeom prst="rect">
              <a:avLst/>
            </a:prstGeom>
          </p:spPr>
        </p:pic>
        <p:pic>
          <p:nvPicPr>
            <p:cNvPr id="17" name="object 17"/>
            <p:cNvPicPr/>
            <p:nvPr/>
          </p:nvPicPr>
          <p:blipFill>
            <a:blip r:embed="rId9" cstate="print"/>
            <a:stretch>
              <a:fillRect/>
            </a:stretch>
          </p:blipFill>
          <p:spPr>
            <a:xfrm>
              <a:off x="0" y="2886025"/>
              <a:ext cx="700185" cy="123925"/>
            </a:xfrm>
            <a:prstGeom prst="rect">
              <a:avLst/>
            </a:prstGeom>
          </p:spPr>
        </p:pic>
        <p:sp>
          <p:nvSpPr>
            <p:cNvPr id="18" name="object 18"/>
            <p:cNvSpPr/>
            <p:nvPr/>
          </p:nvSpPr>
          <p:spPr>
            <a:xfrm>
              <a:off x="697087" y="2886025"/>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9" name="object 19"/>
            <p:cNvPicPr/>
            <p:nvPr/>
          </p:nvPicPr>
          <p:blipFill>
            <a:blip r:embed="rId10" cstate="print"/>
            <a:stretch>
              <a:fillRect/>
            </a:stretch>
          </p:blipFill>
          <p:spPr>
            <a:xfrm>
              <a:off x="693988" y="3264001"/>
              <a:ext cx="1040970" cy="985398"/>
            </a:xfrm>
            <a:prstGeom prst="rect">
              <a:avLst/>
            </a:prstGeom>
          </p:spPr>
        </p:pic>
        <p:pic>
          <p:nvPicPr>
            <p:cNvPr id="20" name="object 20"/>
            <p:cNvPicPr/>
            <p:nvPr/>
          </p:nvPicPr>
          <p:blipFill>
            <a:blip r:embed="rId7" cstate="print"/>
            <a:stretch>
              <a:fillRect/>
            </a:stretch>
          </p:blipFill>
          <p:spPr>
            <a:xfrm>
              <a:off x="297423" y="2260206"/>
              <a:ext cx="136319" cy="136309"/>
            </a:xfrm>
            <a:prstGeom prst="rect">
              <a:avLst/>
            </a:prstGeom>
          </p:spPr>
        </p:pic>
        <p:pic>
          <p:nvPicPr>
            <p:cNvPr id="21" name="object 21"/>
            <p:cNvPicPr/>
            <p:nvPr/>
          </p:nvPicPr>
          <p:blipFill>
            <a:blip r:embed="rId7" cstate="print"/>
            <a:stretch>
              <a:fillRect/>
            </a:stretch>
          </p:blipFill>
          <p:spPr>
            <a:xfrm>
              <a:off x="625830" y="3226828"/>
              <a:ext cx="136317" cy="136314"/>
            </a:xfrm>
            <a:prstGeom prst="rect">
              <a:avLst/>
            </a:prstGeom>
          </p:spPr>
        </p:pic>
        <p:pic>
          <p:nvPicPr>
            <p:cNvPr id="22" name="object 22"/>
            <p:cNvPicPr/>
            <p:nvPr/>
          </p:nvPicPr>
          <p:blipFill>
            <a:blip r:embed="rId7" cstate="print"/>
            <a:stretch>
              <a:fillRect/>
            </a:stretch>
          </p:blipFill>
          <p:spPr>
            <a:xfrm>
              <a:off x="1071968" y="3902227"/>
              <a:ext cx="136315" cy="136315"/>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2482850" y="984250"/>
            <a:ext cx="4274185" cy="2476500"/>
          </a:xfrm>
          <a:prstGeom prst="rect">
            <a:avLst/>
          </a:prstGeom>
          <a:noFill/>
        </p:spPr>
        <p:txBody>
          <a:bodyPr wrap="square" rtlCol="0">
            <a:spAutoFit/>
          </a:bodyPr>
          <a:p>
            <a:pPr marL="0" indent="0" eaLnBrk="1" fontAlgn="auto" latinLnBrk="0" hangingPunct="1">
              <a:lnSpc>
                <a:spcPct val="150000"/>
              </a:lnSpc>
              <a:spcBef>
                <a:spcPts val="600"/>
              </a:spcBef>
            </a:pPr>
            <a:r>
              <a:rPr lang="en-US" altLang="zh-CN" sz="1000">
                <a:latin typeface="宋体" panose="02010600030101010101" pitchFamily="2" charset="-122"/>
                <a:ea typeface="宋体" panose="02010600030101010101" pitchFamily="2" charset="-122"/>
                <a:cs typeface="宋体" panose="02010600030101010101" pitchFamily="2" charset="-122"/>
              </a:rPr>
              <a:t>    </a:t>
            </a:r>
            <a:r>
              <a:rPr lang="zh-CN" altLang="en-US" sz="900">
                <a:latin typeface="微软雅黑" panose="020B0503020204020204" charset="-122"/>
                <a:ea typeface="微软雅黑" panose="020B0503020204020204" charset="-122"/>
                <a:cs typeface="宋体" panose="02010600030101010101" pitchFamily="2" charset="-122"/>
              </a:rPr>
              <a:t>关于“鸡尾酒”一词的由来，众说纷纭，有着许多不同的传说。其中的一种说法是由于组成鸡尾酒的原料种类很多，而且颜色绚丽，丰富多彩，如同公鸡尾部的羽毛一样美丽，因此人们将这种不知名的饮品称为鸡尾酒 ; 有人说鸡尾酒一词源于法语单词“Coquetel”，据说这是一种产于法国波尔多地区经常被用来调制混合饮料的蒸馏酒；有人说这个词是悄悄出现在上个世纪的斗鸡比赛中，因为当时每逢斗鸡比赛一定是盛况空前，获得最后胜利的公鸡的主人会被组织者授予奖品或者更确切地说是战利品——被打败的公鸡的尾毛。</a:t>
            </a:r>
            <a:endParaRPr lang="zh-CN" altLang="en-US" sz="900">
              <a:latin typeface="微软雅黑" panose="020B0503020204020204" charset="-122"/>
              <a:ea typeface="微软雅黑" panose="020B0503020204020204" charset="-122"/>
              <a:cs typeface="宋体" panose="02010600030101010101" pitchFamily="2" charset="-122"/>
            </a:endParaRPr>
          </a:p>
          <a:p>
            <a:pPr marL="0" indent="0" eaLnBrk="1" fontAlgn="auto" latinLnBrk="0" hangingPunct="1">
              <a:lnSpc>
                <a:spcPct val="150000"/>
              </a:lnSpc>
              <a:spcBef>
                <a:spcPts val="600"/>
              </a:spcBef>
            </a:pPr>
            <a:r>
              <a:rPr lang="en-US" altLang="zh-CN" sz="900">
                <a:latin typeface="微软雅黑" panose="020B0503020204020204" charset="-122"/>
                <a:ea typeface="微软雅黑" panose="020B0503020204020204" charset="-122"/>
                <a:cs typeface="宋体" panose="02010600030101010101" pitchFamily="2" charset="-122"/>
              </a:rPr>
              <a:t>    </a:t>
            </a:r>
            <a:r>
              <a:rPr lang="zh-CN" altLang="en-US" sz="900">
                <a:latin typeface="微软雅黑" panose="020B0503020204020204" charset="-122"/>
                <a:ea typeface="微软雅黑" panose="020B0503020204020204" charset="-122"/>
                <a:cs typeface="宋体" panose="02010600030101010101" pitchFamily="2" charset="-122"/>
              </a:rPr>
              <a:t>“鸡尾酒”一词首次出现在大众媒体上，是 1806 年 5 月 13 日由美国发行的一本杂志上。其实，鸡尾酒的起源并无实际意义，只是让饮用者在轻松的鸡尾酒会上欣赏一杯完美的鸡尾酒的同时，多一个寒暄的话题而已。不过，既然鸡尾酒的起源有如此多种美丽的传说，说明它的确有独特的魅力。</a:t>
            </a:r>
            <a:endParaRPr lang="zh-CN" altLang="en-US" sz="900">
              <a:latin typeface="微软雅黑" panose="020B0503020204020204" charset="-122"/>
              <a:ea typeface="微软雅黑" panose="020B0503020204020204" charset="-122"/>
              <a:cs typeface="宋体" panose="02010600030101010101" pitchFamily="2" charset="-122"/>
            </a:endParaRPr>
          </a:p>
        </p:txBody>
      </p:sp>
      <p:sp>
        <p:nvSpPr>
          <p:cNvPr id="6" name="圆角矩形 5"/>
          <p:cNvSpPr/>
          <p:nvPr/>
        </p:nvSpPr>
        <p:spPr>
          <a:xfrm>
            <a:off x="2431415" y="831850"/>
            <a:ext cx="4298315" cy="2780665"/>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pic>
        <p:nvPicPr>
          <p:cNvPr id="9" name="图片 8" descr="2023106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6750" y="1634490"/>
            <a:ext cx="1293495" cy="1293495"/>
          </a:xfrm>
          <a:prstGeom prst="rect">
            <a:avLst/>
          </a:prstGeom>
        </p:spPr>
      </p:pic>
      <p:sp>
        <p:nvSpPr>
          <p:cNvPr id="3" name="文本框 2"/>
          <p:cNvSpPr txBox="1"/>
          <p:nvPr>
            <p:custDataLst>
              <p:tags r:id="rId4"/>
            </p:custDataLst>
          </p:nvPr>
        </p:nvSpPr>
        <p:spPr>
          <a:xfrm>
            <a:off x="525145" y="238125"/>
            <a:ext cx="15767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任务</a:t>
            </a:r>
            <a:r>
              <a:rPr lang="en-US" altLang="zh-CN"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4   </a:t>
            </a:r>
            <a:r>
              <a:rPr lang="en-US" altLang="zh-CN"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鸡尾酒调制</a:t>
            </a:r>
            <a:endPar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1234440" y="1212871"/>
            <a:ext cx="5490210" cy="2841711"/>
            <a:chOff x="910" y="3351"/>
            <a:chExt cx="8105" cy="3166"/>
          </a:xfrm>
        </p:grpSpPr>
        <p:sp>
          <p:nvSpPr>
            <p:cNvPr id="9" name="圆角矩形 8"/>
            <p:cNvSpPr/>
            <p:nvPr>
              <p:custDataLst>
                <p:tags r:id="rId1"/>
              </p:custDataLst>
            </p:nvPr>
          </p:nvSpPr>
          <p:spPr>
            <a:xfrm>
              <a:off x="910" y="3351"/>
              <a:ext cx="8105" cy="2787"/>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10" name="文本框 9"/>
            <p:cNvSpPr txBox="1"/>
            <p:nvPr>
              <p:custDataLst>
                <p:tags r:id="rId2"/>
              </p:custDataLst>
            </p:nvPr>
          </p:nvSpPr>
          <p:spPr>
            <a:xfrm>
              <a:off x="1178" y="3606"/>
              <a:ext cx="7441" cy="2911"/>
            </a:xfrm>
            <a:prstGeom prst="rect">
              <a:avLst/>
            </a:prstGeom>
            <a:noFill/>
          </p:spPr>
          <p:txBody>
            <a:bodyPr wrap="square" rtlCol="0">
              <a:noAutofit/>
            </a:bodyPr>
            <a:p>
              <a:pPr marL="0" indent="0" algn="l" eaLnBrk="1" fontAlgn="auto" latinLnBrk="0" hangingPunct="1">
                <a:lnSpc>
                  <a:spcPct val="150000"/>
                </a:lnSpc>
              </a:pPr>
              <a:r>
                <a:rPr lang="en-US" altLang="en-US" sz="1200" b="0">
                  <a:solidFill>
                    <a:schemeClr val="tx1"/>
                  </a:solidFill>
                  <a:effectLst/>
                  <a:latin typeface="微软雅黑" panose="020B0503020204020204" charset="-122"/>
                  <a:ea typeface="微软雅黑" panose="020B0503020204020204" charset="-122"/>
                  <a:cs typeface="+mn-ea"/>
                  <a:sym typeface="+mn-ea"/>
                </a:rPr>
                <a:t>  </a:t>
              </a:r>
              <a:r>
                <a:rPr lang="en-US" altLang="en-US" sz="900" b="0">
                  <a:solidFill>
                    <a:schemeClr val="tx1"/>
                  </a:solidFill>
                  <a:effectLst/>
                  <a:latin typeface="微软雅黑" panose="020B0503020204020204" charset="-122"/>
                  <a:ea typeface="微软雅黑" panose="020B0503020204020204" charset="-122"/>
                  <a:cs typeface="+mn-ea"/>
                  <a:sym typeface="+mn-ea"/>
                </a:rPr>
                <a:t>1. </a:t>
              </a:r>
              <a:r>
                <a:rPr lang="en-US" altLang="en-US" sz="1000" b="0">
                  <a:solidFill>
                    <a:schemeClr val="tx1"/>
                  </a:solidFill>
                  <a:effectLst/>
                  <a:latin typeface="微软雅黑" panose="020B0503020204020204" charset="-122"/>
                  <a:ea typeface="微软雅黑" panose="020B0503020204020204" charset="-122"/>
                  <a:cs typeface="+mn-ea"/>
                  <a:sym typeface="+mn-ea"/>
                </a:rPr>
                <a:t>摇酒壶（Shaker） </a:t>
              </a:r>
              <a:r>
                <a:rPr lang="zh-CN" altLang="en-US" sz="1000" b="0">
                  <a:solidFill>
                    <a:schemeClr val="tx1"/>
                  </a:solidFill>
                  <a:effectLst/>
                  <a:latin typeface="微软雅黑" panose="020B0503020204020204" charset="-122"/>
                  <a:ea typeface="微软雅黑" panose="020B0503020204020204" charset="-122"/>
                  <a:cs typeface="+mn-ea"/>
                  <a:sym typeface="+mn-ea"/>
                </a:rPr>
                <a:t>：</a:t>
              </a:r>
              <a:r>
                <a:rPr lang="en-US" altLang="en-US" sz="1000" b="0">
                  <a:solidFill>
                    <a:schemeClr val="tx1"/>
                  </a:solidFill>
                  <a:effectLst/>
                  <a:latin typeface="微软雅黑" panose="020B0503020204020204" charset="-122"/>
                  <a:ea typeface="微软雅黑" panose="020B0503020204020204" charset="-122"/>
                  <a:cs typeface="+mn-ea"/>
                  <a:sym typeface="+mn-ea"/>
                </a:rPr>
                <a:t> 俗称调酒器、调酒壶</a:t>
              </a:r>
              <a:r>
                <a:rPr lang="zh-CN" altLang="en-US" sz="1000" b="0">
                  <a:solidFill>
                    <a:schemeClr val="tx1"/>
                  </a:solidFill>
                  <a:effectLst/>
                  <a:latin typeface="微软雅黑" panose="020B0503020204020204" charset="-122"/>
                  <a:ea typeface="微软雅黑" panose="020B0503020204020204" charset="-122"/>
                  <a:cs typeface="+mn-ea"/>
                  <a:sym typeface="+mn-ea"/>
                </a:rPr>
                <a:t>，</a:t>
              </a:r>
              <a:r>
                <a:rPr lang="en-US" altLang="en-US" sz="1000" b="0">
                  <a:solidFill>
                    <a:schemeClr val="tx1"/>
                  </a:solidFill>
                  <a:effectLst/>
                  <a:latin typeface="微软雅黑" panose="020B0503020204020204" charset="-122"/>
                  <a:ea typeface="微软雅黑" panose="020B0503020204020204" charset="-122"/>
                  <a:cs typeface="+mn-ea"/>
                  <a:sym typeface="+mn-ea"/>
                </a:rPr>
                <a:t>主要分英式摇酒壶、波士顿摇酒壶。  </a:t>
              </a:r>
              <a:endParaRPr lang="en-US" altLang="en-US" sz="1000" b="0">
                <a:solidFill>
                  <a:schemeClr val="tx1"/>
                </a:solidFill>
                <a:effectLst/>
                <a:latin typeface="微软雅黑" panose="020B0503020204020204" charset="-122"/>
                <a:ea typeface="微软雅黑" panose="020B0503020204020204" charset="-122"/>
                <a:cs typeface="+mn-ea"/>
                <a:sym typeface="+mn-ea"/>
              </a:endParaRPr>
            </a:p>
          </p:txBody>
        </p:sp>
      </p:grpSp>
      <p:sp>
        <p:nvSpPr>
          <p:cNvPr id="11" name="文本框 10"/>
          <p:cNvSpPr txBox="1"/>
          <p:nvPr>
            <p:custDataLst>
              <p:tags r:id="rId3"/>
            </p:custDataLst>
          </p:nvPr>
        </p:nvSpPr>
        <p:spPr>
          <a:xfrm>
            <a:off x="2787650" y="603250"/>
            <a:ext cx="2406650" cy="306705"/>
          </a:xfrm>
          <a:prstGeom prst="rect">
            <a:avLst/>
          </a:prstGeom>
          <a:solidFill>
            <a:srgbClr val="D2AD8D"/>
          </a:solidFill>
          <a:effectLst>
            <a:outerShdw blurRad="50800" dist="38100" dir="2700000" algn="tl" rotWithShape="0">
              <a:prstClr val="black">
                <a:alpha val="40000"/>
              </a:prstClr>
            </a:outerShdw>
          </a:effectLst>
        </p:spPr>
        <p:txBody>
          <a:bodyPr wrap="square" rtlCol="0">
            <a:spAutoFit/>
          </a:bodyPr>
          <a:p>
            <a:pPr marL="0" indent="0" algn="ctr">
              <a:buNone/>
            </a:pPr>
            <a:r>
              <a:rPr kumimoji="0" lang="zh-CN" altLang="en-US" sz="1400" b="1" i="0" kern="0" cap="none" spc="0" normalizeH="0" baseline="0" noProof="1">
                <a:latin typeface="微软雅黑" panose="020B0503020204020204" charset="-122"/>
                <a:ea typeface="微软雅黑" panose="020B0503020204020204" charset="-122"/>
                <a:cs typeface="+mn-ea"/>
              </a:rPr>
              <a:t> 一、调制鸡尾酒的常用器具</a:t>
            </a:r>
            <a:endParaRPr kumimoji="0" lang="zh-CN" altLang="en-US" sz="1400" b="1" i="0" kern="0" cap="none" spc="0" normalizeH="0" baseline="0" noProof="1">
              <a:latin typeface="微软雅黑" panose="020B0503020204020204" charset="-122"/>
              <a:ea typeface="微软雅黑" panose="020B0503020204020204" charset="-122"/>
              <a:cs typeface="+mn-ea"/>
            </a:endParaRPr>
          </a:p>
        </p:txBody>
      </p:sp>
      <p:sp>
        <p:nvSpPr>
          <p:cNvPr id="4" name="文本框 3"/>
          <p:cNvSpPr txBox="1"/>
          <p:nvPr>
            <p:custDataLst>
              <p:tags r:id="rId4"/>
            </p:custDataLst>
          </p:nvPr>
        </p:nvSpPr>
        <p:spPr>
          <a:xfrm>
            <a:off x="525145" y="238125"/>
            <a:ext cx="15767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任务</a:t>
            </a:r>
            <a:r>
              <a:rPr lang="en-US" altLang="zh-CN"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4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鸡尾酒</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调制</a:t>
            </a:r>
            <a:endPar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nvGrpSpPr>
          <p:cNvPr id="501" name="组合 176"/>
          <p:cNvGrpSpPr/>
          <p:nvPr/>
        </p:nvGrpSpPr>
        <p:grpSpPr>
          <a:xfrm>
            <a:off x="1949450" y="2015490"/>
            <a:ext cx="4020185" cy="1364615"/>
            <a:chOff x="7187" y="248157"/>
            <a:chExt cx="8346" cy="2970"/>
          </a:xfrm>
        </p:grpSpPr>
        <p:pic>
          <p:nvPicPr>
            <p:cNvPr id="502" name="图片 80"/>
            <p:cNvPicPr>
              <a:picLocks noChangeAspect="1"/>
            </p:cNvPicPr>
            <p:nvPr/>
          </p:nvPicPr>
          <p:blipFill>
            <a:blip r:embed="rId5"/>
            <a:stretch>
              <a:fillRect/>
            </a:stretch>
          </p:blipFill>
          <p:spPr>
            <a:xfrm>
              <a:off x="9245" y="248247"/>
              <a:ext cx="2880" cy="2880"/>
            </a:xfrm>
            <a:prstGeom prst="rect">
              <a:avLst/>
            </a:prstGeom>
            <a:noFill/>
            <a:ln>
              <a:noFill/>
            </a:ln>
          </p:spPr>
        </p:pic>
        <p:pic>
          <p:nvPicPr>
            <p:cNvPr id="503" name="图片 81" descr="IMG_256"/>
            <p:cNvPicPr>
              <a:picLocks noChangeAspect="1"/>
            </p:cNvPicPr>
            <p:nvPr/>
          </p:nvPicPr>
          <p:blipFill>
            <a:blip r:embed="rId6"/>
            <a:srcRect l="17818" t="75" r="16345"/>
            <a:stretch>
              <a:fillRect/>
            </a:stretch>
          </p:blipFill>
          <p:spPr>
            <a:xfrm>
              <a:off x="7187" y="248234"/>
              <a:ext cx="1901" cy="2885"/>
            </a:xfrm>
            <a:prstGeom prst="rect">
              <a:avLst/>
            </a:prstGeom>
            <a:noFill/>
            <a:ln>
              <a:noFill/>
            </a:ln>
          </p:spPr>
        </p:pic>
        <p:pic>
          <p:nvPicPr>
            <p:cNvPr id="504" name="图片 175" descr="IMG_256"/>
            <p:cNvPicPr>
              <a:picLocks noChangeAspect="1"/>
            </p:cNvPicPr>
            <p:nvPr/>
          </p:nvPicPr>
          <p:blipFill>
            <a:blip r:embed="rId7"/>
            <a:stretch>
              <a:fillRect/>
            </a:stretch>
          </p:blipFill>
          <p:spPr>
            <a:xfrm>
              <a:off x="12681" y="248157"/>
              <a:ext cx="2852" cy="2852"/>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1234440" y="1329055"/>
            <a:ext cx="5490210" cy="2385060"/>
            <a:chOff x="910" y="3230"/>
            <a:chExt cx="8105" cy="2908"/>
          </a:xfrm>
        </p:grpSpPr>
        <p:sp>
          <p:nvSpPr>
            <p:cNvPr id="9" name="圆角矩形 8"/>
            <p:cNvSpPr/>
            <p:nvPr>
              <p:custDataLst>
                <p:tags r:id="rId1"/>
              </p:custDataLst>
            </p:nvPr>
          </p:nvSpPr>
          <p:spPr>
            <a:xfrm>
              <a:off x="910" y="3230"/>
              <a:ext cx="8105" cy="2908"/>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10" name="文本框 9"/>
            <p:cNvSpPr txBox="1"/>
            <p:nvPr>
              <p:custDataLst>
                <p:tags r:id="rId2"/>
              </p:custDataLst>
            </p:nvPr>
          </p:nvSpPr>
          <p:spPr>
            <a:xfrm>
              <a:off x="1066" y="3436"/>
              <a:ext cx="7836" cy="2561"/>
            </a:xfrm>
            <a:prstGeom prst="rect">
              <a:avLst/>
            </a:prstGeom>
            <a:noFill/>
          </p:spPr>
          <p:txBody>
            <a:bodyPr wrap="square" rtlCol="0">
              <a:noAutofit/>
            </a:bodyPr>
            <a:p>
              <a:pPr marL="0" indent="0" algn="l" eaLnBrk="1" fontAlgn="auto" latinLnBrk="0" hangingPunct="1">
                <a:lnSpc>
                  <a:spcPct val="150000"/>
                </a:lnSpc>
              </a:pPr>
              <a:r>
                <a:rPr lang="en-US" altLang="en-US" sz="1200" b="0">
                  <a:solidFill>
                    <a:schemeClr val="tx1"/>
                  </a:solidFill>
                  <a:effectLst/>
                  <a:latin typeface="微软雅黑" panose="020B0503020204020204" charset="-122"/>
                  <a:ea typeface="微软雅黑" panose="020B0503020204020204" charset="-122"/>
                  <a:cs typeface="+mn-ea"/>
                  <a:sym typeface="+mn-ea"/>
                </a:rPr>
                <a:t> </a:t>
              </a:r>
              <a:r>
                <a:rPr lang="en-US" altLang="en-US" sz="1000" b="0">
                  <a:solidFill>
                    <a:schemeClr val="tx1"/>
                  </a:solidFill>
                  <a:effectLst/>
                  <a:latin typeface="微软雅黑" panose="020B0503020204020204" charset="-122"/>
                  <a:ea typeface="微软雅黑" panose="020B0503020204020204" charset="-122"/>
                  <a:cs typeface="+mn-ea"/>
                  <a:sym typeface="+mn-ea"/>
                </a:rPr>
                <a:t> </a:t>
              </a:r>
              <a:r>
                <a:rPr altLang="en-US" sz="1000" b="0">
                  <a:solidFill>
                    <a:schemeClr val="tx1"/>
                  </a:solidFill>
                  <a:effectLst/>
                  <a:latin typeface="微软雅黑" panose="020B0503020204020204" charset="-122"/>
                  <a:ea typeface="微软雅黑" panose="020B0503020204020204" charset="-122"/>
                  <a:cs typeface="+mn-ea"/>
                  <a:sym typeface="+mn-ea"/>
                </a:rPr>
                <a:t>2.调酒杯（Mixing Glass）</a:t>
              </a:r>
              <a:r>
                <a:rPr lang="en-US" altLang="en-US" sz="1000" b="0">
                  <a:solidFill>
                    <a:schemeClr val="tx1"/>
                  </a:solidFill>
                  <a:effectLst/>
                  <a:latin typeface="微软雅黑" panose="020B0503020204020204" charset="-122"/>
                  <a:ea typeface="微软雅黑" panose="020B0503020204020204" charset="-122"/>
                  <a:cs typeface="+mn-ea"/>
                  <a:sym typeface="+mn-ea"/>
                </a:rPr>
                <a:t>         </a:t>
              </a:r>
              <a:r>
                <a:rPr altLang="en-US" sz="1000" b="0">
                  <a:solidFill>
                    <a:schemeClr val="tx1"/>
                  </a:solidFill>
                  <a:effectLst/>
                  <a:latin typeface="微软雅黑" panose="020B0503020204020204" charset="-122"/>
                  <a:ea typeface="微软雅黑" panose="020B0503020204020204" charset="-122"/>
                  <a:cs typeface="+mn-ea"/>
                  <a:sym typeface="+mn-ea"/>
                </a:rPr>
                <a:t>3.量酒器（Measurer Cup）</a:t>
              </a:r>
              <a:r>
                <a:rPr lang="en-US" altLang="en-US" sz="1000" b="0">
                  <a:solidFill>
                    <a:schemeClr val="tx1"/>
                  </a:solidFill>
                  <a:effectLst/>
                  <a:latin typeface="微软雅黑" panose="020B0503020204020204" charset="-122"/>
                  <a:ea typeface="微软雅黑" panose="020B0503020204020204" charset="-122"/>
                  <a:cs typeface="+mn-ea"/>
                  <a:sym typeface="+mn-ea"/>
                </a:rPr>
                <a:t>       </a:t>
              </a:r>
              <a:r>
                <a:rPr altLang="en-US" sz="1000" b="0">
                  <a:solidFill>
                    <a:schemeClr val="tx1"/>
                  </a:solidFill>
                  <a:effectLst/>
                  <a:latin typeface="微软雅黑" panose="020B0503020204020204" charset="-122"/>
                  <a:ea typeface="微软雅黑" panose="020B0503020204020204" charset="-122"/>
                  <a:cs typeface="+mn-ea"/>
                  <a:sym typeface="+mn-ea"/>
                </a:rPr>
                <a:t>4.吧匙（Bar Spoon）</a:t>
              </a:r>
              <a:r>
                <a:rPr lang="en-US" altLang="en-US" sz="1000" b="0">
                  <a:solidFill>
                    <a:schemeClr val="tx1"/>
                  </a:solidFill>
                  <a:effectLst/>
                  <a:latin typeface="微软雅黑" panose="020B0503020204020204" charset="-122"/>
                  <a:ea typeface="微软雅黑" panose="020B0503020204020204" charset="-122"/>
                  <a:cs typeface="+mn-ea"/>
                  <a:sym typeface="+mn-ea"/>
                </a:rPr>
                <a:t>  </a:t>
              </a:r>
              <a:endParaRPr lang="en-US" altLang="en-US" sz="1000" b="0">
                <a:solidFill>
                  <a:schemeClr val="tx1"/>
                </a:solidFill>
                <a:effectLst/>
                <a:latin typeface="微软雅黑" panose="020B0503020204020204" charset="-122"/>
                <a:ea typeface="微软雅黑" panose="020B0503020204020204" charset="-122"/>
                <a:cs typeface="+mn-ea"/>
                <a:sym typeface="+mn-ea"/>
              </a:endParaRPr>
            </a:p>
          </p:txBody>
        </p:sp>
      </p:grpSp>
      <p:sp>
        <p:nvSpPr>
          <p:cNvPr id="11" name="文本框 10"/>
          <p:cNvSpPr txBox="1"/>
          <p:nvPr>
            <p:custDataLst>
              <p:tags r:id="rId3"/>
            </p:custDataLst>
          </p:nvPr>
        </p:nvSpPr>
        <p:spPr>
          <a:xfrm>
            <a:off x="2787650" y="603250"/>
            <a:ext cx="2406650" cy="306705"/>
          </a:xfrm>
          <a:prstGeom prst="rect">
            <a:avLst/>
          </a:prstGeom>
          <a:solidFill>
            <a:srgbClr val="D2AD8D"/>
          </a:solidFill>
          <a:effectLst>
            <a:outerShdw blurRad="50800" dist="38100" dir="2700000" algn="tl" rotWithShape="0">
              <a:prstClr val="black">
                <a:alpha val="40000"/>
              </a:prstClr>
            </a:outerShdw>
          </a:effectLst>
        </p:spPr>
        <p:txBody>
          <a:bodyPr wrap="square" rtlCol="0">
            <a:spAutoFit/>
          </a:bodyPr>
          <a:p>
            <a:pPr marL="0" indent="0" algn="ctr">
              <a:buNone/>
            </a:pPr>
            <a:r>
              <a:rPr kumimoji="0" lang="zh-CN" altLang="en-US" sz="1400" b="1" i="0" kern="0" cap="none" spc="0" normalizeH="0" baseline="0" noProof="1">
                <a:latin typeface="微软雅黑" panose="020B0503020204020204" charset="-122"/>
                <a:ea typeface="微软雅黑" panose="020B0503020204020204" charset="-122"/>
                <a:cs typeface="+mn-ea"/>
              </a:rPr>
              <a:t> 一、调制鸡尾酒的常用器具</a:t>
            </a:r>
            <a:endParaRPr kumimoji="0" lang="zh-CN" altLang="en-US" sz="1400" b="1" i="0" kern="0" cap="none" spc="0" normalizeH="0" baseline="0" noProof="1">
              <a:latin typeface="微软雅黑" panose="020B0503020204020204" charset="-122"/>
              <a:ea typeface="微软雅黑" panose="020B0503020204020204" charset="-122"/>
              <a:cs typeface="+mn-ea"/>
            </a:endParaRPr>
          </a:p>
        </p:txBody>
      </p:sp>
      <p:sp>
        <p:nvSpPr>
          <p:cNvPr id="4" name="文本框 3"/>
          <p:cNvSpPr txBox="1"/>
          <p:nvPr>
            <p:custDataLst>
              <p:tags r:id="rId4"/>
            </p:custDataLst>
          </p:nvPr>
        </p:nvSpPr>
        <p:spPr>
          <a:xfrm>
            <a:off x="525145" y="238125"/>
            <a:ext cx="15767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任务</a:t>
            </a:r>
            <a:r>
              <a:rPr lang="en-US" altLang="zh-CN"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4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鸡尾酒</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调制</a:t>
            </a:r>
            <a:endPar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nvGrpSpPr>
          <p:cNvPr id="505" name="组合 174"/>
          <p:cNvGrpSpPr/>
          <p:nvPr/>
        </p:nvGrpSpPr>
        <p:grpSpPr>
          <a:xfrm>
            <a:off x="1512570" y="2150110"/>
            <a:ext cx="4931410" cy="1082675"/>
            <a:chOff x="6916" y="260663"/>
            <a:chExt cx="8641" cy="2142"/>
          </a:xfrm>
        </p:grpSpPr>
        <p:pic>
          <p:nvPicPr>
            <p:cNvPr id="506" name="图片 171" descr="IMG_256"/>
            <p:cNvPicPr>
              <a:picLocks noChangeAspect="1"/>
            </p:cNvPicPr>
            <p:nvPr/>
          </p:nvPicPr>
          <p:blipFill>
            <a:blip r:embed="rId5"/>
            <a:srcRect l="8943" r="9409"/>
            <a:stretch>
              <a:fillRect/>
            </a:stretch>
          </p:blipFill>
          <p:spPr>
            <a:xfrm>
              <a:off x="6916" y="260669"/>
              <a:ext cx="2100" cy="2128"/>
            </a:xfrm>
            <a:prstGeom prst="rect">
              <a:avLst/>
            </a:prstGeom>
            <a:noFill/>
            <a:ln>
              <a:noFill/>
            </a:ln>
          </p:spPr>
        </p:pic>
        <p:pic>
          <p:nvPicPr>
            <p:cNvPr id="507" name="图片 172" descr="IMG_256"/>
            <p:cNvPicPr>
              <a:picLocks noChangeAspect="1"/>
            </p:cNvPicPr>
            <p:nvPr/>
          </p:nvPicPr>
          <p:blipFill>
            <a:blip r:embed="rId6"/>
            <a:stretch>
              <a:fillRect/>
            </a:stretch>
          </p:blipFill>
          <p:spPr>
            <a:xfrm>
              <a:off x="9175" y="260686"/>
              <a:ext cx="2691" cy="2101"/>
            </a:xfrm>
            <a:prstGeom prst="rect">
              <a:avLst/>
            </a:prstGeom>
            <a:noFill/>
            <a:ln>
              <a:noFill/>
            </a:ln>
          </p:spPr>
        </p:pic>
        <p:pic>
          <p:nvPicPr>
            <p:cNvPr id="508" name="图片 173" descr="IMG_256"/>
            <p:cNvPicPr>
              <a:picLocks noChangeAspect="1"/>
            </p:cNvPicPr>
            <p:nvPr/>
          </p:nvPicPr>
          <p:blipFill>
            <a:blip r:embed="rId7"/>
            <a:stretch>
              <a:fillRect/>
            </a:stretch>
          </p:blipFill>
          <p:spPr>
            <a:xfrm>
              <a:off x="12008" y="260663"/>
              <a:ext cx="3549" cy="2142"/>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1234440" y="1329055"/>
            <a:ext cx="5490210" cy="2385060"/>
            <a:chOff x="910" y="3230"/>
            <a:chExt cx="8105" cy="2908"/>
          </a:xfrm>
        </p:grpSpPr>
        <p:sp>
          <p:nvSpPr>
            <p:cNvPr id="9" name="圆角矩形 8"/>
            <p:cNvSpPr/>
            <p:nvPr>
              <p:custDataLst>
                <p:tags r:id="rId1"/>
              </p:custDataLst>
            </p:nvPr>
          </p:nvSpPr>
          <p:spPr>
            <a:xfrm>
              <a:off x="910" y="3230"/>
              <a:ext cx="8105" cy="2908"/>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10" name="文本框 9"/>
            <p:cNvSpPr txBox="1"/>
            <p:nvPr>
              <p:custDataLst>
                <p:tags r:id="rId2"/>
              </p:custDataLst>
            </p:nvPr>
          </p:nvSpPr>
          <p:spPr>
            <a:xfrm>
              <a:off x="1066" y="3436"/>
              <a:ext cx="7836" cy="2561"/>
            </a:xfrm>
            <a:prstGeom prst="rect">
              <a:avLst/>
            </a:prstGeom>
            <a:noFill/>
          </p:spPr>
          <p:txBody>
            <a:bodyPr wrap="square" rtlCol="0">
              <a:noAutofit/>
            </a:bodyPr>
            <a:p>
              <a:pPr marL="0" indent="0" algn="l" eaLnBrk="1" fontAlgn="auto" latinLnBrk="0" hangingPunct="1">
                <a:lnSpc>
                  <a:spcPct val="150000"/>
                </a:lnSpc>
              </a:pPr>
              <a:r>
                <a:rPr lang="en-US" altLang="en-US" sz="1200" b="0">
                  <a:solidFill>
                    <a:schemeClr val="tx1"/>
                  </a:solidFill>
                  <a:effectLst/>
                  <a:latin typeface="微软雅黑" panose="020B0503020204020204" charset="-122"/>
                  <a:ea typeface="微软雅黑" panose="020B0503020204020204" charset="-122"/>
                  <a:cs typeface="+mn-ea"/>
                  <a:sym typeface="+mn-ea"/>
                </a:rPr>
                <a:t> </a:t>
              </a:r>
              <a:r>
                <a:rPr lang="en-US" altLang="en-US" sz="1000" b="0">
                  <a:solidFill>
                    <a:schemeClr val="tx1"/>
                  </a:solidFill>
                  <a:effectLst/>
                  <a:latin typeface="微软雅黑" panose="020B0503020204020204" charset="-122"/>
                  <a:ea typeface="微软雅黑" panose="020B0503020204020204" charset="-122"/>
                  <a:cs typeface="+mn-ea"/>
                  <a:sym typeface="+mn-ea"/>
                </a:rPr>
                <a:t>  </a:t>
              </a:r>
              <a:r>
                <a:rPr altLang="en-US" sz="1000" b="0">
                  <a:solidFill>
                    <a:schemeClr val="tx1"/>
                  </a:solidFill>
                  <a:effectLst/>
                  <a:latin typeface="微软雅黑" panose="020B0503020204020204" charset="-122"/>
                  <a:ea typeface="微软雅黑" panose="020B0503020204020204" charset="-122"/>
                  <a:cs typeface="+mn-ea"/>
                  <a:sym typeface="+mn-ea"/>
                </a:rPr>
                <a:t>5.搅拌机（Blender）</a:t>
              </a:r>
              <a:r>
                <a:rPr lang="en-US" altLang="en-US" sz="1000" b="0">
                  <a:solidFill>
                    <a:schemeClr val="tx1"/>
                  </a:solidFill>
                  <a:effectLst/>
                  <a:latin typeface="微软雅黑" panose="020B0503020204020204" charset="-122"/>
                  <a:ea typeface="微软雅黑" panose="020B0503020204020204" charset="-122"/>
                  <a:cs typeface="+mn-ea"/>
                  <a:sym typeface="+mn-ea"/>
                </a:rPr>
                <a:t>            </a:t>
              </a:r>
              <a:r>
                <a:rPr altLang="en-US" sz="1000" b="0">
                  <a:solidFill>
                    <a:schemeClr val="tx1"/>
                  </a:solidFill>
                  <a:effectLst/>
                  <a:latin typeface="微软雅黑" panose="020B0503020204020204" charset="-122"/>
                  <a:ea typeface="微软雅黑" panose="020B0503020204020204" charset="-122"/>
                  <a:cs typeface="+mn-ea"/>
                  <a:sym typeface="+mn-ea"/>
                </a:rPr>
                <a:t>6.滤冰器（Strainer）</a:t>
              </a:r>
              <a:r>
                <a:rPr lang="en-US" altLang="en-US" sz="1000" b="0">
                  <a:solidFill>
                    <a:schemeClr val="tx1"/>
                  </a:solidFill>
                  <a:effectLst/>
                  <a:latin typeface="微软雅黑" panose="020B0503020204020204" charset="-122"/>
                  <a:ea typeface="微软雅黑" panose="020B0503020204020204" charset="-122"/>
                  <a:cs typeface="+mn-ea"/>
                  <a:sym typeface="+mn-ea"/>
                </a:rPr>
                <a:t>            </a:t>
              </a:r>
              <a:r>
                <a:rPr altLang="en-US" sz="1000" b="0">
                  <a:solidFill>
                    <a:schemeClr val="tx1"/>
                  </a:solidFill>
                  <a:effectLst/>
                  <a:latin typeface="微软雅黑" panose="020B0503020204020204" charset="-122"/>
                  <a:ea typeface="微软雅黑" panose="020B0503020204020204" charset="-122"/>
                  <a:cs typeface="+mn-ea"/>
                  <a:sym typeface="+mn-ea"/>
                </a:rPr>
                <a:t>7.酒吧刀（Bar-knife）</a:t>
              </a:r>
              <a:r>
                <a:rPr lang="en-US" altLang="en-US" sz="1000" b="0">
                  <a:solidFill>
                    <a:schemeClr val="tx1"/>
                  </a:solidFill>
                  <a:effectLst/>
                  <a:latin typeface="微软雅黑" panose="020B0503020204020204" charset="-122"/>
                  <a:ea typeface="微软雅黑" panose="020B0503020204020204" charset="-122"/>
                  <a:cs typeface="+mn-ea"/>
                  <a:sym typeface="+mn-ea"/>
                </a:rPr>
                <a:t>  </a:t>
              </a:r>
              <a:endParaRPr lang="en-US" altLang="en-US" sz="1000" b="0">
                <a:solidFill>
                  <a:schemeClr val="tx1"/>
                </a:solidFill>
                <a:effectLst/>
                <a:latin typeface="微软雅黑" panose="020B0503020204020204" charset="-122"/>
                <a:ea typeface="微软雅黑" panose="020B0503020204020204" charset="-122"/>
                <a:cs typeface="+mn-ea"/>
                <a:sym typeface="+mn-ea"/>
              </a:endParaRPr>
            </a:p>
          </p:txBody>
        </p:sp>
      </p:grpSp>
      <p:sp>
        <p:nvSpPr>
          <p:cNvPr id="11" name="文本框 10"/>
          <p:cNvSpPr txBox="1"/>
          <p:nvPr>
            <p:custDataLst>
              <p:tags r:id="rId3"/>
            </p:custDataLst>
          </p:nvPr>
        </p:nvSpPr>
        <p:spPr>
          <a:xfrm>
            <a:off x="2787650" y="603250"/>
            <a:ext cx="2406650" cy="306705"/>
          </a:xfrm>
          <a:prstGeom prst="rect">
            <a:avLst/>
          </a:prstGeom>
          <a:solidFill>
            <a:srgbClr val="D2AD8D"/>
          </a:solidFill>
          <a:effectLst>
            <a:outerShdw blurRad="50800" dist="38100" dir="2700000" algn="tl" rotWithShape="0">
              <a:prstClr val="black">
                <a:alpha val="40000"/>
              </a:prstClr>
            </a:outerShdw>
          </a:effectLst>
        </p:spPr>
        <p:txBody>
          <a:bodyPr wrap="square" rtlCol="0">
            <a:spAutoFit/>
          </a:bodyPr>
          <a:p>
            <a:pPr marL="0" indent="0" algn="ctr">
              <a:buNone/>
            </a:pPr>
            <a:r>
              <a:rPr kumimoji="0" lang="zh-CN" altLang="en-US" sz="1400" b="1" i="0" kern="0" cap="none" spc="0" normalizeH="0" baseline="0" noProof="1">
                <a:latin typeface="微软雅黑" panose="020B0503020204020204" charset="-122"/>
                <a:ea typeface="微软雅黑" panose="020B0503020204020204" charset="-122"/>
                <a:cs typeface="+mn-ea"/>
              </a:rPr>
              <a:t> 一、调制鸡尾酒的常用器具</a:t>
            </a:r>
            <a:endParaRPr kumimoji="0" lang="zh-CN" altLang="en-US" sz="1400" b="1" i="0" kern="0" cap="none" spc="0" normalizeH="0" baseline="0" noProof="1">
              <a:latin typeface="微软雅黑" panose="020B0503020204020204" charset="-122"/>
              <a:ea typeface="微软雅黑" panose="020B0503020204020204" charset="-122"/>
              <a:cs typeface="+mn-ea"/>
            </a:endParaRPr>
          </a:p>
        </p:txBody>
      </p:sp>
      <p:sp>
        <p:nvSpPr>
          <p:cNvPr id="4" name="文本框 3"/>
          <p:cNvSpPr txBox="1"/>
          <p:nvPr>
            <p:custDataLst>
              <p:tags r:id="rId4"/>
            </p:custDataLst>
          </p:nvPr>
        </p:nvSpPr>
        <p:spPr>
          <a:xfrm>
            <a:off x="525145" y="238125"/>
            <a:ext cx="15767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任务</a:t>
            </a:r>
            <a:r>
              <a:rPr lang="en-US" altLang="zh-CN"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4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鸡尾酒</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调制</a:t>
            </a:r>
            <a:endPar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p:nvPr/>
        </p:nvPicPr>
        <p:blipFill>
          <a:blip r:embed="rId5"/>
          <a:srcRect l="31157" t="11326" r="31157" b="11322"/>
        </p:blipFill>
        <p:spPr>
          <a:xfrm>
            <a:off x="1720850" y="1974850"/>
            <a:ext cx="912495" cy="1532890"/>
          </a:xfrm>
          <a:prstGeom prst="rect">
            <a:avLst/>
          </a:prstGeom>
        </p:spPr>
      </p:pic>
      <p:pic>
        <p:nvPicPr>
          <p:cNvPr id="3" name="图片 2"/>
          <p:cNvPicPr>
            <a:picLocks noChangeAspect="1"/>
          </p:cNvPicPr>
          <p:nvPr/>
        </p:nvPicPr>
        <p:blipFill>
          <a:blip r:embed="rId6"/>
          <a:stretch>
            <a:fillRect/>
          </a:stretch>
        </p:blipFill>
        <p:spPr>
          <a:xfrm>
            <a:off x="3168650" y="1974850"/>
            <a:ext cx="1119505" cy="1494155"/>
          </a:xfrm>
          <a:prstGeom prst="rect">
            <a:avLst/>
          </a:prstGeom>
        </p:spPr>
      </p:pic>
      <p:pic>
        <p:nvPicPr>
          <p:cNvPr id="5" name="图片 4"/>
          <p:cNvPicPr>
            <a:picLocks noChangeAspect="1"/>
          </p:cNvPicPr>
          <p:nvPr/>
        </p:nvPicPr>
        <p:blipFill>
          <a:blip r:embed="rId7"/>
          <a:stretch>
            <a:fillRect/>
          </a:stretch>
        </p:blipFill>
        <p:spPr>
          <a:xfrm>
            <a:off x="4921250" y="1961515"/>
            <a:ext cx="1129665" cy="150749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1234440" y="1329055"/>
            <a:ext cx="5490210" cy="2385060"/>
            <a:chOff x="910" y="3230"/>
            <a:chExt cx="8105" cy="2908"/>
          </a:xfrm>
        </p:grpSpPr>
        <p:sp>
          <p:nvSpPr>
            <p:cNvPr id="9" name="圆角矩形 8"/>
            <p:cNvSpPr/>
            <p:nvPr>
              <p:custDataLst>
                <p:tags r:id="rId1"/>
              </p:custDataLst>
            </p:nvPr>
          </p:nvSpPr>
          <p:spPr>
            <a:xfrm>
              <a:off x="910" y="3230"/>
              <a:ext cx="8105" cy="2908"/>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10" name="文本框 9"/>
            <p:cNvSpPr txBox="1"/>
            <p:nvPr>
              <p:custDataLst>
                <p:tags r:id="rId2"/>
              </p:custDataLst>
            </p:nvPr>
          </p:nvSpPr>
          <p:spPr>
            <a:xfrm>
              <a:off x="1066" y="3436"/>
              <a:ext cx="7836" cy="2561"/>
            </a:xfrm>
            <a:prstGeom prst="rect">
              <a:avLst/>
            </a:prstGeom>
            <a:noFill/>
          </p:spPr>
          <p:txBody>
            <a:bodyPr wrap="square" rtlCol="0">
              <a:noAutofit/>
            </a:bodyPr>
            <a:p>
              <a:pPr marL="0" indent="0" algn="l" eaLnBrk="1" fontAlgn="auto" latinLnBrk="0" hangingPunct="1">
                <a:lnSpc>
                  <a:spcPct val="150000"/>
                </a:lnSpc>
              </a:pPr>
              <a:r>
                <a:rPr lang="en-US" altLang="en-US" sz="1200" b="0">
                  <a:solidFill>
                    <a:schemeClr val="tx1"/>
                  </a:solidFill>
                  <a:effectLst/>
                  <a:latin typeface="微软雅黑" panose="020B0503020204020204" charset="-122"/>
                  <a:ea typeface="微软雅黑" panose="020B0503020204020204" charset="-122"/>
                  <a:cs typeface="+mn-ea"/>
                  <a:sym typeface="+mn-ea"/>
                </a:rPr>
                <a:t> </a:t>
              </a:r>
              <a:r>
                <a:rPr lang="en-US" altLang="en-US" sz="1000" b="0">
                  <a:solidFill>
                    <a:schemeClr val="tx1"/>
                  </a:solidFill>
                  <a:effectLst/>
                  <a:latin typeface="微软雅黑" panose="020B0503020204020204" charset="-122"/>
                  <a:ea typeface="微软雅黑" panose="020B0503020204020204" charset="-122"/>
                  <a:cs typeface="+mn-ea"/>
                  <a:sym typeface="+mn-ea"/>
                </a:rPr>
                <a:t>   </a:t>
              </a:r>
              <a:r>
                <a:rPr altLang="en-US" sz="1000" b="0">
                  <a:solidFill>
                    <a:schemeClr val="tx1"/>
                  </a:solidFill>
                  <a:effectLst/>
                  <a:latin typeface="微软雅黑" panose="020B0503020204020204" charset="-122"/>
                  <a:ea typeface="微软雅黑" panose="020B0503020204020204" charset="-122"/>
                  <a:cs typeface="+mn-ea"/>
                  <a:sym typeface="+mn-ea"/>
                </a:rPr>
                <a:t>8.搅酒棒（Stirrer）</a:t>
              </a:r>
              <a:r>
                <a:rPr lang="en-US" altLang="en-US" sz="1000" b="0">
                  <a:solidFill>
                    <a:schemeClr val="tx1"/>
                  </a:solidFill>
                  <a:effectLst/>
                  <a:latin typeface="微软雅黑" panose="020B0503020204020204" charset="-122"/>
                  <a:ea typeface="微软雅黑" panose="020B0503020204020204" charset="-122"/>
                  <a:cs typeface="+mn-ea"/>
                  <a:sym typeface="+mn-ea"/>
                </a:rPr>
                <a:t>                  </a:t>
              </a:r>
              <a:r>
                <a:rPr altLang="en-US" sz="1000" b="0">
                  <a:solidFill>
                    <a:schemeClr val="tx1"/>
                  </a:solidFill>
                  <a:effectLst/>
                  <a:latin typeface="微软雅黑" panose="020B0503020204020204" charset="-122"/>
                  <a:ea typeface="微软雅黑" panose="020B0503020204020204" charset="-122"/>
                  <a:cs typeface="+mn-ea"/>
                  <a:sym typeface="+mn-ea"/>
                </a:rPr>
                <a:t>9.冰夹（Ice tong）</a:t>
              </a:r>
              <a:r>
                <a:rPr lang="en-US" altLang="en-US" sz="1000" b="0">
                  <a:solidFill>
                    <a:schemeClr val="tx1"/>
                  </a:solidFill>
                  <a:effectLst/>
                  <a:latin typeface="微软雅黑" panose="020B0503020204020204" charset="-122"/>
                  <a:ea typeface="微软雅黑" panose="020B0503020204020204" charset="-122"/>
                  <a:cs typeface="+mn-ea"/>
                  <a:sym typeface="+mn-ea"/>
                </a:rPr>
                <a:t>          </a:t>
              </a:r>
              <a:r>
                <a:rPr altLang="en-US" sz="1000" b="0">
                  <a:solidFill>
                    <a:schemeClr val="tx1"/>
                  </a:solidFill>
                  <a:effectLst/>
                  <a:latin typeface="微软雅黑" panose="020B0503020204020204" charset="-122"/>
                  <a:ea typeface="微软雅黑" panose="020B0503020204020204" charset="-122"/>
                  <a:cs typeface="+mn-ea"/>
                  <a:sym typeface="+mn-ea"/>
                </a:rPr>
                <a:t>10.鸡尾酒签（Cocktail stick）</a:t>
              </a:r>
              <a:r>
                <a:rPr lang="en-US" altLang="en-US" sz="1000" b="0">
                  <a:solidFill>
                    <a:schemeClr val="tx1"/>
                  </a:solidFill>
                  <a:effectLst/>
                  <a:latin typeface="微软雅黑" panose="020B0503020204020204" charset="-122"/>
                  <a:ea typeface="微软雅黑" panose="020B0503020204020204" charset="-122"/>
                  <a:cs typeface="+mn-ea"/>
                  <a:sym typeface="+mn-ea"/>
                </a:rPr>
                <a:t>  </a:t>
              </a:r>
              <a:endParaRPr lang="en-US" altLang="en-US" sz="1000" b="0">
                <a:solidFill>
                  <a:schemeClr val="tx1"/>
                </a:solidFill>
                <a:effectLst/>
                <a:latin typeface="微软雅黑" panose="020B0503020204020204" charset="-122"/>
                <a:ea typeface="微软雅黑" panose="020B0503020204020204" charset="-122"/>
                <a:cs typeface="+mn-ea"/>
                <a:sym typeface="+mn-ea"/>
              </a:endParaRPr>
            </a:p>
          </p:txBody>
        </p:sp>
      </p:grpSp>
      <p:sp>
        <p:nvSpPr>
          <p:cNvPr id="11" name="文本框 10"/>
          <p:cNvSpPr txBox="1"/>
          <p:nvPr>
            <p:custDataLst>
              <p:tags r:id="rId3"/>
            </p:custDataLst>
          </p:nvPr>
        </p:nvSpPr>
        <p:spPr>
          <a:xfrm>
            <a:off x="2787650" y="603250"/>
            <a:ext cx="2406650" cy="306705"/>
          </a:xfrm>
          <a:prstGeom prst="rect">
            <a:avLst/>
          </a:prstGeom>
          <a:solidFill>
            <a:srgbClr val="D2AD8D"/>
          </a:solidFill>
          <a:effectLst>
            <a:outerShdw blurRad="50800" dist="38100" dir="2700000" algn="tl" rotWithShape="0">
              <a:prstClr val="black">
                <a:alpha val="40000"/>
              </a:prstClr>
            </a:outerShdw>
          </a:effectLst>
        </p:spPr>
        <p:txBody>
          <a:bodyPr wrap="square" rtlCol="0">
            <a:spAutoFit/>
          </a:bodyPr>
          <a:p>
            <a:pPr marL="0" indent="0" algn="ctr">
              <a:buNone/>
            </a:pPr>
            <a:r>
              <a:rPr kumimoji="0" lang="zh-CN" altLang="en-US" sz="1400" b="1" i="0" kern="0" cap="none" spc="0" normalizeH="0" baseline="0" noProof="1">
                <a:latin typeface="微软雅黑" panose="020B0503020204020204" charset="-122"/>
                <a:ea typeface="微软雅黑" panose="020B0503020204020204" charset="-122"/>
                <a:cs typeface="+mn-ea"/>
              </a:rPr>
              <a:t> 一、调制鸡尾酒的常用器具</a:t>
            </a:r>
            <a:endParaRPr kumimoji="0" lang="zh-CN" altLang="en-US" sz="1400" b="1" i="0" kern="0" cap="none" spc="0" normalizeH="0" baseline="0" noProof="1">
              <a:latin typeface="微软雅黑" panose="020B0503020204020204" charset="-122"/>
              <a:ea typeface="微软雅黑" panose="020B0503020204020204" charset="-122"/>
              <a:cs typeface="+mn-ea"/>
            </a:endParaRPr>
          </a:p>
        </p:txBody>
      </p:sp>
      <p:sp>
        <p:nvSpPr>
          <p:cNvPr id="4" name="文本框 3"/>
          <p:cNvSpPr txBox="1"/>
          <p:nvPr>
            <p:custDataLst>
              <p:tags r:id="rId4"/>
            </p:custDataLst>
          </p:nvPr>
        </p:nvSpPr>
        <p:spPr>
          <a:xfrm>
            <a:off x="525145" y="238125"/>
            <a:ext cx="15767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任务</a:t>
            </a:r>
            <a:r>
              <a:rPr lang="en-US" altLang="zh-CN"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4   </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鸡尾酒</a:t>
            </a:r>
            <a:r>
              <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rPr>
              <a:t>调制</a:t>
            </a:r>
            <a:endParaRPr lang="zh-CN" altLang="en-US" sz="1000" b="0" spc="-5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14" name="图片 13"/>
          <p:cNvPicPr>
            <a:picLocks noChangeAspect="1"/>
          </p:cNvPicPr>
          <p:nvPr/>
        </p:nvPicPr>
        <p:blipFill>
          <a:blip r:embed="rId5"/>
          <a:srcRect b="11830"/>
          <a:stretch>
            <a:fillRect/>
          </a:stretch>
        </p:blipFill>
        <p:spPr>
          <a:xfrm>
            <a:off x="1568450" y="1974850"/>
            <a:ext cx="1222375" cy="1524000"/>
          </a:xfrm>
          <a:prstGeom prst="rect">
            <a:avLst/>
          </a:prstGeom>
        </p:spPr>
      </p:pic>
      <p:pic>
        <p:nvPicPr>
          <p:cNvPr id="15" name="图片 14"/>
          <p:cNvPicPr>
            <a:picLocks noChangeAspect="1"/>
          </p:cNvPicPr>
          <p:nvPr/>
        </p:nvPicPr>
        <p:blipFill>
          <a:blip r:embed="rId6"/>
          <a:stretch>
            <a:fillRect/>
          </a:stretch>
        </p:blipFill>
        <p:spPr>
          <a:xfrm>
            <a:off x="3332480" y="1998345"/>
            <a:ext cx="1123950" cy="1500505"/>
          </a:xfrm>
          <a:prstGeom prst="rect">
            <a:avLst/>
          </a:prstGeom>
        </p:spPr>
      </p:pic>
      <p:pic>
        <p:nvPicPr>
          <p:cNvPr id="16" name="图片 15"/>
          <p:cNvPicPr>
            <a:picLocks noChangeAspect="1"/>
          </p:cNvPicPr>
          <p:nvPr/>
        </p:nvPicPr>
        <p:blipFill>
          <a:blip r:embed="rId7"/>
          <a:stretch>
            <a:fillRect/>
          </a:stretch>
        </p:blipFill>
        <p:spPr>
          <a:xfrm>
            <a:off x="4997450" y="1962785"/>
            <a:ext cx="1142365" cy="1536065"/>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DIAGRAM_VIRTUALLY_FRAME" val="{&quot;height&quot;:110.8811811023622,&quot;left&quot;:201.5,&quot;top&quot;:166.8688188976378,&quot;width&quot;:312}"/>
</p:tagLst>
</file>

<file path=ppt/tags/tag11.xml><?xml version="1.0" encoding="utf-8"?>
<p:tagLst xmlns:p="http://schemas.openxmlformats.org/presentationml/2006/main">
  <p:tag name="KSO_WM_DIAGRAM_VIRTUALLY_FRAME" val="{&quot;height&quot;:110.8811811023622,&quot;left&quot;:201.5,&quot;top&quot;:166.8688188976378,&quot;width&quot;:312}"/>
</p:tagLst>
</file>

<file path=ppt/tags/tag12.xml><?xml version="1.0" encoding="utf-8"?>
<p:tagLst xmlns:p="http://schemas.openxmlformats.org/presentationml/2006/main">
  <p:tag name="KSO_WM_DIAGRAM_VIRTUALLY_FRAME" val="{&quot;height&quot;:110.8811811023622,&quot;left&quot;:201.5,&quot;top&quot;:166.8688188976378,&quot;width&quot;:312}"/>
</p:tagLst>
</file>

<file path=ppt/tags/tag13.xml><?xml version="1.0" encoding="utf-8"?>
<p:tagLst xmlns:p="http://schemas.openxmlformats.org/presentationml/2006/main">
  <p:tag name="KSO_WM_DIAGRAM_VIRTUALLY_FRAME" val="{&quot;height&quot;:110.8811811023622,&quot;left&quot;:201.5,&quot;top&quot;:166.8688188976378,&quot;width&quot;:312}"/>
</p:tagLst>
</file>

<file path=ppt/tags/tag14.xml><?xml version="1.0" encoding="utf-8"?>
<p:tagLst xmlns:p="http://schemas.openxmlformats.org/presentationml/2006/main">
  <p:tag name="KSO_WM_DIAGRAM_VIRTUALLY_FRAME" val="{&quot;height&quot;:110.8811811023622,&quot;left&quot;:201.5,&quot;top&quot;:166.8688188976378,&quot;width&quot;:312}"/>
</p:tagLst>
</file>

<file path=ppt/tags/tag15.xml><?xml version="1.0" encoding="utf-8"?>
<p:tagLst xmlns:p="http://schemas.openxmlformats.org/presentationml/2006/main">
  <p:tag name="KSO_WM_DIAGRAM_VIRTUALLY_FRAME" val="{&quot;height&quot;:110.8811811023622,&quot;left&quot;:201.5,&quot;top&quot;:166.8688188976378,&quot;width&quot;:312}"/>
</p:tagLst>
</file>

<file path=ppt/tags/tag16.xml><?xml version="1.0" encoding="utf-8"?>
<p:tagLst xmlns:p="http://schemas.openxmlformats.org/presentationml/2006/main">
  <p:tag name="KSO_WM_DIAGRAM_VIRTUALLY_FRAME" val="{&quot;height&quot;:110.8811811023622,&quot;left&quot;:201.5,&quot;top&quot;:166.8688188976378,&quot;width&quot;:312}"/>
</p:tagLst>
</file>

<file path=ppt/tags/tag17.xml><?xml version="1.0" encoding="utf-8"?>
<p:tagLst xmlns:p="http://schemas.openxmlformats.org/presentationml/2006/main">
  <p:tag name="KSO_WM_DIAGRAM_VIRTUALLY_FRAME" val="{&quot;height&quot;:110.8811811023622,&quot;left&quot;:201.5,&quot;top&quot;:166.8688188976378,&quot;width&quot;:312}"/>
</p:tagLst>
</file>

<file path=ppt/tags/tag18.xml><?xml version="1.0" encoding="utf-8"?>
<p:tagLst xmlns:p="http://schemas.openxmlformats.org/presentationml/2006/main">
  <p:tag name="KSO_WM_DIAGRAM_VIRTUALLY_FRAME" val="{&quot;height&quot;:110.8811811023622,&quot;left&quot;:201.5,&quot;top&quot;:166.8688188976378,&quot;width&quot;:312}"/>
</p:tagLst>
</file>

<file path=ppt/tags/tag19.xml><?xml version="1.0" encoding="utf-8"?>
<p:tagLst xmlns:p="http://schemas.openxmlformats.org/presentationml/2006/main">
  <p:tag name="KSO_WM_DIAGRAM_VIRTUALLY_FRAME" val="{&quot;height&quot;:110.8811811023622,&quot;left&quot;:201.5,&quot;top&quot;:166.8688188976378,&quot;width&quot;:31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DIAGRAM_VIRTUALLY_FRAME" val="{&quot;height&quot;:110.8811811023622,&quot;left&quot;:201.5,&quot;top&quot;:166.8688188976378,&quot;width&quot;:312}"/>
</p:tagLst>
</file>

<file path=ppt/tags/tag21.xml><?xml version="1.0" encoding="utf-8"?>
<p:tagLst xmlns:p="http://schemas.openxmlformats.org/presentationml/2006/main">
  <p:tag name="KSO_WM_DIAGRAM_VIRTUALLY_FRAME" val="{&quot;height&quot;:110.8811811023622,&quot;left&quot;:201.5,&quot;top&quot;:166.8688188976378,&quot;width&quot;:312}"/>
</p:tagLst>
</file>

<file path=ppt/tags/tag22.xml><?xml version="1.0" encoding="utf-8"?>
<p:tagLst xmlns:p="http://schemas.openxmlformats.org/presentationml/2006/main">
  <p:tag name="KSO_WM_DIAGRAM_VIRTUALLY_FRAME" val="{&quot;height&quot;:110.8811811023622,&quot;left&quot;:201.5,&quot;top&quot;:166.8688188976378,&quot;width&quot;:312}"/>
</p:tagLst>
</file>

<file path=ppt/tags/tag23.xml><?xml version="1.0" encoding="utf-8"?>
<p:tagLst xmlns:p="http://schemas.openxmlformats.org/presentationml/2006/main">
  <p:tag name="KSO_WM_DIAGRAM_VIRTUALLY_FRAME" val="{&quot;height&quot;:110.8811811023622,&quot;left&quot;:201.5,&quot;top&quot;:166.8688188976378,&quot;width&quot;:312}"/>
</p:tagLst>
</file>

<file path=ppt/tags/tag24.xml><?xml version="1.0" encoding="utf-8"?>
<p:tagLst xmlns:p="http://schemas.openxmlformats.org/presentationml/2006/main">
  <p:tag name="KSO_WM_DIAGRAM_VIRTUALLY_FRAME" val="{&quot;height&quot;:110.8811811023622,&quot;left&quot;:201.5,&quot;top&quot;:166.8688188976378,&quot;width&quot;:312}"/>
</p:tagLst>
</file>

<file path=ppt/tags/tag25.xml><?xml version="1.0" encoding="utf-8"?>
<p:tagLst xmlns:p="http://schemas.openxmlformats.org/presentationml/2006/main">
  <p:tag name="KSO_WM_DIAGRAM_VIRTUALLY_FRAME" val="{&quot;height&quot;:110.8811811023622,&quot;left&quot;:201.5,&quot;top&quot;:166.8688188976378,&quot;width&quot;:312}"/>
</p:tagLst>
</file>

<file path=ppt/tags/tag26.xml><?xml version="1.0" encoding="utf-8"?>
<p:tagLst xmlns:p="http://schemas.openxmlformats.org/presentationml/2006/main">
  <p:tag name="KSO_WM_DIAGRAM_VIRTUALLY_FRAME" val="{&quot;height&quot;:110.8811811023622,&quot;left&quot;:201.5,&quot;top&quot;:166.8688188976378,&quot;width&quot;:312}"/>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commondata" val="eyJoZGlkIjoiYjc5MzY2ZTExZWRkMjNiNjM2MjgyODFhOTdhOGEyNjcifQ=="/>
  <p:tag name="resource_record_key" val="{&quot;13&quot;:[4670873,466348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2399</Words>
  <Application>WPS 演示</Application>
  <PresentationFormat>On-screen Show (4:3)</PresentationFormat>
  <Paragraphs>124</Paragraphs>
  <Slides>16</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16</vt:i4>
      </vt:variant>
    </vt:vector>
  </HeadingPairs>
  <TitlesOfParts>
    <vt:vector size="28" baseType="lpstr">
      <vt:lpstr>Arial</vt:lpstr>
      <vt:lpstr>宋体</vt:lpstr>
      <vt:lpstr>Wingdings</vt:lpstr>
      <vt:lpstr>微软雅黑</vt:lpstr>
      <vt:lpstr>微软雅黑 Light</vt:lpstr>
      <vt:lpstr>黑体</vt:lpstr>
      <vt:lpstr>Times New Roman</vt:lpstr>
      <vt:lpstr>Calibri Light</vt:lpstr>
      <vt:lpstr>Impact</vt:lpstr>
      <vt:lpstr>Calibri</vt:lpstr>
      <vt:lpstr>Arial Unicode MS</vt:lpstr>
      <vt:lpstr>Office Theme</vt:lpstr>
      <vt:lpstr>PowerPoint 演示文稿</vt:lpstr>
      <vt:lpstr>C O N T E N T 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客人对与错并不重要，重要的是他们的感觉。 It doesn‘t matter whether the customer is right or wrong. It matters how they feel.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敏</cp:lastModifiedBy>
  <cp:revision>497</cp:revision>
  <dcterms:created xsi:type="dcterms:W3CDTF">2024-05-05T10:26:00Z</dcterms:created>
  <dcterms:modified xsi:type="dcterms:W3CDTF">2024-08-26T01:38:48Z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2024-03-09T08:00:00Z</vt:filetime>
  </property>
  <property fmtid="{D5CDD505-2E9C-101B-9397-08002B2CF9AE}" pid="3" name="Creator">
    <vt:lpwstr>Adobe Acrobat 22.0</vt:lpwstr>
  </property>
  <property fmtid="{D5CDD505-2E9C-101B-9397-08002B2CF9AE}" pid="4" name="LastSaved">
    <vt:filetime>2024-03-09T08:00:00Z</vt:filetime>
  </property>
  <property fmtid="{D5CDD505-2E9C-101B-9397-08002B2CF9AE}" pid="5" name="ICV">
    <vt:lpwstr>9A1E159F8A6D483A9E523C81083DDADA_13</vt:lpwstr>
  </property>
  <property fmtid="{D5CDD505-2E9C-101B-9397-08002B2CF9AE}" pid="6" name="KSOProductBuildVer">
    <vt:lpwstr>2052-12.1.0.17468</vt:lpwstr>
  </property>
</Properties>
</file>