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44.svg" ContentType="image/svg+xml"/>
  <Override PartName="/ppt/media/image46.svg" ContentType="image/svg+xml"/>
  <Override PartName="/ppt/media/image48.svg" ContentType="image/svg+xml"/>
  <Override PartName="/ppt/media/image50.svg" ContentType="image/svg+xml"/>
  <Override PartName="/ppt/media/image52.svg" ContentType="image/svg+xml"/>
  <Override PartName="/ppt/media/image54.svg" ContentType="image/svg+xml"/>
  <Override PartName="/ppt/media/image56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894" r:id="rId3"/>
    <p:sldId id="890" r:id="rId4"/>
    <p:sldId id="429" r:id="rId5"/>
    <p:sldId id="3901" r:id="rId6"/>
    <p:sldId id="480" r:id="rId7"/>
    <p:sldId id="3974" r:id="rId8"/>
    <p:sldId id="3973" r:id="rId9"/>
    <p:sldId id="3932" r:id="rId10"/>
    <p:sldId id="3976" r:id="rId11"/>
    <p:sldId id="3977" r:id="rId12"/>
    <p:sldId id="3933" r:id="rId13"/>
    <p:sldId id="3934" r:id="rId14"/>
    <p:sldId id="3970" r:id="rId15"/>
    <p:sldId id="3971" r:id="rId16"/>
    <p:sldId id="3972" r:id="rId17"/>
    <p:sldId id="3935" r:id="rId18"/>
    <p:sldId id="3936" r:id="rId19"/>
    <p:sldId id="3913" r:id="rId20"/>
    <p:sldId id="3968" r:id="rId21"/>
  </p:sldIdLst>
  <p:sldSz cx="7556500" cy="4254500"/>
  <p:notesSz cx="7556500" cy="4254500"/>
  <p:embeddedFontLst>
    <p:embeddedFont>
      <p:font typeface="微软雅黑" panose="020B0503020204020204" charset="-122"/>
      <p:regular r:id="rId28"/>
    </p:embeddedFont>
    <p:embeddedFont>
      <p:font typeface="微软雅黑 Light" panose="020B0502040204020203" charset="-122"/>
      <p:regular r:id="rId29"/>
    </p:embeddedFont>
    <p:embeddedFont>
      <p:font typeface="黑体" panose="02010609060101010101" charset="-122"/>
      <p:regular r:id="rId30"/>
    </p:embeddedFont>
    <p:embeddedFont>
      <p:font typeface="Calibri Light" panose="020F0302020204030204"/>
      <p:regular r:id="rId31"/>
      <p:italic r:id="rId32"/>
    </p:embeddedFont>
    <p:embeddedFont>
      <p:font typeface="Impact" panose="020B0806030902050204"/>
      <p:regular r:id="rId33"/>
    </p:embeddedFont>
    <p:embeddedFont>
      <p:font typeface="Microsoft YaHei UI" panose="020B0503020204020204" charset="-122"/>
      <p:regular r:id="rId34"/>
    </p:embeddedFont>
    <p:embeddedFont>
      <p:font typeface="Calibri" panose="020F0502020204030204" charset="0"/>
      <p:regular r:id="rId35"/>
      <p:bold r:id="rId36"/>
      <p:italic r:id="rId37"/>
      <p:boldItalic r:id="rId38"/>
    </p:embeddedFont>
  </p:embeddedFontLst>
  <p:custDataLst>
    <p:tags r:id="rId39"/>
  </p:custData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1340" userDrawn="1">
          <p15:clr>
            <a:srgbClr val="A4A3A4"/>
          </p15:clr>
        </p15:guide>
        <p15:guide id="2" pos="2380" userDrawn="1">
          <p15:clr>
            <a:srgbClr val="A4A3A4"/>
          </p15:clr>
        </p15:guide>
        <p15:guide id="1" orient="horz" pos="1391" userDrawn="1">
          <p15:clr>
            <a:srgbClr val="A4A3A4"/>
          </p15:clr>
        </p15:guide>
        <p15:guide id="1" orient="horz" pos="2880" userDrawn="1">
          <p15:clr>
            <a:srgbClr val="A4A3A4"/>
          </p15:clr>
        </p15:guide>
        <p15:guide id="2" pos="209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farid nurjamil" initials="f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AD8D"/>
    <a:srgbClr val="BC825C"/>
    <a:srgbClr val="B5865E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-1536" y="-84"/>
      </p:cViewPr>
      <p:guideLst>
        <p:guide orient="horz" pos="1340"/>
        <p:guide pos="2380"/>
        <p:guide orient="horz" pos="1391"/>
        <p:guide orient="horz" pos="2880"/>
        <p:guide pos="209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tags" Target="tags/tag100.xml"/><Relationship Id="rId38" Type="http://schemas.openxmlformats.org/officeDocument/2006/relationships/font" Target="fonts/font11.fntdata"/><Relationship Id="rId37" Type="http://schemas.openxmlformats.org/officeDocument/2006/relationships/font" Target="fonts/font10.fntdata"/><Relationship Id="rId36" Type="http://schemas.openxmlformats.org/officeDocument/2006/relationships/font" Target="fonts/font9.fntdata"/><Relationship Id="rId35" Type="http://schemas.openxmlformats.org/officeDocument/2006/relationships/font" Target="fonts/font8.fntdata"/><Relationship Id="rId34" Type="http://schemas.openxmlformats.org/officeDocument/2006/relationships/font" Target="fonts/font7.fntdata"/><Relationship Id="rId33" Type="http://schemas.openxmlformats.org/officeDocument/2006/relationships/font" Target="fonts/font6.fntdata"/><Relationship Id="rId32" Type="http://schemas.openxmlformats.org/officeDocument/2006/relationships/font" Target="fonts/font5.fntdata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" Target="slides/slide1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26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6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569214" y="247441"/>
            <a:ext cx="1187715" cy="66808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832614" y="952646"/>
            <a:ext cx="6660915" cy="7794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86626" y="915285"/>
            <a:ext cx="5983246" cy="509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2382520"/>
            <a:ext cx="5289550" cy="1063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巩固旧知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实训实操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情境导入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755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新知讲解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拓展延伸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案例分析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5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巩固旧知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6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实训实操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124700" y="3888105"/>
            <a:ext cx="427355" cy="270510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none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B892AB6C-70A6-49EF-A4F5-02149C865011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921A-0FB5-461F-8098-03FC0056C8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58FD-E5B3-4440-9135-3B6EE543F9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098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3226AE28-ABE2-43C5-B855-5BEC63CEC049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80256" y="603331"/>
            <a:ext cx="6798619" cy="437325"/>
          </a:xfrm>
        </p:spPr>
        <p:txBody>
          <a:bodyPr wrap="square">
            <a:normAutofit/>
          </a:bodyPr>
          <a:lstStyle>
            <a:lvl1pPr algn="ctr">
              <a:defRPr sz="198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两栏内容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73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1C8CFD0E-4695-4D61-AF4F-97BA427AFA08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副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77081" y="379066"/>
            <a:ext cx="6798619" cy="437325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377038" y="887905"/>
            <a:ext cx="6798095" cy="236534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4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83845" indent="0">
              <a:buNone/>
              <a:defRPr sz="1240" b="1"/>
            </a:lvl2pPr>
            <a:lvl3pPr marL="567055" indent="0">
              <a:buNone/>
              <a:defRPr sz="1115" b="1"/>
            </a:lvl3pPr>
            <a:lvl4pPr marL="850900" indent="0">
              <a:buNone/>
              <a:defRPr sz="995" b="1"/>
            </a:lvl4pPr>
            <a:lvl5pPr marL="1134745" indent="0">
              <a:buNone/>
              <a:defRPr sz="995" b="1"/>
            </a:lvl5pPr>
            <a:lvl6pPr marL="1417955" indent="0">
              <a:buNone/>
              <a:defRPr sz="995" b="1"/>
            </a:lvl6pPr>
            <a:lvl7pPr marL="1701800" indent="0">
              <a:buNone/>
              <a:defRPr sz="995" b="1"/>
            </a:lvl7pPr>
            <a:lvl8pPr marL="1985645" indent="0">
              <a:buNone/>
              <a:defRPr sz="995" b="1"/>
            </a:lvl8pPr>
            <a:lvl9pPr marL="2268855" indent="0">
              <a:buNone/>
              <a:defRPr sz="995" b="1"/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978535"/>
            <a:ext cx="3287077" cy="2807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529147" y="995838"/>
            <a:ext cx="1825625" cy="2842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393838"/>
                </a:solidFill>
                <a:latin typeface="微软雅黑 Light" panose="020B0502040204020203" charset="-122"/>
                <a:cs typeface="微软雅黑 Light" panose="020B0502040204020203" charset="-122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ttps://photo-static-api.fotomore.com/creative/vcg/400/new/VCG41491380135.jpg" descr="团结"/>
          <p:cNvPicPr/>
          <p:nvPr/>
        </p:nvPicPr>
        <p:blipFill>
          <a:blip r:embed="rId2"/>
          <a:srcRect t="7915" b="7915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30193" y="655347"/>
            <a:ext cx="86740" cy="151809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98839" y="655347"/>
            <a:ext cx="2955645" cy="2955643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7797" y="2068110"/>
            <a:ext cx="123926" cy="12392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1600" y="593383"/>
            <a:ext cx="123926" cy="1239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情境导入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新知讲解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拓展延伸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案例分析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7" Type="http://schemas.openxmlformats.org/officeDocument/2006/relationships/theme" Target="../theme/theme1.xml"/><Relationship Id="rId26" Type="http://schemas.openxmlformats.org/officeDocument/2006/relationships/image" Target="../media/image12.png"/><Relationship Id="rId25" Type="http://schemas.openxmlformats.org/officeDocument/2006/relationships/image" Target="../media/image11.png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 userDrawn="1"/>
        </p:nvPicPr>
        <p:blipFill>
          <a:blip r:embed="rId25" cstate="print"/>
          <a:stretch>
            <a:fillRect/>
          </a:stretch>
        </p:blipFill>
        <p:spPr>
          <a:xfrm>
            <a:off x="86753" y="209211"/>
            <a:ext cx="247848" cy="235453"/>
          </a:xfrm>
          <a:prstGeom prst="rect">
            <a:avLst/>
          </a:prstGeom>
        </p:spPr>
      </p:pic>
      <p:pic>
        <p:nvPicPr>
          <p:cNvPr id="17" name="bg object 17"/>
          <p:cNvPicPr/>
          <p:nvPr userDrawn="1"/>
        </p:nvPicPr>
        <p:blipFill>
          <a:blip r:embed="rId26" cstate="print"/>
          <a:stretch>
            <a:fillRect/>
          </a:stretch>
        </p:blipFill>
        <p:spPr>
          <a:xfrm>
            <a:off x="204482" y="333138"/>
            <a:ext cx="179689" cy="1734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36078" y="370008"/>
            <a:ext cx="893445" cy="233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7217" y="723198"/>
            <a:ext cx="6502064" cy="1958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3956685"/>
            <a:ext cx="2418080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0680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sp>
        <p:nvSpPr>
          <p:cNvPr id="10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11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2" Type="http://schemas.openxmlformats.org/officeDocument/2006/relationships/slideLayout" Target="../slideLayouts/slideLayout5.xml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50.svg"/><Relationship Id="rId6" Type="http://schemas.openxmlformats.org/officeDocument/2006/relationships/image" Target="../media/image49.png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9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9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9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9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0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57.jpeg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tags" Target="../tags/tag9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60.png"/><Relationship Id="rId1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26.xml"/><Relationship Id="rId20" Type="http://schemas.openxmlformats.org/officeDocument/2006/relationships/tags" Target="../tags/tag25.xml"/><Relationship Id="rId2" Type="http://schemas.openxmlformats.org/officeDocument/2006/relationships/image" Target="../media/image22.jpeg"/><Relationship Id="rId19" Type="http://schemas.openxmlformats.org/officeDocument/2006/relationships/tags" Target="../tags/tag24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5" Type="http://schemas.openxmlformats.org/officeDocument/2006/relationships/slideLayout" Target="../slideLayouts/slideLayout5.xml"/><Relationship Id="rId24" Type="http://schemas.openxmlformats.org/officeDocument/2006/relationships/tags" Target="../tags/tag45.xml"/><Relationship Id="rId23" Type="http://schemas.openxmlformats.org/officeDocument/2006/relationships/image" Target="../media/image9.png"/><Relationship Id="rId22" Type="http://schemas.openxmlformats.org/officeDocument/2006/relationships/image" Target="../media/image8.png"/><Relationship Id="rId21" Type="http://schemas.openxmlformats.org/officeDocument/2006/relationships/image" Target="../media/image7.png"/><Relationship Id="rId20" Type="http://schemas.openxmlformats.org/officeDocument/2006/relationships/image" Target="../media/image6.png"/><Relationship Id="rId2" Type="http://schemas.openxmlformats.org/officeDocument/2006/relationships/tags" Target="../tags/tag27.xml"/><Relationship Id="rId19" Type="http://schemas.openxmlformats.org/officeDocument/2006/relationships/tags" Target="../tags/tag44.xml"/><Relationship Id="rId18" Type="http://schemas.openxmlformats.org/officeDocument/2006/relationships/tags" Target="../tags/tag43.xml"/><Relationship Id="rId17" Type="http://schemas.openxmlformats.org/officeDocument/2006/relationships/tags" Target="../tags/tag4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39.pn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0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tags" Target="../tags/tag4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6.svg"/><Relationship Id="rId6" Type="http://schemas.openxmlformats.org/officeDocument/2006/relationships/image" Target="../media/image45.png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8.svg"/><Relationship Id="rId6" Type="http://schemas.openxmlformats.org/officeDocument/2006/relationships/image" Target="../media/image47.png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49"/>
            <a:ext cx="7553325" cy="4244468"/>
            <a:chOff x="0" y="4749"/>
            <a:chExt cx="7553325" cy="4244468"/>
          </a:xfrm>
        </p:grpSpPr>
        <p:pic>
          <p:nvPicPr>
            <p:cNvPr id="3" name="object 3" descr="C:/Users/ysn92/Desktop/新建文件夹/微信图片_20240422093542.jpg微信图片_20240422093542"/>
            <p:cNvPicPr/>
            <p:nvPr/>
          </p:nvPicPr>
          <p:blipFill>
            <a:blip r:embed="rId2"/>
            <a:srcRect t="7839" b="7839"/>
            <a:stretch>
              <a:fillRect/>
            </a:stretch>
          </p:blipFill>
          <p:spPr>
            <a:xfrm>
              <a:off x="0" y="4749"/>
              <a:ext cx="7553325" cy="42444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655347"/>
              <a:ext cx="86740" cy="15180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98839" y="655347"/>
              <a:ext cx="2955645" cy="29556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7797" y="2068110"/>
              <a:ext cx="123926" cy="1239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1600" y="593383"/>
              <a:ext cx="123926" cy="1239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634940" y="1822408"/>
            <a:ext cx="2293620" cy="5289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spcBef>
                <a:spcPts val="115"/>
              </a:spcBef>
              <a:tabLst>
                <a:tab pos="848360" algn="l"/>
              </a:tabLst>
            </a:pPr>
            <a:r>
              <a:rPr lang="zh-CN" altLang="en-US" sz="3350" b="1" spc="-5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餐饮服务</a:t>
            </a:r>
            <a:endParaRPr lang="zh-CN" altLang="en-US" sz="3350" b="1" spc="-5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742582" y="469457"/>
            <a:ext cx="74351" cy="2887488"/>
            <a:chOff x="3742582" y="469457"/>
            <a:chExt cx="74351" cy="2887488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42582" y="469457"/>
              <a:ext cx="61956" cy="169159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42582" y="3288786"/>
              <a:ext cx="74351" cy="68159"/>
            </a:xfrm>
            <a:prstGeom prst="rect">
              <a:avLst/>
            </a:prstGeom>
          </p:spPr>
        </p:pic>
      </p:grpSp>
      <p:sp>
        <p:nvSpPr>
          <p:cNvPr id="19" name="圆角矩形 18"/>
          <p:cNvSpPr/>
          <p:nvPr/>
        </p:nvSpPr>
        <p:spPr>
          <a:xfrm>
            <a:off x="2880995" y="2578735"/>
            <a:ext cx="1864360" cy="304800"/>
          </a:xfrm>
          <a:prstGeom prst="roundRect">
            <a:avLst/>
          </a:prstGeom>
          <a:gradFill>
            <a:gsLst>
              <a:gs pos="31000">
                <a:srgbClr val="BC825C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200"/>
              <a:t>学期、班级、授课教师</a:t>
            </a:r>
            <a:endParaRPr lang="zh-CN"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 txBox="1"/>
          <p:nvPr>
            <p:custDataLst>
              <p:tags r:id="rId1"/>
            </p:custDataLst>
          </p:nvPr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主题五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酒水与酒吧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服务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5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酒吧服务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知识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863850" y="1898650"/>
            <a:ext cx="3200400" cy="2054860"/>
            <a:chOff x="910" y="3230"/>
            <a:chExt cx="8105" cy="2827"/>
          </a:xfrm>
        </p:grpSpPr>
        <p:sp>
          <p:nvSpPr>
            <p:cNvPr id="9" name="圆角矩形 8"/>
            <p:cNvSpPr/>
            <p:nvPr>
              <p:custDataLst>
                <p:tags r:id="rId3"/>
              </p:custDataLst>
            </p:nvPr>
          </p:nvSpPr>
          <p:spPr>
            <a:xfrm>
              <a:off x="910" y="3230"/>
              <a:ext cx="8105" cy="2827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4"/>
              </p:custDataLst>
            </p:nvPr>
          </p:nvSpPr>
          <p:spPr>
            <a:xfrm>
              <a:off x="3120" y="3965"/>
              <a:ext cx="4076" cy="1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lang="zh-CN"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（一）清理</a:t>
              </a:r>
              <a:r>
                <a:rPr lang="zh-CN"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酒吧</a:t>
              </a:r>
              <a:endParaRPr lang="zh-CN"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lang="zh-CN"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（二）盘点酒水 </a:t>
              </a:r>
              <a:endParaRPr lang="zh-CN"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lang="zh-CN"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（三）逐日工作报告  </a:t>
              </a:r>
              <a:endParaRPr lang="zh-CN"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lang="zh-CN"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（四）检查收尾 </a:t>
              </a:r>
              <a:endParaRPr lang="zh-CN"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3244850" y="1365250"/>
            <a:ext cx="2406650" cy="245110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kumimoji="0" lang="zh-CN" altLang="en-US" sz="1000" b="1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三、营业结束后的工作</a:t>
            </a:r>
            <a:endParaRPr kumimoji="0" lang="zh-CN" altLang="en-US" sz="1000" b="1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pic>
        <p:nvPicPr>
          <p:cNvPr id="13" name="图片 12" descr="21589716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5050" y="2127250"/>
            <a:ext cx="1105200" cy="1105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 txBox="1"/>
          <p:nvPr>
            <p:custDataLst>
              <p:tags r:id="rId1"/>
            </p:custDataLst>
          </p:nvPr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主题五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酒水与酒吧服务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5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酒吧服务知识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29920" y="2127250"/>
            <a:ext cx="2760980" cy="1569720"/>
            <a:chOff x="992" y="3350"/>
            <a:chExt cx="4348" cy="2947"/>
          </a:xfrm>
        </p:grpSpPr>
        <p:sp>
          <p:nvSpPr>
            <p:cNvPr id="11" name="圆角矩形 10"/>
            <p:cNvSpPr/>
            <p:nvPr>
              <p:custDataLst>
                <p:tags r:id="rId3"/>
              </p:custDataLst>
            </p:nvPr>
          </p:nvSpPr>
          <p:spPr>
            <a:xfrm>
              <a:off x="992" y="3350"/>
              <a:ext cx="4348" cy="2947"/>
            </a:xfrm>
            <a:prstGeom prst="roundRect">
              <a:avLst/>
            </a:prstGeom>
            <a:noFill/>
            <a:ln w="12700" cmpd="sng">
              <a:solidFill>
                <a:schemeClr val="accent1">
                  <a:shade val="50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4"/>
              </p:custDataLst>
            </p:nvPr>
          </p:nvSpPr>
          <p:spPr>
            <a:xfrm>
              <a:off x="1270" y="3695"/>
              <a:ext cx="3967" cy="1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indent="0" eaLnBrk="1" fontAlgn="auto" latinLnBrk="0" hangingPunct="1">
                <a:lnSpc>
                  <a:spcPct val="150000"/>
                </a:lnSpc>
              </a:pPr>
              <a:r>
                <a:rPr sz="1000">
                  <a:latin typeface="宋体" panose="02010600030101010101" pitchFamily="2" charset="-122"/>
                  <a:ea typeface="宋体" panose="02010600030101010101" pitchFamily="2" charset="-122"/>
                </a:rPr>
                <a:t>优质服务是酒吧竞争力的核心。培养员工以客户为中心的服务理念，关注客户需求，提供个性化、专业化的服务，是提升酒吧品质的关键。</a:t>
              </a:r>
              <a:endParaRPr sz="10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1111250" y="1670050"/>
            <a:ext cx="1774190" cy="2571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p>
            <a:pPr algn="ctr"/>
            <a:r>
              <a:rPr lang="zh-CN" altLang="en-US" sz="1000" b="1">
                <a:ea typeface="宋体" panose="02010600030101010101" pitchFamily="2" charset="-122"/>
              </a:rPr>
              <a:t>优质服务理念</a:t>
            </a:r>
            <a:endParaRPr lang="zh-CN" altLang="en-US" sz="1000" b="1">
              <a:ea typeface="宋体" panose="02010600030101010101" pitchFamily="2" charset="-122"/>
            </a:endParaRPr>
          </a:p>
        </p:txBody>
      </p:sp>
      <p:sp>
        <p:nvSpPr>
          <p:cNvPr id="7" name="圆角矩形 6"/>
          <p:cNvSpPr/>
          <p:nvPr>
            <p:custDataLst>
              <p:tags r:id="rId6"/>
            </p:custDataLst>
          </p:nvPr>
        </p:nvSpPr>
        <p:spPr>
          <a:xfrm>
            <a:off x="4006850" y="2127885"/>
            <a:ext cx="2793365" cy="156972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4540250" y="1670050"/>
            <a:ext cx="1794510" cy="2838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p>
            <a:pPr algn="ctr"/>
            <a:r>
              <a:rPr kumimoji="0" sz="1000" b="1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法律法规宣传</a:t>
            </a:r>
            <a:endParaRPr sz="10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endParaRPr lang="zh-CN" altLang="en-US" sz="1000" b="1"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4083050" y="2320925"/>
            <a:ext cx="251904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50000"/>
              </a:lnSpc>
            </a:pPr>
            <a:r>
              <a:rPr sz="1000">
                <a:latin typeface="宋体" panose="02010600030101010101" pitchFamily="2" charset="-122"/>
                <a:ea typeface="宋体" panose="02010600030101010101" pitchFamily="2" charset="-122"/>
              </a:rPr>
              <a:t>酒吧服务涉及消费者权益保护、治安管理等多个法律领域。加强法律法规宣传，提高员工法律意识，有助于营造安全、有序的消费环境，维护社会稳定。</a:t>
            </a:r>
            <a:endParaRPr sz="10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 txBox="1"/>
          <p:nvPr>
            <p:custDataLst>
              <p:tags r:id="rId1"/>
            </p:custDataLst>
          </p:nvPr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主题五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酒水与酒吧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服务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5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酒吧服务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知识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3458210" y="1670050"/>
            <a:ext cx="2679700" cy="1794510"/>
            <a:chOff x="1246" y="2681"/>
            <a:chExt cx="4220" cy="2826"/>
          </a:xfrm>
        </p:grpSpPr>
        <p:sp>
          <p:nvSpPr>
            <p:cNvPr id="9" name="圆角矩形 8"/>
            <p:cNvSpPr/>
            <p:nvPr>
              <p:custDataLst>
                <p:tags r:id="rId3"/>
              </p:custDataLst>
            </p:nvPr>
          </p:nvSpPr>
          <p:spPr>
            <a:xfrm>
              <a:off x="1246" y="2681"/>
              <a:ext cx="4220" cy="2827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4"/>
              </p:custDataLst>
            </p:nvPr>
          </p:nvSpPr>
          <p:spPr>
            <a:xfrm>
              <a:off x="1390" y="2681"/>
              <a:ext cx="4076" cy="2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indent="0" eaLnBrk="1" fontAlgn="auto" latinLnBrk="0" hangingPunct="1">
                <a:lnSpc>
                  <a:spcPct val="150000"/>
                </a:lnSpc>
              </a:pPr>
              <a:r>
                <a:rPr lang="zh-CN" altLang="en-US" sz="10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案例</a:t>
              </a:r>
              <a:r>
                <a:rPr lang="zh-CN" altLang="en-US" sz="10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一：</a:t>
              </a:r>
              <a:endParaRPr lang="zh-CN" altLang="en-US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  <a:p>
              <a:pPr marL="0" indent="0" eaLnBrk="1" fontAlgn="auto" latinLnBrk="0" hangingPunct="1">
                <a:lnSpc>
                  <a:spcPct val="150000"/>
                </a:lnSpc>
              </a:pPr>
              <a:r>
                <a:rPr lang="zh-CN" altLang="en-US" sz="10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某晚，客人A在酒吧内消费时，发现其点的一杯鸡尾酒与酒吧菜单上的描述不符，认为酒吧欺骗了消费者，情绪激动并进行了投诉。</a:t>
              </a:r>
              <a:endParaRPr lang="zh-CN" altLang="en-US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  <a:p>
              <a:pPr marL="0" indent="0" eaLnBrk="1" fontAlgn="auto" latinLnBrk="0" hangingPunct="1">
                <a:lnSpc>
                  <a:spcPct val="150000"/>
                </a:lnSpc>
              </a:pPr>
              <a:r>
                <a:rPr lang="zh-CN" altLang="en-US" sz="10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请分析：针对此案例的处理过程及案例</a:t>
              </a:r>
              <a:r>
                <a:rPr lang="zh-CN" altLang="en-US" sz="10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总结。</a:t>
              </a:r>
              <a:endParaRPr lang="zh-CN" altLang="en-US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pic>
        <p:nvPicPr>
          <p:cNvPr id="15" name="图片 14" descr="21597134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1250" y="1898650"/>
            <a:ext cx="1283970" cy="128397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 txBox="1"/>
          <p:nvPr>
            <p:custDataLst>
              <p:tags r:id="rId1"/>
            </p:custDataLst>
          </p:nvPr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主题五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酒水与酒吧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服务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5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酒吧服务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知识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29920" y="2127250"/>
            <a:ext cx="2760980" cy="1870710"/>
            <a:chOff x="992" y="3350"/>
            <a:chExt cx="4348" cy="2946"/>
          </a:xfrm>
        </p:grpSpPr>
        <p:sp>
          <p:nvSpPr>
            <p:cNvPr id="11" name="圆角矩形 10"/>
            <p:cNvSpPr/>
            <p:nvPr>
              <p:custDataLst>
                <p:tags r:id="rId3"/>
              </p:custDataLst>
            </p:nvPr>
          </p:nvSpPr>
          <p:spPr>
            <a:xfrm>
              <a:off x="992" y="3350"/>
              <a:ext cx="4348" cy="2947"/>
            </a:xfrm>
            <a:prstGeom prst="roundRect">
              <a:avLst/>
            </a:prstGeom>
            <a:noFill/>
            <a:ln w="12700" cmpd="sng">
              <a:solidFill>
                <a:schemeClr val="accent1">
                  <a:shade val="50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4"/>
              </p:custDataLst>
            </p:nvPr>
          </p:nvSpPr>
          <p:spPr>
            <a:xfrm>
              <a:off x="1270" y="3695"/>
              <a:ext cx="3967" cy="2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indent="0" eaLnBrk="1" fontAlgn="auto" latinLnBrk="0" hangingPunct="1">
                <a:lnSpc>
                  <a:spcPct val="100000"/>
                </a:lnSpc>
              </a:pPr>
              <a:r>
                <a:rPr lang="en-US" altLang="zh-CN" sz="1000">
                  <a:latin typeface="宋体" panose="02010600030101010101" pitchFamily="2" charset="-122"/>
                  <a:ea typeface="宋体" panose="02010600030101010101" pitchFamily="2" charset="-122"/>
                </a:rPr>
                <a:t>1.</a:t>
              </a:r>
              <a:r>
                <a:rPr lang="zh-CN" altLang="en-US" sz="1000">
                  <a:latin typeface="宋体" panose="02010600030101010101" pitchFamily="2" charset="-122"/>
                  <a:ea typeface="宋体" panose="02010600030101010101" pitchFamily="2" charset="-122"/>
                </a:rPr>
                <a:t>服务员首先耐心听取了客人A的投诉，并道歉表示理解其不满。</a:t>
              </a:r>
              <a:endParaRPr lang="zh-CN" altLang="en-US" sz="1000"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marL="0" indent="0" eaLnBrk="1" fontAlgn="auto" latinLnBrk="0" hangingPunct="1">
                <a:lnSpc>
                  <a:spcPct val="100000"/>
                </a:lnSpc>
              </a:pPr>
              <a:r>
                <a:rPr lang="en-US" altLang="zh-CN" sz="1000">
                  <a:latin typeface="宋体" panose="02010600030101010101" pitchFamily="2" charset="-122"/>
                  <a:ea typeface="宋体" panose="02010600030101010101" pitchFamily="2" charset="-122"/>
                </a:rPr>
                <a:t>2.</a:t>
              </a:r>
              <a:r>
                <a:rPr lang="zh-CN" altLang="en-US" sz="1000">
                  <a:latin typeface="宋体" panose="02010600030101010101" pitchFamily="2" charset="-122"/>
                  <a:ea typeface="宋体" panose="02010600030101010101" pitchFamily="2" charset="-122"/>
                </a:rPr>
                <a:t>随后，服务员立即通知了酒吧经理。</a:t>
              </a:r>
              <a:endParaRPr lang="zh-CN" altLang="en-US" sz="1000"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marL="0" indent="0" eaLnBrk="1" fontAlgn="auto" latinLnBrk="0" hangingPunct="1">
                <a:lnSpc>
                  <a:spcPct val="100000"/>
                </a:lnSpc>
              </a:pPr>
              <a:r>
                <a:rPr lang="en-US" altLang="zh-CN" sz="1000">
                  <a:latin typeface="宋体" panose="02010600030101010101" pitchFamily="2" charset="-122"/>
                  <a:ea typeface="宋体" panose="02010600030101010101" pitchFamily="2" charset="-122"/>
                </a:rPr>
                <a:t>3.</a:t>
              </a:r>
              <a:r>
                <a:rPr lang="zh-CN" altLang="en-US" sz="1000">
                  <a:latin typeface="宋体" panose="02010600030101010101" pitchFamily="2" charset="-122"/>
                  <a:ea typeface="宋体" panose="02010600030101010101" pitchFamily="2" charset="-122"/>
                </a:rPr>
                <a:t>经理赶到现场后，进一步了解了情况，并向客人A道歉，解释了饮品制作过程中可能存在的误差。</a:t>
              </a:r>
              <a:endParaRPr lang="zh-CN" altLang="en-US" sz="1000"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marL="0" indent="0" eaLnBrk="1" fontAlgn="auto" latinLnBrk="0" hangingPunct="1">
                <a:lnSpc>
                  <a:spcPct val="100000"/>
                </a:lnSpc>
              </a:pPr>
              <a:r>
                <a:rPr lang="en-US" altLang="zh-CN" sz="1000">
                  <a:latin typeface="宋体" panose="02010600030101010101" pitchFamily="2" charset="-122"/>
                  <a:ea typeface="宋体" panose="02010600030101010101" pitchFamily="2" charset="-122"/>
                </a:rPr>
                <a:t>4.</a:t>
              </a:r>
              <a:r>
                <a:rPr lang="zh-CN" altLang="en-US" sz="1000">
                  <a:latin typeface="宋体" panose="02010600030101010101" pitchFamily="2" charset="-122"/>
                  <a:ea typeface="宋体" panose="02010600030101010101" pitchFamily="2" charset="-122"/>
                </a:rPr>
                <a:t>为了弥补失误，经理为客人A重新调制了一杯符合菜单描述的鸡尾酒，并附赠了一份小吃以示歉意。</a:t>
              </a:r>
              <a:endParaRPr lang="zh-CN" altLang="en-US" sz="10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111250" y="1670050"/>
            <a:ext cx="1774190" cy="2571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p>
            <a:pPr algn="ctr"/>
            <a:r>
              <a:rPr lang="zh-CN" altLang="en-US" sz="1000" b="1">
                <a:ea typeface="宋体" panose="02010600030101010101" pitchFamily="2" charset="-122"/>
              </a:rPr>
              <a:t>处理</a:t>
            </a:r>
            <a:r>
              <a:rPr lang="zh-CN" altLang="en-US" sz="1000" b="1">
                <a:ea typeface="宋体" panose="02010600030101010101" pitchFamily="2" charset="-122"/>
              </a:rPr>
              <a:t>过程</a:t>
            </a:r>
            <a:endParaRPr lang="zh-CN" altLang="en-US" sz="1000" b="1">
              <a:ea typeface="宋体" panose="02010600030101010101" pitchFamily="2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006850" y="2127250"/>
            <a:ext cx="2793365" cy="1871014"/>
            <a:chOff x="6310" y="3350"/>
            <a:chExt cx="4399" cy="2953"/>
          </a:xfrm>
        </p:grpSpPr>
        <p:sp>
          <p:nvSpPr>
            <p:cNvPr id="5" name="圆角矩形 4"/>
            <p:cNvSpPr/>
            <p:nvPr>
              <p:custDataLst>
                <p:tags r:id="rId5"/>
              </p:custDataLst>
            </p:nvPr>
          </p:nvSpPr>
          <p:spPr>
            <a:xfrm>
              <a:off x="6310" y="3350"/>
              <a:ext cx="4399" cy="2953"/>
            </a:xfrm>
            <a:prstGeom prst="roundRect">
              <a:avLst/>
            </a:prstGeom>
            <a:noFill/>
            <a:ln w="12700" cmpd="sng">
              <a:solidFill>
                <a:schemeClr val="accent1">
                  <a:shade val="50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6"/>
              </p:custDataLst>
            </p:nvPr>
          </p:nvSpPr>
          <p:spPr>
            <a:xfrm>
              <a:off x="6588" y="3950"/>
              <a:ext cx="4013" cy="16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0" indent="0" eaLnBrk="1" fontAlgn="auto" latinLnBrk="0" hangingPunct="1">
                <a:lnSpc>
                  <a:spcPct val="100000"/>
                </a:lnSpc>
              </a:pPr>
              <a:r>
                <a:rPr lang="en-US" altLang="en-US" sz="1000">
                  <a:latin typeface="宋体" panose="02010600030101010101" pitchFamily="2" charset="-122"/>
                  <a:ea typeface="宋体" panose="02010600030101010101" pitchFamily="2" charset="-122"/>
                </a:rPr>
                <a:t>1.</a:t>
              </a:r>
              <a:r>
                <a:rPr sz="1000">
                  <a:latin typeface="宋体" panose="02010600030101010101" pitchFamily="2" charset="-122"/>
                  <a:ea typeface="宋体" panose="02010600030101010101" pitchFamily="2" charset="-122"/>
                </a:rPr>
                <a:t>在处理投诉时，首先要保持冷静，认真倾听客户投诉内容</a:t>
              </a:r>
              <a:r>
                <a:rPr lang="zh-CN" altLang="en-US" sz="1000">
                  <a:latin typeface="宋体" panose="02010600030101010101" pitchFamily="2" charset="-122"/>
                  <a:ea typeface="宋体" panose="02010600030101010101" pitchFamily="2" charset="-122"/>
                </a:rPr>
                <a:t>。</a:t>
              </a:r>
              <a:endParaRPr sz="1000"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marL="0" indent="0" eaLnBrk="1" fontAlgn="auto" latinLnBrk="0" hangingPunct="1">
                <a:lnSpc>
                  <a:spcPct val="100000"/>
                </a:lnSpc>
              </a:pPr>
              <a:r>
                <a:rPr lang="en-US" altLang="en-US" sz="1000">
                  <a:latin typeface="宋体" panose="02010600030101010101" pitchFamily="2" charset="-122"/>
                  <a:ea typeface="宋体" panose="02010600030101010101" pitchFamily="2" charset="-122"/>
                </a:rPr>
                <a:t>2.</a:t>
              </a:r>
              <a:r>
                <a:rPr sz="1000">
                  <a:latin typeface="宋体" panose="02010600030101010101" pitchFamily="2" charset="-122"/>
                  <a:ea typeface="宋体" panose="02010600030101010101" pitchFamily="2" charset="-122"/>
                </a:rPr>
                <a:t>其次要及时通知上级管理人员</a:t>
              </a:r>
              <a:r>
                <a:rPr lang="zh-CN" altLang="en-US" sz="1000">
                  <a:latin typeface="宋体" panose="02010600030101010101" pitchFamily="2" charset="-122"/>
                  <a:ea typeface="宋体" panose="02010600030101010101" pitchFamily="2" charset="-122"/>
                </a:rPr>
                <a:t>。</a:t>
              </a:r>
              <a:endParaRPr sz="1000"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marL="0" indent="0" eaLnBrk="1" fontAlgn="auto" latinLnBrk="0" hangingPunct="1">
                <a:lnSpc>
                  <a:spcPct val="100000"/>
                </a:lnSpc>
              </a:pPr>
              <a:r>
                <a:rPr lang="en-US" altLang="en-US" sz="1000">
                  <a:latin typeface="宋体" panose="02010600030101010101" pitchFamily="2" charset="-122"/>
                  <a:ea typeface="宋体" panose="02010600030101010101" pitchFamily="2" charset="-122"/>
                </a:rPr>
                <a:t>3.</a:t>
              </a:r>
              <a:r>
                <a:rPr sz="1000">
                  <a:latin typeface="宋体" panose="02010600030101010101" pitchFamily="2" charset="-122"/>
                  <a:ea typeface="宋体" panose="02010600030101010101" pitchFamily="2" charset="-122"/>
                </a:rPr>
                <a:t>最后要采取积极措施解决问题，并通过道歉和补偿来缓和客户情绪。</a:t>
              </a:r>
              <a:endParaRPr sz="10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488180" y="1643380"/>
            <a:ext cx="1794510" cy="2838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p>
            <a:pPr algn="ctr"/>
            <a:r>
              <a:rPr lang="zh-CN" altLang="en-US" sz="1000" b="1">
                <a:ea typeface="宋体" panose="02010600030101010101" pitchFamily="2" charset="-122"/>
              </a:rPr>
              <a:t>案例</a:t>
            </a:r>
            <a:r>
              <a:rPr lang="zh-CN" altLang="en-US" sz="1000" b="1">
                <a:ea typeface="宋体" panose="02010600030101010101" pitchFamily="2" charset="-122"/>
              </a:rPr>
              <a:t>总结</a:t>
            </a:r>
            <a:endParaRPr lang="zh-CN" altLang="en-US" sz="1000" b="1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 txBox="1"/>
          <p:nvPr>
            <p:custDataLst>
              <p:tags r:id="rId1"/>
            </p:custDataLst>
          </p:nvPr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主题五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酒水与酒吧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服务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5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酒吧服务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知识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3458210" y="1670050"/>
            <a:ext cx="2679700" cy="1795145"/>
            <a:chOff x="1246" y="2681"/>
            <a:chExt cx="4220" cy="2827"/>
          </a:xfrm>
        </p:grpSpPr>
        <p:sp>
          <p:nvSpPr>
            <p:cNvPr id="9" name="圆角矩形 8"/>
            <p:cNvSpPr/>
            <p:nvPr>
              <p:custDataLst>
                <p:tags r:id="rId3"/>
              </p:custDataLst>
            </p:nvPr>
          </p:nvSpPr>
          <p:spPr>
            <a:xfrm>
              <a:off x="1246" y="2681"/>
              <a:ext cx="4220" cy="2827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4"/>
              </p:custDataLst>
            </p:nvPr>
          </p:nvSpPr>
          <p:spPr>
            <a:xfrm>
              <a:off x="1390" y="2921"/>
              <a:ext cx="4076" cy="2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indent="0" eaLnBrk="1" fontAlgn="auto" latinLnBrk="0" hangingPunct="1">
                <a:lnSpc>
                  <a:spcPct val="150000"/>
                </a:lnSpc>
              </a:pPr>
              <a:r>
                <a:rPr lang="zh-CN" altLang="en-US" sz="10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案例</a:t>
              </a:r>
              <a:r>
                <a:rPr lang="zh-CN" altLang="en-US" sz="10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二：</a:t>
              </a:r>
              <a:endParaRPr lang="zh-CN" altLang="en-US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  <a:p>
              <a:pPr marL="0" indent="0" eaLnBrk="1" fontAlgn="auto" latinLnBrk="0" hangingPunct="1">
                <a:lnSpc>
                  <a:spcPct val="150000"/>
                </a:lnSpc>
              </a:pPr>
              <a:r>
                <a:rPr lang="zh-CN" altLang="en-US" sz="10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客人B在酒吧内过量饮酒，出现醉酒症状，如言语不清、站立不稳等。服务员发现后，立即上前询问情况。</a:t>
              </a:r>
              <a:endParaRPr lang="zh-CN" altLang="en-US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  <a:p>
              <a:pPr marL="0" indent="0" eaLnBrk="1" fontAlgn="auto" latinLnBrk="0" hangingPunct="1">
                <a:lnSpc>
                  <a:spcPct val="150000"/>
                </a:lnSpc>
              </a:pPr>
              <a:r>
                <a:rPr lang="zh-CN" altLang="en-US" sz="10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请分析：针对此案例的处理过程及案例</a:t>
              </a:r>
              <a:r>
                <a:rPr lang="zh-CN" altLang="en-US" sz="10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总结。</a:t>
              </a:r>
              <a:endParaRPr lang="zh-CN" altLang="en-US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pic>
        <p:nvPicPr>
          <p:cNvPr id="4" name="图片 3" descr="21591003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87450" y="1898650"/>
            <a:ext cx="1184275" cy="11842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 txBox="1"/>
          <p:nvPr>
            <p:custDataLst>
              <p:tags r:id="rId1"/>
            </p:custDataLst>
          </p:nvPr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主题五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酒水与酒吧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服务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5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酒吧服务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知识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29920" y="2127250"/>
            <a:ext cx="2760980" cy="1871345"/>
            <a:chOff x="992" y="3350"/>
            <a:chExt cx="4348" cy="2947"/>
          </a:xfrm>
        </p:grpSpPr>
        <p:sp>
          <p:nvSpPr>
            <p:cNvPr id="11" name="圆角矩形 10"/>
            <p:cNvSpPr/>
            <p:nvPr>
              <p:custDataLst>
                <p:tags r:id="rId3"/>
              </p:custDataLst>
            </p:nvPr>
          </p:nvSpPr>
          <p:spPr>
            <a:xfrm>
              <a:off x="992" y="3350"/>
              <a:ext cx="4348" cy="2947"/>
            </a:xfrm>
            <a:prstGeom prst="roundRect">
              <a:avLst/>
            </a:prstGeom>
            <a:noFill/>
            <a:ln w="12700" cmpd="sng">
              <a:solidFill>
                <a:schemeClr val="accent1">
                  <a:shade val="50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4"/>
              </p:custDataLst>
            </p:nvPr>
          </p:nvSpPr>
          <p:spPr>
            <a:xfrm>
              <a:off x="1270" y="3815"/>
              <a:ext cx="3967" cy="24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0" indent="0" eaLnBrk="1" fontAlgn="auto" latinLnBrk="0" hangingPunct="1">
                <a:lnSpc>
                  <a:spcPct val="100000"/>
                </a:lnSpc>
              </a:pPr>
              <a:r>
                <a:rPr lang="en-US" altLang="en-US" sz="1000">
                  <a:latin typeface="宋体" panose="02010600030101010101" pitchFamily="2" charset="-122"/>
                  <a:ea typeface="宋体" panose="02010600030101010101" pitchFamily="2" charset="-122"/>
                </a:rPr>
                <a:t>1.</a:t>
              </a:r>
              <a:r>
                <a:rPr sz="1000">
                  <a:latin typeface="宋体" panose="02010600030101010101" pitchFamily="2" charset="-122"/>
                  <a:ea typeface="宋体" panose="02010600030101010101" pitchFamily="2" charset="-122"/>
                </a:rPr>
                <a:t>服务员首先确认了客人B的安全，避免其跌倒受伤。</a:t>
              </a:r>
              <a:endParaRPr sz="1000"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marL="0" indent="0" eaLnBrk="1" fontAlgn="auto" latinLnBrk="0" hangingPunct="1">
                <a:lnSpc>
                  <a:spcPct val="100000"/>
                </a:lnSpc>
              </a:pPr>
              <a:r>
                <a:rPr lang="en-US" altLang="en-US" sz="1000">
                  <a:latin typeface="宋体" panose="02010600030101010101" pitchFamily="2" charset="-122"/>
                  <a:ea typeface="宋体" panose="02010600030101010101" pitchFamily="2" charset="-122"/>
                </a:rPr>
                <a:t>2.</a:t>
              </a:r>
              <a:r>
                <a:rPr sz="1000">
                  <a:latin typeface="宋体" panose="02010600030101010101" pitchFamily="2" charset="-122"/>
                  <a:ea typeface="宋体" panose="02010600030101010101" pitchFamily="2" charset="-122"/>
                </a:rPr>
                <a:t>随后，服务员通知了酒吧经理和安保人员。经理和安保人员赶到现场后，与服务员共同协助客人B坐下，并提供了一杯温水帮助其醒酒。</a:t>
              </a:r>
              <a:endParaRPr sz="1000"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marL="0" indent="0" eaLnBrk="1" fontAlgn="auto" latinLnBrk="0" hangingPunct="1">
                <a:lnSpc>
                  <a:spcPct val="100000"/>
                </a:lnSpc>
              </a:pPr>
              <a:r>
                <a:rPr lang="en-US" altLang="en-US" sz="1000">
                  <a:latin typeface="宋体" panose="02010600030101010101" pitchFamily="2" charset="-122"/>
                  <a:ea typeface="宋体" panose="02010600030101010101" pitchFamily="2" charset="-122"/>
                </a:rPr>
                <a:t>3.</a:t>
              </a:r>
              <a:r>
                <a:rPr sz="1000">
                  <a:latin typeface="宋体" panose="02010600030101010101" pitchFamily="2" charset="-122"/>
                  <a:ea typeface="宋体" panose="02010600030101010101" pitchFamily="2" charset="-122"/>
                </a:rPr>
                <a:t>同时，经理与客人B的朋友或同伴沟通，确保他们能够照顾好醉酒的客人B。</a:t>
              </a:r>
              <a:endParaRPr sz="10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111250" y="1670050"/>
            <a:ext cx="1774190" cy="2571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p>
            <a:pPr algn="ctr"/>
            <a:r>
              <a:rPr lang="zh-CN" altLang="en-US" sz="1000" b="1">
                <a:ea typeface="宋体" panose="02010600030101010101" pitchFamily="2" charset="-122"/>
              </a:rPr>
              <a:t>处理</a:t>
            </a:r>
            <a:r>
              <a:rPr lang="zh-CN" altLang="en-US" sz="1000" b="1">
                <a:ea typeface="宋体" panose="02010600030101010101" pitchFamily="2" charset="-122"/>
              </a:rPr>
              <a:t>过程</a:t>
            </a:r>
            <a:endParaRPr lang="zh-CN" altLang="en-US" sz="1000" b="1">
              <a:ea typeface="宋体" panose="02010600030101010101" pitchFamily="2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006850" y="2127250"/>
            <a:ext cx="2793365" cy="1871014"/>
            <a:chOff x="6310" y="3350"/>
            <a:chExt cx="4399" cy="2953"/>
          </a:xfrm>
        </p:grpSpPr>
        <p:sp>
          <p:nvSpPr>
            <p:cNvPr id="5" name="圆角矩形 4"/>
            <p:cNvSpPr/>
            <p:nvPr>
              <p:custDataLst>
                <p:tags r:id="rId5"/>
              </p:custDataLst>
            </p:nvPr>
          </p:nvSpPr>
          <p:spPr>
            <a:xfrm>
              <a:off x="6310" y="3350"/>
              <a:ext cx="4399" cy="2953"/>
            </a:xfrm>
            <a:prstGeom prst="roundRect">
              <a:avLst/>
            </a:prstGeom>
            <a:noFill/>
            <a:ln w="12700" cmpd="sng">
              <a:solidFill>
                <a:schemeClr val="accent1">
                  <a:shade val="50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6"/>
              </p:custDataLst>
            </p:nvPr>
          </p:nvSpPr>
          <p:spPr>
            <a:xfrm>
              <a:off x="6588" y="3950"/>
              <a:ext cx="4013" cy="16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0" indent="0" eaLnBrk="1" fontAlgn="auto" latinLnBrk="0" hangingPunct="1">
                <a:lnSpc>
                  <a:spcPct val="100000"/>
                </a:lnSpc>
              </a:pPr>
              <a:r>
                <a:rPr lang="en-US" altLang="en-US" sz="1000">
                  <a:latin typeface="宋体" panose="02010600030101010101" pitchFamily="2" charset="-122"/>
                  <a:ea typeface="宋体" panose="02010600030101010101" pitchFamily="2" charset="-122"/>
                </a:rPr>
                <a:t>1.</a:t>
              </a:r>
              <a:r>
                <a:rPr sz="1000">
                  <a:latin typeface="宋体" panose="02010600030101010101" pitchFamily="2" charset="-122"/>
                  <a:ea typeface="宋体" panose="02010600030101010101" pitchFamily="2" charset="-122"/>
                </a:rPr>
                <a:t>在处理醉酒情况时，首先要确保客人的安全，避免其发生意外。</a:t>
              </a:r>
              <a:endParaRPr sz="1000"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marL="0" indent="0" eaLnBrk="1" fontAlgn="auto" latinLnBrk="0" hangingPunct="1">
                <a:lnSpc>
                  <a:spcPct val="100000"/>
                </a:lnSpc>
              </a:pPr>
              <a:r>
                <a:rPr lang="en-US" altLang="en-US" sz="1000">
                  <a:latin typeface="宋体" panose="02010600030101010101" pitchFamily="2" charset="-122"/>
                  <a:ea typeface="宋体" panose="02010600030101010101" pitchFamily="2" charset="-122"/>
                </a:rPr>
                <a:t>2.</a:t>
              </a:r>
              <a:r>
                <a:rPr sz="1000">
                  <a:latin typeface="宋体" panose="02010600030101010101" pitchFamily="2" charset="-122"/>
                  <a:ea typeface="宋体" panose="02010600030101010101" pitchFamily="2" charset="-122"/>
                </a:rPr>
                <a:t>其次要及时通知相关人员，共同协助处理。</a:t>
              </a:r>
              <a:endParaRPr sz="1000"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marL="0" indent="0" eaLnBrk="1" fontAlgn="auto" latinLnBrk="0" hangingPunct="1">
                <a:lnSpc>
                  <a:spcPct val="100000"/>
                </a:lnSpc>
              </a:pPr>
              <a:r>
                <a:rPr lang="en-US" altLang="en-US" sz="1000">
                  <a:latin typeface="宋体" panose="02010600030101010101" pitchFamily="2" charset="-122"/>
                  <a:ea typeface="宋体" panose="02010600030101010101" pitchFamily="2" charset="-122"/>
                </a:rPr>
                <a:t>3.</a:t>
              </a:r>
              <a:r>
                <a:rPr sz="1000">
                  <a:latin typeface="宋体" panose="02010600030101010101" pitchFamily="2" charset="-122"/>
                  <a:ea typeface="宋体" panose="02010600030101010101" pitchFamily="2" charset="-122"/>
                </a:rPr>
                <a:t>最后要与客人或其同伴沟通，确保他们能够妥善处理醉酒问题。</a:t>
              </a:r>
              <a:endParaRPr lang="zh-CN" altLang="en-US" sz="10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488180" y="1643380"/>
            <a:ext cx="1794510" cy="2838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p>
            <a:pPr algn="ctr"/>
            <a:r>
              <a:rPr lang="zh-CN" altLang="en-US" sz="1000" b="1">
                <a:ea typeface="宋体" panose="02010600030101010101" pitchFamily="2" charset="-122"/>
              </a:rPr>
              <a:t>案例</a:t>
            </a:r>
            <a:r>
              <a:rPr lang="zh-CN" altLang="en-US" sz="1000" b="1">
                <a:ea typeface="宋体" panose="02010600030101010101" pitchFamily="2" charset="-122"/>
              </a:rPr>
              <a:t>总结</a:t>
            </a:r>
            <a:endParaRPr lang="zh-CN" altLang="en-US" sz="1000" b="1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 txBox="1"/>
          <p:nvPr>
            <p:custDataLst>
              <p:tags r:id="rId1"/>
            </p:custDataLst>
          </p:nvPr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主题五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酒水与酒吧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服务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5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酒吧服务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知识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1347470" y="2007235"/>
            <a:ext cx="2588260" cy="1078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5080" algn="l">
              <a:lnSpc>
                <a:spcPct val="153000"/>
              </a:lnSpc>
              <a:spcBef>
                <a:spcPts val="95"/>
              </a:spcBef>
            </a:pPr>
            <a:r>
              <a:rPr lang="zh-CN" altLang="en-US" sz="1000" b="0" dirty="0">
                <a:solidFill>
                  <a:srgbClr val="3E3E3E"/>
                </a:solidFill>
                <a:latin typeface="+mn-ea"/>
                <a:ea typeface="+mn-ea"/>
                <a:cs typeface="+mn-ea"/>
                <a:sym typeface="+mn-ea"/>
              </a:rPr>
              <a:t>任务</a:t>
            </a:r>
            <a:r>
              <a:rPr lang="en-US" altLang="zh-CN" sz="1000" b="0" dirty="0">
                <a:solidFill>
                  <a:srgbClr val="3E3E3E"/>
                </a:solidFill>
                <a:latin typeface="+mn-ea"/>
                <a:ea typeface="+mn-ea"/>
                <a:cs typeface="+mn-ea"/>
                <a:sym typeface="+mn-ea"/>
              </a:rPr>
              <a:t>1 </a:t>
            </a:r>
            <a:r>
              <a:rPr lang="zh-CN" altLang="en-US" sz="1000" b="0" dirty="0">
                <a:solidFill>
                  <a:srgbClr val="3E3E3E"/>
                </a:solidFill>
                <a:latin typeface="+mn-ea"/>
                <a:ea typeface="+mn-ea"/>
                <a:cs typeface="+mn-ea"/>
                <a:sym typeface="+mn-ea"/>
              </a:rPr>
              <a:t>酒水基本知识</a:t>
            </a:r>
            <a:endParaRPr sz="1000" b="0" spc="-50" dirty="0">
              <a:solidFill>
                <a:srgbClr val="3E3E3E"/>
              </a:solidFill>
              <a:latin typeface="+mn-ea"/>
              <a:ea typeface="+mn-ea"/>
              <a:cs typeface="+mn-ea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000" b="0" dirty="0">
                <a:solidFill>
                  <a:srgbClr val="3E3E3E"/>
                </a:solidFill>
                <a:latin typeface="+mn-ea"/>
                <a:ea typeface="+mn-ea"/>
                <a:cs typeface="+mn-ea"/>
                <a:sym typeface="+mn-ea"/>
              </a:rPr>
              <a:t>任务</a:t>
            </a:r>
            <a:r>
              <a:rPr lang="en-US" altLang="zh-CN" sz="1000" b="0" dirty="0">
                <a:solidFill>
                  <a:srgbClr val="3E3E3E"/>
                </a:solidFill>
                <a:latin typeface="+mn-ea"/>
                <a:ea typeface="+mn-ea"/>
                <a:cs typeface="+mn-ea"/>
                <a:sym typeface="+mn-ea"/>
              </a:rPr>
              <a:t>2 </a:t>
            </a:r>
            <a:r>
              <a:rPr lang="zh-CN" altLang="en-US" sz="1000" b="0" dirty="0">
                <a:solidFill>
                  <a:srgbClr val="3E3E3E"/>
                </a:solidFill>
                <a:latin typeface="+mn-ea"/>
                <a:ea typeface="+mn-ea"/>
                <a:cs typeface="+mn-ea"/>
                <a:sym typeface="+mn-ea"/>
              </a:rPr>
              <a:t>酒精饮料</a:t>
            </a:r>
            <a:endParaRPr lang="zh-CN" altLang="en-US" sz="1000" b="0" dirty="0">
              <a:solidFill>
                <a:srgbClr val="3E3E3E"/>
              </a:solidFill>
              <a:latin typeface="+mn-ea"/>
              <a:ea typeface="+mn-ea"/>
              <a:cs typeface="+mn-ea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000" b="0" dirty="0">
                <a:solidFill>
                  <a:srgbClr val="3E3E3E"/>
                </a:solidFill>
                <a:latin typeface="+mn-ea"/>
                <a:ea typeface="+mn-ea"/>
                <a:cs typeface="+mn-ea"/>
                <a:sym typeface="+mn-ea"/>
              </a:rPr>
              <a:t>任务</a:t>
            </a:r>
            <a:r>
              <a:rPr lang="en-US" altLang="zh-CN" sz="1000" b="0" dirty="0">
                <a:solidFill>
                  <a:srgbClr val="3E3E3E"/>
                </a:solidFill>
                <a:latin typeface="+mn-ea"/>
                <a:ea typeface="+mn-ea"/>
                <a:cs typeface="+mn-ea"/>
                <a:sym typeface="+mn-ea"/>
              </a:rPr>
              <a:t>3 </a:t>
            </a:r>
            <a:r>
              <a:rPr lang="zh-CN" altLang="en-US" sz="1000" b="0" dirty="0">
                <a:solidFill>
                  <a:srgbClr val="3E3E3E"/>
                </a:solidFill>
                <a:latin typeface="+mn-ea"/>
                <a:ea typeface="+mn-ea"/>
                <a:cs typeface="+mn-ea"/>
                <a:sym typeface="+mn-ea"/>
              </a:rPr>
              <a:t>软饮料</a:t>
            </a:r>
            <a:endParaRPr lang="zh-CN" altLang="en-US" sz="1000" b="0" dirty="0">
              <a:solidFill>
                <a:srgbClr val="3E3E3E"/>
              </a:solidFill>
              <a:latin typeface="+mn-ea"/>
              <a:ea typeface="+mn-ea"/>
              <a:cs typeface="+mn-ea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000" b="0" dirty="0">
                <a:solidFill>
                  <a:srgbClr val="3E3E3E"/>
                </a:solidFill>
                <a:latin typeface="+mn-ea"/>
                <a:ea typeface="+mn-ea"/>
                <a:cs typeface="+mn-ea"/>
                <a:sym typeface="+mn-ea"/>
              </a:rPr>
              <a:t>任务</a:t>
            </a:r>
            <a:r>
              <a:rPr lang="en-US" altLang="zh-CN" sz="1000" b="0" dirty="0">
                <a:solidFill>
                  <a:srgbClr val="3E3E3E"/>
                </a:solidFill>
                <a:latin typeface="+mn-ea"/>
                <a:ea typeface="+mn-ea"/>
                <a:cs typeface="+mn-ea"/>
                <a:sym typeface="+mn-ea"/>
              </a:rPr>
              <a:t>4 </a:t>
            </a:r>
            <a:r>
              <a:rPr lang="zh-CN" altLang="en-US" sz="1000" b="0" dirty="0">
                <a:solidFill>
                  <a:srgbClr val="3E3E3E"/>
                </a:solidFill>
                <a:latin typeface="+mn-ea"/>
                <a:ea typeface="+mn-ea"/>
                <a:cs typeface="+mn-ea"/>
                <a:sym typeface="+mn-ea"/>
              </a:rPr>
              <a:t>鸡尾酒调制</a:t>
            </a:r>
            <a:endParaRPr lang="zh-CN" altLang="en-US" sz="1000" b="0">
              <a:latin typeface="+mn-ea"/>
              <a:ea typeface="+mn-ea"/>
              <a:cs typeface="+mn-ea"/>
            </a:endParaRPr>
          </a:p>
        </p:txBody>
      </p:sp>
      <p:sp>
        <p:nvSpPr>
          <p:cNvPr id="8" name="圆角矩形 7"/>
          <p:cNvSpPr/>
          <p:nvPr>
            <p:custDataLst>
              <p:tags r:id="rId4"/>
            </p:custDataLst>
          </p:nvPr>
        </p:nvSpPr>
        <p:spPr>
          <a:xfrm>
            <a:off x="791210" y="1702435"/>
            <a:ext cx="2679700" cy="1795145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图片 9" descr="21584952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92650" y="1822450"/>
            <a:ext cx="1491615" cy="149161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 txBox="1"/>
          <p:nvPr>
            <p:custDataLst>
              <p:tags r:id="rId1"/>
            </p:custDataLst>
          </p:nvPr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主题五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酒水与酒吧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服务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5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酒吧服务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知识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633095" y="2127250"/>
            <a:ext cx="1552575" cy="55308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 eaLnBrk="1" fontAlgn="auto" latinLnBrk="0" hangingPunct="1">
              <a:lnSpc>
                <a:spcPct val="150000"/>
              </a:lnSpc>
            </a:pPr>
            <a:r>
              <a:rPr lang="zh-CN" altLang="en-US" sz="1000">
                <a:ea typeface="宋体" panose="02010600030101010101" pitchFamily="2" charset="-122"/>
              </a:rPr>
              <a:t>小组分角色模拟演示</a:t>
            </a:r>
            <a:endParaRPr lang="zh-CN" altLang="en-US" sz="1000">
              <a:ea typeface="宋体" panose="02010600030101010101" pitchFamily="2" charset="-122"/>
            </a:endParaRPr>
          </a:p>
          <a:p>
            <a:pPr marL="0" indent="0" algn="ctr" eaLnBrk="1" fontAlgn="auto" latinLnBrk="0" hangingPunct="1">
              <a:lnSpc>
                <a:spcPct val="150000"/>
              </a:lnSpc>
            </a:pPr>
            <a:r>
              <a:rPr lang="zh-CN" altLang="en-US" sz="1000">
                <a:ea typeface="宋体" panose="02010600030101010101" pitchFamily="2" charset="-122"/>
              </a:rPr>
              <a:t>酒吧服务程序与标准。</a:t>
            </a:r>
            <a:endParaRPr lang="zh-CN" altLang="en-US" sz="1000">
              <a:ea typeface="宋体" panose="02010600030101010101" pitchFamily="2" charset="-122"/>
            </a:endParaRPr>
          </a:p>
        </p:txBody>
      </p:sp>
      <p:pic>
        <p:nvPicPr>
          <p:cNvPr id="5" name="http://photo-static-api.fotomore.com/creative/vcg/400/new/VCG41N1271007728.jpg?uid=386&amp;timestamp=1715846415&amp;sign=4c2f3d64e807439260c3418b22301ff9" descr="经理和服务员的简报。餐厅经理和他的员工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050" y="1120775"/>
            <a:ext cx="3890645" cy="25939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4233" y="1076389"/>
            <a:ext cx="955040" cy="2114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dirty="0">
                <a:solidFill>
                  <a:srgbClr val="252525"/>
                </a:solidFill>
              </a:rPr>
              <a:t>【</a:t>
            </a:r>
            <a:r>
              <a:rPr sz="1200" dirty="0">
                <a:solidFill>
                  <a:srgbClr val="252525"/>
                </a:solidFill>
              </a:rPr>
              <a:t>作</a:t>
            </a:r>
            <a:r>
              <a:rPr sz="1200" dirty="0">
                <a:solidFill>
                  <a:srgbClr val="252525"/>
                </a:solidFill>
              </a:rPr>
              <a:t>业</a:t>
            </a:r>
            <a:r>
              <a:rPr sz="1200" dirty="0">
                <a:solidFill>
                  <a:srgbClr val="252525"/>
                </a:solidFill>
              </a:rPr>
              <a:t>目</a:t>
            </a:r>
            <a:r>
              <a:rPr sz="1200" dirty="0">
                <a:solidFill>
                  <a:srgbClr val="252525"/>
                </a:solidFill>
              </a:rPr>
              <a:t>标</a:t>
            </a:r>
            <a:r>
              <a:rPr sz="1200" spc="-50" dirty="0">
                <a:solidFill>
                  <a:srgbClr val="252525"/>
                </a:solidFill>
              </a:rPr>
              <a:t>】</a:t>
            </a:r>
            <a:endParaRPr sz="1200"/>
          </a:p>
        </p:txBody>
      </p:sp>
      <p:sp>
        <p:nvSpPr>
          <p:cNvPr id="4" name="object 4"/>
          <p:cNvSpPr txBox="1"/>
          <p:nvPr/>
        </p:nvSpPr>
        <p:spPr>
          <a:xfrm>
            <a:off x="774233" y="1266015"/>
            <a:ext cx="5607050" cy="2642235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76530" indent="-15875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sz="1100" b="0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1.</a:t>
            </a:r>
            <a:r>
              <a:rPr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帮助学生</a:t>
            </a:r>
            <a:r>
              <a:rPr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巩固所学知识，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并达到学以致用。</a:t>
            </a:r>
            <a:endParaRPr sz="1100" b="0" spc="125" dirty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176530" indent="-15875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lang="en-US" altLang="en-US"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2.培养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学生</a:t>
            </a:r>
            <a:r>
              <a:rPr lang="en-US" altLang="en-US"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自学能力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，</a:t>
            </a:r>
            <a:r>
              <a:rPr lang="en-US" altLang="en-US"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提高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学生</a:t>
            </a:r>
            <a:r>
              <a:rPr lang="en-US" altLang="en-US"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学习能力和探究精神，更好地适应社会。</a:t>
            </a:r>
            <a:endParaRPr lang="en-US" altLang="en-US" sz="1100" b="0" spc="125" dirty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176530" indent="-15875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lang="en-US" altLang="en-US"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3.提高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学生</a:t>
            </a:r>
            <a:r>
              <a:rPr lang="en-US" altLang="en-US"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学习成绩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，</a:t>
            </a:r>
            <a:r>
              <a:rPr lang="en-US" altLang="en-US"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为未来的升学或工作打下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良好</a:t>
            </a:r>
            <a:r>
              <a:rPr lang="en-US" altLang="en-US"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基础。</a:t>
            </a:r>
            <a:endParaRPr lang="en-US" altLang="en-US" sz="1100" b="0" spc="125" dirty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176530" indent="-15875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lang="en-US" altLang="en-US"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4.培养学生的创新思维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，提高学生的学习兴趣。</a:t>
            </a:r>
            <a:endParaRPr lang="en-US" altLang="en-US" sz="1100" b="0" spc="125" dirty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endParaRPr sz="1200" b="1" dirty="0">
              <a:solidFill>
                <a:srgbClr val="252525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endParaRPr sz="1200" b="1" dirty="0">
              <a:solidFill>
                <a:srgbClr val="252525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【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作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业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内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容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与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要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求</a:t>
            </a:r>
            <a:r>
              <a:rPr sz="1200" b="1" spc="-5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】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76530" indent="-158750">
              <a:lnSpc>
                <a:spcPct val="100000"/>
              </a:lnSpc>
              <a:spcBef>
                <a:spcPts val="660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sz="1100" b="0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1.</a:t>
            </a:r>
            <a:r>
              <a:rPr lang="zh-CN" altLang="en-US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  <a:sym typeface="+mn-ea"/>
              </a:rPr>
              <a:t>绘制酒吧服务流程与标准思维导图。</a:t>
            </a:r>
            <a:endParaRPr lang="zh-CN" altLang="en-US" sz="1100" b="0" spc="-5" dirty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176530" indent="-158750">
              <a:lnSpc>
                <a:spcPct val="100000"/>
              </a:lnSpc>
              <a:spcBef>
                <a:spcPts val="660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lang="en-US" altLang="zh-CN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2.</a:t>
            </a:r>
            <a:r>
              <a:rPr lang="zh-CN" altLang="en-US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  <a:sym typeface="+mn-ea"/>
              </a:rPr>
              <a:t>完成本任务题库中全部题目。</a:t>
            </a:r>
            <a:endParaRPr lang="zh-CN" altLang="en-US" sz="1100" b="0" spc="-5" dirty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marL="176530" indent="-158750">
              <a:lnSpc>
                <a:spcPct val="100000"/>
              </a:lnSpc>
              <a:spcBef>
                <a:spcPts val="660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lang="en-US" altLang="zh-CN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3.</a:t>
            </a:r>
            <a:r>
              <a:rPr lang="zh-CN" altLang="en-US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小组</a:t>
            </a:r>
            <a:r>
              <a:rPr lang="zh-CN" altLang="en-US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分角色模拟演示酒吧服务</a:t>
            </a:r>
            <a:r>
              <a:rPr lang="zh-CN" altLang="en-US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实操流程。</a:t>
            </a:r>
            <a:endParaRPr lang="zh-CN" altLang="en-US" sz="1100" b="0" spc="-5" dirty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3050" y="457200"/>
            <a:ext cx="2978785" cy="7524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客人对与错并不重要，重要的是他们的感觉</a:t>
            </a:r>
            <a:r>
              <a:rPr lang="zh-CN"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It doesn‘t matter whether the customer is right or wrong. It matters how they feel. </a:t>
            </a:r>
            <a:endParaRPr sz="1200" b="0" spc="-15" dirty="0">
              <a:solidFill>
                <a:srgbClr val="FFFFFF"/>
              </a:solidFill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781" y="41910"/>
            <a:ext cx="7437048" cy="2230674"/>
            <a:chOff x="55766" y="4737"/>
            <a:chExt cx="7497558" cy="2602453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79693" y="4749"/>
              <a:ext cx="7373631" cy="2602441"/>
            </a:xfrm>
            <a:prstGeom prst="rect">
              <a:avLst/>
            </a:prstGeom>
          </p:spPr>
        </p:pic>
        <p:pic>
          <p:nvPicPr>
            <p:cNvPr id="4" name="object 4" descr="C:/Users/ysn92/Desktop/新建文件夹/微信图片_20240422093608.jpg微信图片_20240422093608"/>
            <p:cNvPicPr/>
            <p:nvPr/>
          </p:nvPicPr>
          <p:blipFill>
            <a:blip r:embed="rId2"/>
            <a:srcRect t="23557" b="23557"/>
            <a:stretch>
              <a:fillRect/>
            </a:stretch>
          </p:blipFill>
          <p:spPr>
            <a:xfrm>
              <a:off x="55766" y="4737"/>
              <a:ext cx="7497558" cy="2577668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780106" y="3101505"/>
            <a:ext cx="229870" cy="229870"/>
            <a:chOff x="1753561" y="3133890"/>
            <a:chExt cx="229870" cy="22987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3561" y="3133890"/>
              <a:ext cx="229264" cy="2292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27923" y="3208235"/>
              <a:ext cx="86741" cy="7434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25471" y="3267985"/>
            <a:ext cx="1109980" cy="7810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6576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1</a:t>
            </a:r>
            <a:endParaRPr sz="2450">
              <a:solidFill>
                <a:schemeClr val="tx1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餐饮服务基础</a:t>
            </a:r>
            <a:endParaRPr lang="zh-CN" altLang="en-US" sz="12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知识与技能</a:t>
            </a:r>
            <a:endParaRPr lang="zh-CN" altLang="en-US" sz="1200" b="0" spc="-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714627" y="2899498"/>
            <a:ext cx="229870" cy="229870"/>
            <a:chOff x="2862707" y="2855048"/>
            <a:chExt cx="229870" cy="22987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62707" y="2855048"/>
              <a:ext cx="229260" cy="2292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37065" y="2929407"/>
              <a:ext cx="86741" cy="7434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492498" y="2965135"/>
            <a:ext cx="800100" cy="72961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229235">
              <a:lnSpc>
                <a:spcPct val="100000"/>
              </a:lnSpc>
              <a:spcBef>
                <a:spcPts val="91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2</a:t>
            </a:r>
            <a:endParaRPr sz="245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中餐服务</a:t>
            </a:r>
            <a:endParaRPr sz="120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5" name="object 15"/>
          <p:cNvGrpSpPr/>
          <p:nvPr>
            <p:custDataLst>
              <p:tags r:id="rId5"/>
            </p:custDataLst>
          </p:nvPr>
        </p:nvGrpSpPr>
        <p:grpSpPr>
          <a:xfrm>
            <a:off x="2647964" y="2687192"/>
            <a:ext cx="229870" cy="229870"/>
            <a:chOff x="3891294" y="2582417"/>
            <a:chExt cx="229870" cy="229870"/>
          </a:xfrm>
        </p:grpSpPr>
        <p:pic>
          <p:nvPicPr>
            <p:cNvPr id="16" name="object 16"/>
            <p:cNvPicPr/>
            <p:nvPr>
              <p:custDataLst>
                <p:tags r:id="rId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3891294" y="2582417"/>
              <a:ext cx="229258" cy="22925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>
              <p:custDataLst>
                <p:tags r:id="rId7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3965651" y="2656761"/>
              <a:ext cx="86748" cy="74348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>
            <p:custDataLst>
              <p:tags r:id="rId8"/>
            </p:custDataLst>
          </p:nvPr>
        </p:nvSpPr>
        <p:spPr>
          <a:xfrm>
            <a:off x="2696686" y="286284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3</a:t>
            </a:r>
            <a:endParaRPr sz="2450" spc="-25" dirty="0">
              <a:solidFill>
                <a:schemeClr val="tx1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19" name="object 19"/>
          <p:cNvGrpSpPr/>
          <p:nvPr>
            <p:custDataLst>
              <p:tags r:id="rId9"/>
            </p:custDataLst>
          </p:nvPr>
        </p:nvGrpSpPr>
        <p:grpSpPr>
          <a:xfrm>
            <a:off x="3608610" y="2431884"/>
            <a:ext cx="229870" cy="229870"/>
            <a:chOff x="4919885" y="2353144"/>
            <a:chExt cx="229870" cy="229870"/>
          </a:xfrm>
        </p:grpSpPr>
        <p:pic>
          <p:nvPicPr>
            <p:cNvPr id="20" name="object 20"/>
            <p:cNvPicPr/>
            <p:nvPr>
              <p:custDataLst>
                <p:tags r:id="rId10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4919885" y="2353144"/>
              <a:ext cx="229253" cy="22926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>
              <p:custDataLst>
                <p:tags r:id="rId11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4994241" y="2427503"/>
              <a:ext cx="86748" cy="74345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>
            <p:custDataLst>
              <p:tags r:id="rId12"/>
            </p:custDataLst>
          </p:nvPr>
        </p:nvSpPr>
        <p:spPr>
          <a:xfrm>
            <a:off x="3473450" y="3124835"/>
            <a:ext cx="671830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宴会服务</a:t>
            </a:r>
            <a:endParaRPr kumimoji="0" lang="zh-CN" sz="1200" b="0" i="0" u="none" strike="noStrike" kern="0" cap="none" spc="0" normalizeH="0" baseline="0" noProof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3" name="object 23"/>
          <p:cNvSpPr txBox="1"/>
          <p:nvPr>
            <p:custDataLst>
              <p:tags r:id="rId13"/>
            </p:custDataLst>
          </p:nvPr>
        </p:nvSpPr>
        <p:spPr>
          <a:xfrm>
            <a:off x="2559050" y="3331210"/>
            <a:ext cx="1049655" cy="196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西餐服务</a:t>
            </a:r>
            <a:endParaRPr kumimoji="0" lang="zh-CN" altLang="en-US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4" name="object 24"/>
          <p:cNvSpPr txBox="1"/>
          <p:nvPr>
            <p:custDataLst>
              <p:tags r:id="rId14"/>
            </p:custDataLst>
          </p:nvPr>
        </p:nvSpPr>
        <p:spPr>
          <a:xfrm>
            <a:off x="3581284" y="264310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4</a:t>
            </a:r>
            <a:endParaRPr sz="2450" spc="-25" dirty="0">
              <a:solidFill>
                <a:schemeClr val="tx1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25" name="object 25"/>
          <p:cNvGrpSpPr/>
          <p:nvPr>
            <p:custDataLst>
              <p:tags r:id="rId15"/>
            </p:custDataLst>
          </p:nvPr>
        </p:nvGrpSpPr>
        <p:grpSpPr>
          <a:xfrm>
            <a:off x="4541862" y="2177002"/>
            <a:ext cx="229870" cy="229870"/>
            <a:chOff x="6029032" y="2055717"/>
            <a:chExt cx="229870" cy="229870"/>
          </a:xfrm>
        </p:grpSpPr>
        <p:pic>
          <p:nvPicPr>
            <p:cNvPr id="26" name="object 26"/>
            <p:cNvPicPr/>
            <p:nvPr>
              <p:custDataLst>
                <p:tags r:id="rId1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>
              <p:custDataLst>
                <p:tags r:id="rId17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>
            <p:custDataLst>
              <p:tags r:id="rId18"/>
            </p:custDataLst>
          </p:nvPr>
        </p:nvSpPr>
        <p:spPr>
          <a:xfrm>
            <a:off x="4532630" y="2432050"/>
            <a:ext cx="448945" cy="587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5</a:t>
            </a:r>
            <a:endParaRPr sz="2450"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111760" marR="5080">
              <a:lnSpc>
                <a:spcPct val="102000"/>
              </a:lnSpc>
              <a:spcBef>
                <a:spcPts val="45"/>
              </a:spcBef>
            </a:pPr>
            <a:endParaRPr lang="zh-CN" altLang="en-US" sz="2450">
              <a:solidFill>
                <a:srgbClr val="FF0000"/>
              </a:solidFill>
              <a:latin typeface="Times New Roman" panose="02020603050405020304"/>
              <a:ea typeface="微软雅黑" panose="020B0503020204020204" charset="-122"/>
              <a:cs typeface="Times New Roman" panose="02020603050405020304"/>
            </a:endParaRPr>
          </a:p>
        </p:txBody>
      </p:sp>
      <p:cxnSp>
        <p:nvCxnSpPr>
          <p:cNvPr id="39" name="直接箭头连接符 38"/>
          <p:cNvCxnSpPr/>
          <p:nvPr/>
        </p:nvCxnSpPr>
        <p:spPr>
          <a:xfrm flipV="1">
            <a:off x="654050" y="1746250"/>
            <a:ext cx="5715000" cy="137160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5951" y="871911"/>
            <a:ext cx="2571750" cy="5384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350" b="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C O N T E N T </a:t>
            </a:r>
            <a:r>
              <a:rPr sz="3350" b="0" spc="-5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S</a:t>
            </a:r>
            <a:endParaRPr sz="335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5" name="文本框 4"/>
          <p:cNvSpPr txBox="1"/>
          <p:nvPr>
            <p:custDataLst>
              <p:tags r:id="rId19"/>
            </p:custDataLst>
          </p:nvPr>
        </p:nvSpPr>
        <p:spPr>
          <a:xfrm>
            <a:off x="4006850" y="2813050"/>
            <a:ext cx="1454150" cy="2787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11176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  <a:sym typeface="+mn-ea"/>
              </a:rPr>
              <a:t>酒水与酒吧服务</a:t>
            </a:r>
            <a:endParaRPr lang="zh-CN" altLang="en-US" sz="1200" b="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  <a:sym typeface="+mn-ea"/>
            </a:endParaRPr>
          </a:p>
        </p:txBody>
      </p:sp>
      <p:grpSp>
        <p:nvGrpSpPr>
          <p:cNvPr id="29" name="object 25"/>
          <p:cNvGrpSpPr/>
          <p:nvPr/>
        </p:nvGrpSpPr>
        <p:grpSpPr>
          <a:xfrm>
            <a:off x="5521032" y="1902682"/>
            <a:ext cx="229870" cy="229870"/>
            <a:chOff x="6029032" y="2055717"/>
            <a:chExt cx="229870" cy="229870"/>
          </a:xfrm>
        </p:grpSpPr>
        <p:pic>
          <p:nvPicPr>
            <p:cNvPr id="30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31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32" name="object 24"/>
          <p:cNvSpPr txBox="1"/>
          <p:nvPr>
            <p:custDataLst>
              <p:tags r:id="rId20"/>
            </p:custDataLst>
          </p:nvPr>
        </p:nvSpPr>
        <p:spPr>
          <a:xfrm>
            <a:off x="5530734" y="2195434"/>
            <a:ext cx="295275" cy="3937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lang="en-US" altLang="en-US" sz="2450" spc="-25" dirty="0">
                <a:latin typeface="Times New Roman" panose="02020603050405020304"/>
                <a:cs typeface="Times New Roman" panose="02020603050405020304"/>
              </a:rPr>
              <a:t>6</a:t>
            </a:r>
            <a:endParaRPr lang="en-US" altLang="en-US" sz="2450" spc="-25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3" name="object 22"/>
          <p:cNvSpPr txBox="1"/>
          <p:nvPr>
            <p:custDataLst>
              <p:tags r:id="rId21"/>
            </p:custDataLst>
          </p:nvPr>
        </p:nvSpPr>
        <p:spPr>
          <a:xfrm>
            <a:off x="5320665" y="2580640"/>
            <a:ext cx="1048385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餐饮经营管理</a:t>
            </a:r>
            <a:endParaRPr kumimoji="0" lang="zh-CN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663"/>
            <a:chOff x="0" y="4737"/>
            <a:chExt cx="7553325" cy="4244663"/>
          </a:xfrm>
        </p:grpSpPr>
        <p:pic>
          <p:nvPicPr>
            <p:cNvPr id="3" name="object 3" descr="C:/Users/ysn92/Desktop/新建文件夹/微信图片_20240422093551.jpg微信图片_20240422093551"/>
            <p:cNvPicPr/>
            <p:nvPr/>
          </p:nvPicPr>
          <p:blipFill>
            <a:blip r:embed="rId1"/>
            <a:srcRect t="2367" b="2367"/>
            <a:stretch>
              <a:fillRect/>
            </a:stretch>
          </p:blipFill>
          <p:spPr>
            <a:xfrm>
              <a:off x="0" y="4737"/>
              <a:ext cx="7553325" cy="42446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7675" y="1008545"/>
              <a:ext cx="2373190" cy="237318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949185" y="1606083"/>
            <a:ext cx="1587500" cy="850265"/>
          </a:xfrm>
          <a:prstGeom prst="rect">
            <a:avLst/>
          </a:prstGeom>
        </p:spPr>
        <p:txBody>
          <a:bodyPr vert="horz" wrap="square" lIns="0" tIns="258445" rIns="0" bIns="0" rtlCol="0">
            <a:spAutoFit/>
          </a:bodyPr>
          <a:lstStyle/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3200" b="1" spc="15" dirty="0">
                <a:solidFill>
                  <a:srgbClr val="D7D7D7"/>
                </a:solidFill>
                <a:latin typeface="Impact" panose="020B0806030902050204"/>
                <a:ea typeface="宋体" panose="02010600030101010101" pitchFamily="2" charset="-122"/>
                <a:cs typeface="Impact" panose="020B0806030902050204"/>
              </a:rPr>
              <a:t>主题五</a:t>
            </a:r>
            <a:endParaRPr lang="zh-CN" altLang="en-US" sz="3200" b="1" spc="15" dirty="0">
              <a:solidFill>
                <a:srgbClr val="D7D7D7"/>
              </a:solidFill>
              <a:latin typeface="Impact" panose="020B0806030902050204"/>
              <a:ea typeface="宋体" panose="02010600030101010101" pitchFamily="2" charset="-122"/>
              <a:cs typeface="Impact" panose="020B0806030902050204"/>
            </a:endParaRPr>
          </a:p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1750" b="1" spc="-10" dirty="0">
                <a:solidFill>
                  <a:srgbClr val="FF9933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酒水与酒吧服务</a:t>
            </a:r>
            <a:endParaRPr lang="zh-CN" altLang="en-US" sz="1750" b="1" spc="-10" dirty="0">
              <a:solidFill>
                <a:srgbClr val="FF9933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25850" y="1365250"/>
            <a:ext cx="2422525" cy="192214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778250" y="1616075"/>
            <a:ext cx="1948180" cy="1419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l">
              <a:lnSpc>
                <a:spcPct val="153000"/>
              </a:lnSpc>
              <a:spcBef>
                <a:spcPts val="9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1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酒水基本知识</a:t>
            </a:r>
            <a:endParaRPr sz="1200" b="1" spc="-50" dirty="0">
              <a:solidFill>
                <a:srgbClr val="3E3E3E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2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酒精饮料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3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软饮料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4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鸡尾酒调制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kumimoji="0" lang="en-US" altLang="zh-CN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5 </a:t>
            </a: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酒吧服务知识</a:t>
            </a:r>
            <a:endParaRPr kumimoji="0" lang="zh-CN" altLang="en-US" sz="1200" b="1" i="0" u="none" strike="noStrike" kern="0" cap="none" spc="25" normalizeH="0" baseline="0" noProof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494242"/>
            <a:ext cx="7553325" cy="3755390"/>
            <a:chOff x="0" y="494242"/>
            <a:chExt cx="7553325" cy="375539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555229"/>
              <a:ext cx="7553325" cy="69417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0986" y="494242"/>
              <a:ext cx="5502338" cy="2788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圆角矩形 88"/>
          <p:cNvSpPr/>
          <p:nvPr>
            <p:custDataLst>
              <p:tags r:id="rId2"/>
            </p:custDataLst>
          </p:nvPr>
        </p:nvSpPr>
        <p:spPr>
          <a:xfrm>
            <a:off x="3306756" y="3346476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素质目标</a:t>
            </a:r>
            <a:endParaRPr lang="zh-CN" altLang="zh-CN" sz="990">
              <a:effectLst/>
              <a:latin typeface="+mn-ea"/>
            </a:endParaRPr>
          </a:p>
        </p:txBody>
      </p:sp>
      <p:sp>
        <p:nvSpPr>
          <p:cNvPr id="83" name="圆角矩形 82"/>
          <p:cNvSpPr/>
          <p:nvPr>
            <p:custDataLst>
              <p:tags r:id="rId3"/>
            </p:custDataLst>
          </p:nvPr>
        </p:nvSpPr>
        <p:spPr>
          <a:xfrm>
            <a:off x="3306756" y="2346074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 dirty="0">
                <a:effectLst/>
                <a:latin typeface="+mn-ea"/>
              </a:rPr>
              <a:t>能力目标</a:t>
            </a:r>
            <a:endParaRPr lang="zh-CN" altLang="zh-CN" sz="990" dirty="0">
              <a:effectLst/>
              <a:latin typeface="+mn-ea"/>
            </a:endParaRPr>
          </a:p>
        </p:txBody>
      </p:sp>
      <p:sp>
        <p:nvSpPr>
          <p:cNvPr id="74" name="圆角矩形 73"/>
          <p:cNvSpPr/>
          <p:nvPr>
            <p:custDataLst>
              <p:tags r:id="rId4"/>
            </p:custDataLst>
          </p:nvPr>
        </p:nvSpPr>
        <p:spPr>
          <a:xfrm>
            <a:off x="3306756" y="1285981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知识目标</a:t>
            </a:r>
            <a:endParaRPr lang="zh-CN" altLang="zh-CN" sz="990">
              <a:effectLst/>
              <a:latin typeface="+mn-ea"/>
            </a:endParaRPr>
          </a:p>
        </p:txBody>
      </p:sp>
      <p:sp>
        <p:nvSpPr>
          <p:cNvPr id="76" name="右箭头 75"/>
          <p:cNvSpPr/>
          <p:nvPr>
            <p:custDataLst>
              <p:tags r:id="rId5"/>
            </p:custDataLst>
          </p:nvPr>
        </p:nvSpPr>
        <p:spPr>
          <a:xfrm>
            <a:off x="4452431" y="1320221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78" name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822190" y="575310"/>
            <a:ext cx="2519680" cy="123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1. 了解并掌握酒水的基本知识；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2. 掌握酿造酒、蒸馏酒、配制酒的特点、常见品牌及饮用方法；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3. 能根据不同特点区分各种软饮料；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4. 掌握鸡尾酒的基本调制方法；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5. 了解酒吧日常管理的主要内容，掌握酒吧服务的标准与流程。 </a:t>
            </a:r>
            <a:endParaRPr lang="zh-CN" altLang="en-US" sz="87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85" name="右箭头 84"/>
          <p:cNvSpPr/>
          <p:nvPr>
            <p:custDataLst>
              <p:tags r:id="rId7"/>
            </p:custDataLst>
          </p:nvPr>
        </p:nvSpPr>
        <p:spPr>
          <a:xfrm>
            <a:off x="4452431" y="2380314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86" name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837430" y="2078990"/>
            <a:ext cx="247967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 具备酒水分类及识别能力；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2. 能按照正确的程序与配方调制常见鸡尾酒；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3. 能有效进行酒水介绍与推销；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4. 具备酒吧接待服务能力。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91" name="右箭头 90"/>
          <p:cNvSpPr/>
          <p:nvPr>
            <p:custDataLst>
              <p:tags r:id="rId9"/>
            </p:custDataLst>
          </p:nvPr>
        </p:nvSpPr>
        <p:spPr>
          <a:xfrm>
            <a:off x="4463861" y="3364842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92" name="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862195" y="3156585"/>
            <a:ext cx="2482850" cy="43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 细心、周密、热情的服务意识；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2. 团结、协作、宽容的合作意识；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3. 灵活、克制、诚信的职业意识。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2" name="椭圆 1"/>
          <p:cNvSpPr/>
          <p:nvPr>
            <p:custDataLst>
              <p:tags r:id="rId11"/>
            </p:custDataLst>
          </p:nvPr>
        </p:nvSpPr>
        <p:spPr>
          <a:xfrm>
            <a:off x="1016979" y="1479044"/>
            <a:ext cx="2032384" cy="2032384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7000">
                  <a:schemeClr val="accent1">
                    <a:alpha val="0"/>
                  </a:schemeClr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990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6" name="椭圆 15"/>
          <p:cNvSpPr/>
          <p:nvPr>
            <p:custDataLst>
              <p:tags r:id="rId12"/>
            </p:custDataLst>
          </p:nvPr>
        </p:nvSpPr>
        <p:spPr>
          <a:xfrm>
            <a:off x="2873831" y="3003332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13"/>
            </p:custDataLst>
          </p:nvPr>
        </p:nvSpPr>
        <p:spPr>
          <a:xfrm>
            <a:off x="2873831" y="1866860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4" name="椭圆 3"/>
          <p:cNvSpPr/>
          <p:nvPr>
            <p:custDataLst>
              <p:tags r:id="rId14"/>
            </p:custDataLst>
          </p:nvPr>
        </p:nvSpPr>
        <p:spPr>
          <a:xfrm>
            <a:off x="1109467" y="1571532"/>
            <a:ext cx="1847407" cy="1847407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100000">
                <a:schemeClr val="accent1">
                  <a:alpha val="1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2" name="椭圆 21"/>
          <p:cNvSpPr/>
          <p:nvPr>
            <p:custDataLst>
              <p:tags r:id="rId15"/>
            </p:custDataLst>
          </p:nvPr>
        </p:nvSpPr>
        <p:spPr>
          <a:xfrm>
            <a:off x="1198414" y="1660479"/>
            <a:ext cx="1669121" cy="1669121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3" name="椭圆 22"/>
          <p:cNvSpPr/>
          <p:nvPr>
            <p:custDataLst>
              <p:tags r:id="rId16"/>
            </p:custDataLst>
          </p:nvPr>
        </p:nvSpPr>
        <p:spPr>
          <a:xfrm>
            <a:off x="1299561" y="1761626"/>
            <a:ext cx="1467220" cy="1467220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4" name="椭圆 23"/>
          <p:cNvSpPr/>
          <p:nvPr>
            <p:custDataLst>
              <p:tags r:id="rId17"/>
            </p:custDataLst>
          </p:nvPr>
        </p:nvSpPr>
        <p:spPr>
          <a:xfrm>
            <a:off x="1398346" y="1860411"/>
            <a:ext cx="1269256" cy="1269256"/>
          </a:xfrm>
          <a:prstGeom prst="ellipse">
            <a:avLst/>
          </a:prstGeom>
          <a:gradFill>
            <a:gsLst>
              <a:gs pos="98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13" name="椭圆 12"/>
          <p:cNvSpPr/>
          <p:nvPr>
            <p:custDataLst>
              <p:tags r:id="rId18"/>
            </p:custDataLst>
          </p:nvPr>
        </p:nvSpPr>
        <p:spPr>
          <a:xfrm>
            <a:off x="3026142" y="2470047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latin typeface="+mn-ea"/>
              <a:cs typeface="江城圆体 400W" panose="020B05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9"/>
            </p:custDataLst>
          </p:nvPr>
        </p:nvSpPr>
        <p:spPr>
          <a:xfrm>
            <a:off x="1467220" y="2346057"/>
            <a:ext cx="1122849" cy="2853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490" b="1" dirty="0">
                <a:solidFill>
                  <a:schemeClr val="lt1">
                    <a:lumMod val="100000"/>
                  </a:schemeClr>
                </a:solidFill>
                <a:latin typeface="+mn-ea"/>
                <a:cs typeface="微软雅黑" panose="020B0503020204020204" charset="-122"/>
              </a:rPr>
              <a:t>教学目标</a:t>
            </a:r>
            <a:endParaRPr lang="zh-CN" altLang="en-US" sz="1490" b="1" dirty="0">
              <a:solidFill>
                <a:schemeClr val="lt1">
                  <a:lumMod val="100000"/>
                </a:schemeClr>
              </a:solidFill>
              <a:latin typeface="+mn-ea"/>
              <a:cs typeface="微软雅黑" panose="020B0503020204020204" charset="-122"/>
            </a:endParaRPr>
          </a:p>
        </p:txBody>
      </p:sp>
      <p:grpSp>
        <p:nvGrpSpPr>
          <p:cNvPr id="6" name="object 3"/>
          <p:cNvGrpSpPr/>
          <p:nvPr/>
        </p:nvGrpSpPr>
        <p:grpSpPr>
          <a:xfrm>
            <a:off x="799326" y="574794"/>
            <a:ext cx="1239520" cy="855344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/>
        </p:nvSpPr>
        <p:spPr>
          <a:xfrm>
            <a:off x="654050" y="747395"/>
            <a:ext cx="819785" cy="318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2000" b="1" spc="-25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主题五</a:t>
            </a:r>
            <a:endParaRPr lang="zh-CN" altLang="en-US" sz="2000" b="1" spc="-25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  <p:custDataLst>
      <p:tags r:id="rId2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C:/Users/ysn92/Desktop/新建文件夹/微信图片_20240422093542.jpg微信图片_20240422093542"/>
          <p:cNvPicPr/>
          <p:nvPr/>
        </p:nvPicPr>
        <p:blipFill>
          <a:blip r:embed="rId1"/>
          <a:srcRect l="14104" r="14104"/>
          <a:stretch>
            <a:fillRect/>
          </a:stretch>
        </p:blipFill>
        <p:spPr>
          <a:xfrm>
            <a:off x="1257858" y="4737"/>
            <a:ext cx="4572876" cy="4244663"/>
          </a:xfrm>
          <a:prstGeom prst="parallelogram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178050" y="1746250"/>
            <a:ext cx="2854325" cy="92583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3350" b="1" dirty="0">
                <a:solidFill>
                  <a:srgbClr val="FFFFFF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任务</a:t>
            </a:r>
            <a:r>
              <a:rPr lang="en-US" altLang="zh-CN" sz="3350" b="1" dirty="0">
                <a:solidFill>
                  <a:srgbClr val="FFFFFF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5</a:t>
            </a:r>
            <a:endParaRPr lang="zh-CN" altLang="en-US" sz="3350" b="1" dirty="0">
              <a:solidFill>
                <a:srgbClr val="FFFFFF"/>
              </a:solidFill>
              <a:latin typeface="Microsoft YaHei UI" panose="020B0503020204020204" charset="-122"/>
              <a:ea typeface="宋体" panose="02010600030101010101" pitchFamily="2" charset="-122"/>
              <a:cs typeface="Microsoft YaHei UI" panose="020B0503020204020204" charset="-122"/>
            </a:endParaRPr>
          </a:p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2250" spc="-30" dirty="0">
                <a:solidFill>
                  <a:srgbClr val="FFFFFF"/>
                </a:solidFill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酒吧服务知识</a:t>
            </a:r>
            <a:endParaRPr lang="zh-CN" altLang="en-US" sz="2250" spc="-30" dirty="0">
              <a:solidFill>
                <a:srgbClr val="FFFFFF"/>
              </a:solidFill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10440" y="4737"/>
              <a:ext cx="613435" cy="5204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0440" y="512838"/>
              <a:ext cx="793127" cy="1239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99764" y="636765"/>
              <a:ext cx="1003803" cy="136937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99764" y="1876024"/>
              <a:ext cx="824111" cy="12392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620777" y="1876024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17679" y="2254008"/>
              <a:ext cx="935632" cy="10843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21114" y="1250200"/>
              <a:ext cx="136315" cy="13630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49519" y="2216823"/>
              <a:ext cx="136318" cy="1363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95655" y="2892221"/>
              <a:ext cx="136319" cy="1363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753" y="1008545"/>
              <a:ext cx="613431" cy="52668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753" y="1522833"/>
              <a:ext cx="793125" cy="1239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1646770"/>
              <a:ext cx="879878" cy="136937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2886025"/>
              <a:ext cx="700185" cy="12392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97087" y="2886025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3988" y="3264001"/>
              <a:ext cx="1040970" cy="98539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7423" y="2260206"/>
              <a:ext cx="136319" cy="13630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5830" y="3226828"/>
              <a:ext cx="136317" cy="13631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1968" y="3902227"/>
              <a:ext cx="136315" cy="1363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9" name="组合 8"/>
          <p:cNvGrpSpPr/>
          <p:nvPr/>
        </p:nvGrpSpPr>
        <p:grpSpPr>
          <a:xfrm>
            <a:off x="425450" y="298450"/>
            <a:ext cx="3510280" cy="1407160"/>
            <a:chOff x="670" y="470"/>
            <a:chExt cx="5528" cy="2216"/>
          </a:xfrm>
        </p:grpSpPr>
        <p:sp>
          <p:nvSpPr>
            <p:cNvPr id="2" name="object 2"/>
            <p:cNvSpPr txBox="1"/>
            <p:nvPr>
              <p:custDataLst>
                <p:tags r:id="rId1"/>
              </p:custDataLst>
            </p:nvPr>
          </p:nvSpPr>
          <p:spPr>
            <a:xfrm>
              <a:off x="670" y="470"/>
              <a:ext cx="5528" cy="623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zh-CN" altLang="en-US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主题五</a:t>
              </a:r>
              <a:r>
                <a:rPr lang="en-US" altLang="zh-CN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</a:t>
              </a:r>
              <a:r>
                <a:rPr lang="zh-CN" altLang="en-US" sz="1200" b="0" spc="-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酒水与酒吧</a:t>
              </a:r>
              <a:r>
                <a:rPr lang="zh-CN" altLang="en-US" sz="1200" b="0" spc="-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服务</a:t>
              </a:r>
              <a:endPara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en-US" altLang="zh-CN" sz="1200" b="0" spc="-50" dirty="0">
                  <a:solidFill>
                    <a:srgbClr val="3E3E3E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</a:rPr>
                <a:t>       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endParaRPr>
            </a:p>
          </p:txBody>
        </p:sp>
        <p:sp>
          <p:nvSpPr>
            <p:cNvPr id="3" name="文本框 2"/>
            <p:cNvSpPr txBox="1"/>
            <p:nvPr>
              <p:custDataLst>
                <p:tags r:id="rId2"/>
              </p:custDataLst>
            </p:nvPr>
          </p:nvSpPr>
          <p:spPr>
            <a:xfrm>
              <a:off x="997" y="811"/>
              <a:ext cx="2483" cy="406"/>
            </a:xfrm>
            <a:prstGeom prst="rect">
              <a:avLst/>
            </a:prstGeom>
            <a:gradFill>
              <a:gsLst>
                <a:gs pos="56000">
                  <a:srgbClr val="B5865E"/>
                </a:gs>
                <a:gs pos="0">
                  <a:schemeClr val="accent6">
                    <a:lumMod val="25000"/>
                    <a:lumOff val="75000"/>
                  </a:schemeClr>
                </a:gs>
                <a:gs pos="100000">
                  <a:schemeClr val="accent6">
                    <a:lumMod val="85000"/>
                  </a:schemeClr>
                </a:gs>
              </a:gsLst>
              <a:lin ang="5400000" scaled="1"/>
            </a:gradFill>
          </p:spPr>
          <p:txBody>
            <a:bodyPr wrap="square" rtlCol="0">
              <a:noAutofit/>
            </a:bodyPr>
            <a:p>
              <a:r>
                <a:rPr lang="en-US" altLang="zh-CN" sz="1200" b="0" spc="-50" dirty="0">
                  <a:solidFill>
                    <a:srgbClr val="3E3E3E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任务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5  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酒吧服务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panose="020B0502040204020203" charset="-122"/>
                  <a:ea typeface="宋体" panose="02010600030101010101" pitchFamily="2" charset="-122"/>
                  <a:cs typeface="微软雅黑 Light" panose="020B0502040204020203" charset="-122"/>
                  <a:sym typeface="+mn-ea"/>
                </a:rPr>
                <a:t>知识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790" y="1430"/>
              <a:ext cx="3297" cy="1256"/>
            </a:xfrm>
            <a:prstGeom prst="rect">
              <a:avLst/>
            </a:prstGeom>
          </p:spPr>
        </p:pic>
      </p:grpSp>
      <p:pic>
        <p:nvPicPr>
          <p:cNvPr id="4" name="http://photo-static-api.fotomore.com/creative/vcg/veer/400/new/VCG41N661130682.jpg?uid=386&amp;timestamp=1715846415&amp;sign=4c2f3d64e807439260c3418b22301ff9" descr="侍者和女服务员端着盛有鸡尾酒的托盘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715" y="1306195"/>
            <a:ext cx="3250565" cy="2283460"/>
          </a:xfrm>
          <a:prstGeom prst="rect">
            <a:avLst/>
          </a:prstGeom>
        </p:spPr>
      </p:pic>
      <p:pic>
        <p:nvPicPr>
          <p:cNvPr id="5" name="http://photo-static-api.fotomore.com/creative/vcg/400/version23/VCG21b9eec85cb.jpg?uid=386&amp;timestamp=1715846415&amp;sign=4c2f3d64e807439260c3418b22301ff9" descr="酒店服务人员给客人端红酒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5730" y="1289050"/>
            <a:ext cx="3373755" cy="22910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主题五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酒水与酒吧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服务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5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酒吧服务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知识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882650" y="2007235"/>
            <a:ext cx="258826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有</a:t>
            </a:r>
            <a:r>
              <a:rPr lang="zh-CN" altLang="en-US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三名新员工被分配到了酒店内的酒吧，为了让他们尽快熟悉工作流程，早日投入工作，酒吧</a:t>
            </a:r>
            <a:r>
              <a:rPr lang="zh-CN" altLang="en-US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李经理将对他们进行岗前为期十天的脱产培训，理论与实操相结合。</a:t>
            </a:r>
            <a:endParaRPr lang="zh-CN" altLang="en-US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791210" y="1702435"/>
            <a:ext cx="2679700" cy="1795145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图片 8" descr="2023106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16450" y="1720215"/>
            <a:ext cx="1677670" cy="167767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 txBox="1"/>
          <p:nvPr>
            <p:custDataLst>
              <p:tags r:id="rId1"/>
            </p:custDataLst>
          </p:nvPr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主题五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酒水与酒吧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服务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5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酒吧服务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知识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863850" y="1898650"/>
            <a:ext cx="3200400" cy="2054860"/>
            <a:chOff x="910" y="3230"/>
            <a:chExt cx="8105" cy="2827"/>
          </a:xfrm>
        </p:grpSpPr>
        <p:sp>
          <p:nvSpPr>
            <p:cNvPr id="9" name="圆角矩形 8"/>
            <p:cNvSpPr/>
            <p:nvPr>
              <p:custDataLst>
                <p:tags r:id="rId3"/>
              </p:custDataLst>
            </p:nvPr>
          </p:nvSpPr>
          <p:spPr>
            <a:xfrm>
              <a:off x="910" y="3230"/>
              <a:ext cx="8105" cy="2827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4"/>
              </p:custDataLst>
            </p:nvPr>
          </p:nvSpPr>
          <p:spPr>
            <a:xfrm>
              <a:off x="3120" y="3335"/>
              <a:ext cx="4625" cy="2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 eaLnBrk="1" fontAlgn="auto" latinLnBrk="0" hangingPunct="1">
                <a:lnSpc>
                  <a:spcPct val="100000"/>
                </a:lnSpc>
              </a:pPr>
              <a:r>
                <a:rPr lang="zh-CN"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（一）清洁卫生</a:t>
              </a:r>
              <a:r>
                <a:rPr lang="en-US"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 </a:t>
              </a:r>
              <a:r>
                <a:rPr lang="zh-CN"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1. 前吧的清洁卫生 2. 后吧的清洁卫生 3. 地面的清洁卫生 4. 酒杯、用具的清洁卫生 </a:t>
              </a:r>
              <a:r>
                <a:rPr lang="en-US"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 </a:t>
              </a:r>
              <a:r>
                <a:rPr lang="zh-CN"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（二）领料存入</a:t>
              </a:r>
              <a:r>
                <a:rPr lang="en-US"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 </a:t>
              </a:r>
              <a:r>
                <a:rPr lang="zh-CN"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1. 填写领料单 2. 仓库领料 </a:t>
              </a:r>
              <a:r>
                <a:rPr lang="en-US"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 </a:t>
              </a:r>
              <a:endParaRPr lang="zh-CN"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</a:endParaRPr>
            </a:p>
            <a:p>
              <a:pPr algn="l" eaLnBrk="1" fontAlgn="auto" latinLnBrk="0" hangingPunct="1">
                <a:lnSpc>
                  <a:spcPct val="100000"/>
                </a:lnSpc>
              </a:pPr>
              <a:r>
                <a:rPr kumimoji="0" lang="zh-CN" sz="1000" b="0" i="0" u="none" strike="noStrike" kern="0" cap="none" spc="0" normalizeH="0" baseline="0" noProof="1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3. 存入酒水  4. 领酒杯和瓷器  （三）服务准备  （四）检查工作 </a:t>
              </a:r>
              <a:endParaRPr lang="zh-CN" altLang="en-US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3244850" y="1365250"/>
            <a:ext cx="2406650" cy="245110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kumimoji="0" lang="zh-CN" altLang="en-US" sz="1000" b="1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一、营业前的准备工作</a:t>
            </a:r>
            <a:endParaRPr kumimoji="0" lang="zh-CN" altLang="en-US" sz="1000" b="1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pic>
        <p:nvPicPr>
          <p:cNvPr id="8" name="图片 7" descr="21589713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6465" y="2203450"/>
            <a:ext cx="1105535" cy="110553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 txBox="1"/>
          <p:nvPr>
            <p:custDataLst>
              <p:tags r:id="rId1"/>
            </p:custDataLst>
          </p:nvPr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主题五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酒水与酒吧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服务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5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酒吧服务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知识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863850" y="1898650"/>
            <a:ext cx="3200400" cy="2054860"/>
            <a:chOff x="910" y="3230"/>
            <a:chExt cx="8105" cy="2827"/>
          </a:xfrm>
        </p:grpSpPr>
        <p:sp>
          <p:nvSpPr>
            <p:cNvPr id="9" name="圆角矩形 8"/>
            <p:cNvSpPr/>
            <p:nvPr>
              <p:custDataLst>
                <p:tags r:id="rId3"/>
              </p:custDataLst>
            </p:nvPr>
          </p:nvSpPr>
          <p:spPr>
            <a:xfrm>
              <a:off x="910" y="3230"/>
              <a:ext cx="8105" cy="2827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4"/>
              </p:custDataLst>
            </p:nvPr>
          </p:nvSpPr>
          <p:spPr>
            <a:xfrm>
              <a:off x="3120" y="3545"/>
              <a:ext cx="4076" cy="2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 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（一）迎宾服务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（二）引领服务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（</a:t>
              </a:r>
              <a:r>
                <a:rPr lang="zh-CN" altLang="en-US"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三</a:t>
              </a: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）点酒服务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（</a:t>
              </a:r>
              <a:r>
                <a:rPr lang="zh-CN" altLang="en-US"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四</a:t>
              </a: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）送酒服务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（</a:t>
              </a:r>
              <a:r>
                <a:rPr lang="zh-CN" altLang="en-US"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五</a:t>
              </a: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）结账、送客服务 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3244850" y="1365250"/>
            <a:ext cx="2406650" cy="245110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sz="1000" b="1">
                <a:solidFill>
                  <a:schemeClr val="tx1"/>
                </a:solidFill>
                <a:effectLst/>
                <a:latin typeface="Arial Bold" panose="020B0604020202090204" charset="0"/>
                <a:ea typeface="+mn-ea"/>
                <a:cs typeface="+mn-ea"/>
                <a:sym typeface="+mn-ea"/>
              </a:rPr>
              <a:t>二、营业中的服务工作</a:t>
            </a:r>
            <a:endParaRPr kumimoji="0" lang="zh-CN" altLang="en-US" sz="1000" b="1" i="0" u="none" strike="noStrike" kern="0" cap="none" spc="0" normalizeH="0" baseline="0" noProof="1">
              <a:latin typeface="Arial Bold" panose="020B0604020202090204" charset="0"/>
              <a:ea typeface="宋体" panose="02010600030101010101" pitchFamily="2" charset="-122"/>
              <a:cs typeface="+mn-ea"/>
            </a:endParaRPr>
          </a:p>
        </p:txBody>
      </p:sp>
      <p:pic>
        <p:nvPicPr>
          <p:cNvPr id="12" name="图片 11" descr="2158971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2500" y="2127250"/>
            <a:ext cx="1105200" cy="11052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00.xml><?xml version="1.0" encoding="utf-8"?>
<p:tagLst xmlns:p="http://schemas.openxmlformats.org/presentationml/2006/main">
  <p:tag name="commondata" val="eyJoZGlkIjoiNmRmZWVkOGJiNzgyMDA5YzRkZDU3MzliY2JmMjExNjQifQ=="/>
  <p:tag name="resource_record_key" val="{&quot;13&quot;:[4670873,4663482]}"/>
</p:tagLst>
</file>

<file path=ppt/tags/tag11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2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3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4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5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6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7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8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9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1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2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3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4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5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6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7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3_1"/>
  <p:tag name="KSO_WM_UNIT_ID" val="diagram20231496_3*n_h_h_a*1_2_3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28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2_1"/>
  <p:tag name="KSO_WM_UNIT_ID" val="diagram20231496_3*n_h_h_a*1_2_2_1"/>
  <p:tag name="KSO_WM_TEMPLATE_CATEGORY" val="diagram"/>
  <p:tag name="KSO_WM_UNIT_LAYERLEVEL" val="1_1_1_1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VALUE" val="5"/>
  <p:tag name="KSO_WM_UNIT_FILL_TYPE" val="3"/>
  <p:tag name="KSO_WM_UNIT_PRESET_TEXT" val="添加标题"/>
</p:tagLst>
</file>

<file path=ppt/tags/tag29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1_1"/>
  <p:tag name="KSO_WM_UNIT_ID" val="diagram20231496_3*n_h_h_a*1_2_1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496_3*n_h_h_i*1_2_1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1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31496_3*n_h_h_f*1_2_1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31496_3*n_h_h_i*1_2_2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3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31496_3*n_h_h_f*1_2_2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496_3*n_h_h_i*1_2_3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5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231496_3*n_h_h_f*1_2_3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1496_3*n_h_i*1_1_1"/>
  <p:tag name="KSO_WM_TEMPLATE_CATEGORY" val="diagram"/>
  <p:tag name="KSO_WM_TEMPLATE_INDEX" val="20231496"/>
  <p:tag name="KSO_WM_UNIT_LAYERLEVEL" val="1_1_1"/>
  <p:tag name="KSO_WM_TAG_VERSION" val="3.0"/>
  <p:tag name="KSO_WM_UNIT_LINE_FORE_SCHEMECOLOR_INDEX_1_BRIGHTNESS" val="0.4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17"/>
  <p:tag name="KSO_WM_UNIT_LINE_FORE_SCHEMECOLOR_INDEX_2_TRANS" val="1"/>
  <p:tag name="KSO_WM_UNIT_LINE_GRADIENT_TYPE" val="0"/>
  <p:tag name="KSO_WM_UNIT_LINE_GRADIENT_ANGLE" val="180"/>
  <p:tag name="KSO_WM_UNIT_LINE_GRADIENT_DIRECTION" val="4"/>
  <p:tag name="KSO_WM_UNIT_LINE_FILL_TYPE" val="5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0,&quot;transparency&quot;:0},{&quot;brightness&quot;:0,&quot;colorType&quot;:1,&quot;foreColorIndex&quot;:5,&quot;pos&quot;:0.1700000017881393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7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31496_3*n_h_h_i*1_2_3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8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31496_3*n_h_h_i*1_2_1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1496_3*n_h_i*1_1_2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9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9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999999761581421},{&quot;brightness&quot;:0,&quot;colorType&quot;:1,&quot;foreColorIndex&quot;:5,&quot;pos&quot;:1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231496_3*n_h_i*1_1_3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5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5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500000238418579},{&quot;brightness&quot;:0,&quot;colorType&quot;:1,&quot;foreColorIndex&quot;:5,&quot;pos&quot;:1,&quot;transparency&quot;:0.850000023841857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4"/>
  <p:tag name="KSO_WM_UNIT_ID" val="diagram20231496_3*n_h_i*1_1_4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00000011920929},{&quot;brightness&quot;:0,&quot;colorType&quot;:1,&quot;foreColorIndex&quot;:5,&quot;pos&quot;:1,&quot;transparency&quot;:0.80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5"/>
  <p:tag name="KSO_WM_UNIT_ID" val="diagram20231496_3*n_h_i*1_1_5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8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,&quot;colorType&quot;:1,&quot;foreColorIndex&quot;:5,&quot;pos&quot;:0.9800000190734863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3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496_3*n_h_h_i*1_2_2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496_3*n_h_a*1_1_1"/>
  <p:tag name="KSO_WM_TEMPLATE_CATEGORY" val="diagram"/>
  <p:tag name="KSO_WM_TEMPLATE_INDEX" val="20231496"/>
  <p:tag name="KSO_WM_UNIT_LAYERLEVEL" val="1_1_1"/>
  <p:tag name="KSO_WM_TAG_VERSION" val="3.0"/>
  <p:tag name="KSO_WM_UNIT_TEX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</p:tagLst>
</file>

<file path=ppt/tags/tag45.xml><?xml version="1.0" encoding="utf-8"?>
<p:tagLst xmlns:p="http://schemas.openxmlformats.org/presentationml/2006/main">
  <p:tag name="KSO_WM_SPECIAL_SOURCE" val="bdnull"/>
  <p:tag name="KSO_WM_SLIDE_ID" val="diagram20231496_3"/>
  <p:tag name="KSO_WM_TEMPLATE_SUBCATEGORY" val="0"/>
  <p:tag name="KSO_WM_TEMPLATE_MASTER_TYPE" val="0"/>
  <p:tag name="KSO_WM_TEMPLATE_COLOR_TYPE" val="0"/>
  <p:tag name="KSO_WM_SLIDE_ITEM_CNT" val="3"/>
  <p:tag name="KSO_WM_SLIDE_INDEX" val="3"/>
  <p:tag name="KSO_WM_TAG_VERSION" val="3.0"/>
  <p:tag name="KSO_WM_BEAUTIFY_FLAG" val="#wm#"/>
  <p:tag name="KSO_WM_TEMPLATE_CATEGORY" val="diagram"/>
  <p:tag name="KSO_WM_TEMPLATE_INDEX" val="20231496"/>
  <p:tag name="KSO_WM_SLIDE_TYPE" val="text"/>
  <p:tag name="KSO_WM_SLIDE_SUBTYPE" val="diag"/>
  <p:tag name="KSO_WM_SLIDE_SIZE" val="721.05*258.2"/>
  <p:tag name="KSO_WM_SLIDE_POSITION" val="129.2*187.65"/>
  <p:tag name="KSO_WM_DIAGRAM_GROUP_CODE" val="n1-1"/>
  <p:tag name="KSO_WM_SLIDE_DIAGTYPE" val="n"/>
  <p:tag name="KSO_WM_SLIDE_LAYOUT" val="a_n"/>
  <p:tag name="KSO_WM_SLIDE_LAYOUT_CNT" val="1_1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2124</Words>
  <Application>WPS 演示</Application>
  <PresentationFormat>On-screen Show (4:3)</PresentationFormat>
  <Paragraphs>225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4" baseType="lpstr">
      <vt:lpstr>Arial</vt:lpstr>
      <vt:lpstr>宋体</vt:lpstr>
      <vt:lpstr>Wingdings</vt:lpstr>
      <vt:lpstr>微软雅黑</vt:lpstr>
      <vt:lpstr>微软雅黑 Light</vt:lpstr>
      <vt:lpstr>黑体</vt:lpstr>
      <vt:lpstr>Times New Roman</vt:lpstr>
      <vt:lpstr>Calibri Light</vt:lpstr>
      <vt:lpstr>Impact</vt:lpstr>
      <vt:lpstr>江城圆体 400W</vt:lpstr>
      <vt:lpstr>Microsoft YaHei UI</vt:lpstr>
      <vt:lpstr>Arial Bold</vt:lpstr>
      <vt:lpstr>Calibri</vt:lpstr>
      <vt:lpstr>Arial Unicode MS</vt:lpstr>
      <vt:lpstr>Office Theme</vt:lpstr>
      <vt:lpstr>PowerPoint 演示文稿</vt:lpstr>
      <vt:lpstr>C O N T E N T 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【作业目标】</vt:lpstr>
      <vt:lpstr>客人对与错并不重要，重要的是他们的感觉。 It doesn‘t matter whether the customer is right or wrong. It matters how they feel.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小酸奶</cp:lastModifiedBy>
  <cp:revision>476</cp:revision>
  <dcterms:created xsi:type="dcterms:W3CDTF">2024-05-05T10:26:00Z</dcterms:created>
  <dcterms:modified xsi:type="dcterms:W3CDTF">2024-05-16T08:02:48Z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2024-03-07T00:00:00Z</vt:filetime>
  </property>
  <property fmtid="{D5CDD505-2E9C-101B-9397-08002B2CF9AE}" pid="3" name="Creator">
    <vt:lpwstr>Adobe Acrobat 22.0</vt:lpwstr>
  </property>
  <property fmtid="{D5CDD505-2E9C-101B-9397-08002B2CF9AE}" pid="4" name="LastSaved">
    <vt:filetime>2024-03-07T00:00:00Z</vt:filetime>
  </property>
  <property fmtid="{D5CDD505-2E9C-101B-9397-08002B2CF9AE}" pid="5" name="ICV">
    <vt:lpwstr>9A1E159F8A6D483A9E523C81083DDADA_13</vt:lpwstr>
  </property>
  <property fmtid="{D5CDD505-2E9C-101B-9397-08002B2CF9AE}" pid="6" name="KSOProductBuildVer">
    <vt:lpwstr>2052-12.1.0.16729</vt:lpwstr>
  </property>
</Properties>
</file>