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894" r:id="rId3"/>
    <p:sldId id="890" r:id="rId4"/>
    <p:sldId id="429" r:id="rId5"/>
    <p:sldId id="3901" r:id="rId6"/>
    <p:sldId id="480" r:id="rId7"/>
    <p:sldId id="3968" r:id="rId8"/>
    <p:sldId id="3932" r:id="rId9"/>
    <p:sldId id="3970" r:id="rId10"/>
    <p:sldId id="4002" r:id="rId11"/>
    <p:sldId id="4034" r:id="rId12"/>
    <p:sldId id="4037" r:id="rId13"/>
    <p:sldId id="4038" r:id="rId14"/>
    <p:sldId id="4071" r:id="rId15"/>
    <p:sldId id="4074" r:id="rId16"/>
    <p:sldId id="4076" r:id="rId17"/>
    <p:sldId id="4003" r:id="rId18"/>
    <p:sldId id="3933" r:id="rId19"/>
    <p:sldId id="3934" r:id="rId20"/>
    <p:sldId id="3913" r:id="rId21"/>
  </p:sldIdLst>
  <p:sldSz cx="7556500" cy="4254500"/>
  <p:notesSz cx="7556500" cy="4254500"/>
  <p:embeddedFontLst>
    <p:embeddedFont>
      <p:font typeface="微软雅黑" panose="020B0503020204020204" charset="-122"/>
      <p:regular r:id="rId28"/>
    </p:embeddedFont>
    <p:embeddedFont>
      <p:font typeface="微软雅黑 Light" panose="020B0502040204020203" charset="-122"/>
      <p:regular r:id="rId29"/>
    </p:embeddedFont>
    <p:embeddedFont>
      <p:font typeface="黑体" panose="02010609060101010101" charset="-122"/>
      <p:regular r:id="rId30"/>
    </p:embeddedFont>
    <p:embeddedFont>
      <p:font typeface="Calibri Light" panose="020F0302020204030204"/>
      <p:regular r:id="rId31"/>
      <p:italic r:id="rId32"/>
    </p:embeddedFont>
    <p:embeddedFont>
      <p:font typeface="Impact" panose="020B0806030902050204"/>
      <p:regular r:id="rId33"/>
    </p:embeddedFont>
    <p:embeddedFont>
      <p:font typeface="Microsoft YaHei UI" panose="020B0503020204020204" charset="-122"/>
      <p:regular r:id="rId34"/>
    </p:embeddedFont>
    <p:embeddedFont>
      <p:font typeface="Calibri" panose="020F0502020204030204" charset="0"/>
      <p:regular r:id="rId35"/>
      <p:bold r:id="rId36"/>
      <p:italic r:id="rId37"/>
      <p:boldItalic r:id="rId38"/>
    </p:embeddedFont>
  </p:embeddedFontLst>
  <p:custDataLst>
    <p:tags r:id="rId39"/>
  </p:custDataLst>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19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AD8D"/>
    <a:srgbClr val="BC825C"/>
    <a:srgbClr val="B5865E"/>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80"/>
        <p:guide pos="199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gs" Target="tags/tag136.xml"/><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slideLayout" Target="../slideLayouts/slideLayout5.xml"/><Relationship Id="rId10" Type="http://schemas.openxmlformats.org/officeDocument/2006/relationships/image" Target="../media/image19.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3" Type="http://schemas.openxmlformats.org/officeDocument/2006/relationships/slideLayout" Target="../slideLayouts/slideLayout7.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jpeg"/><Relationship Id="rId1" Type="http://schemas.openxmlformats.org/officeDocument/2006/relationships/tags" Target="../tags/tag90.xml"/></Relationships>
</file>

<file path=ppt/slides/_rels/slide14.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9" Type="http://schemas.openxmlformats.org/officeDocument/2006/relationships/slideLayout" Target="../slideLayouts/slideLayout7.xml"/><Relationship Id="rId28" Type="http://schemas.openxmlformats.org/officeDocument/2006/relationships/tags" Target="../tags/tag118.xml"/><Relationship Id="rId27" Type="http://schemas.openxmlformats.org/officeDocument/2006/relationships/tags" Target="../tags/tag117.xml"/><Relationship Id="rId26" Type="http://schemas.openxmlformats.org/officeDocument/2006/relationships/tags" Target="../tags/tag116.xml"/><Relationship Id="rId25" Type="http://schemas.openxmlformats.org/officeDocument/2006/relationships/tags" Target="../tags/tag115.xml"/><Relationship Id="rId24" Type="http://schemas.openxmlformats.org/officeDocument/2006/relationships/tags" Target="../tags/tag114.xml"/><Relationship Id="rId23" Type="http://schemas.openxmlformats.org/officeDocument/2006/relationships/tags" Target="../tags/tag113.xml"/><Relationship Id="rId22" Type="http://schemas.openxmlformats.org/officeDocument/2006/relationships/tags" Target="../tags/tag112.xml"/><Relationship Id="rId21" Type="http://schemas.openxmlformats.org/officeDocument/2006/relationships/tags" Target="../tags/tag111.xml"/><Relationship Id="rId20" Type="http://schemas.openxmlformats.org/officeDocument/2006/relationships/tags" Target="../tags/tag110.xml"/><Relationship Id="rId2" Type="http://schemas.openxmlformats.org/officeDocument/2006/relationships/tags" Target="../tags/tag92.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8" Type="http://schemas.openxmlformats.org/officeDocument/2006/relationships/slideLayout" Target="../slideLayouts/slideLayout7.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23.png"/><Relationship Id="rId3" Type="http://schemas.openxmlformats.org/officeDocument/2006/relationships/image" Target="../media/image22.png"/><Relationship Id="rId22" Type="http://schemas.openxmlformats.org/officeDocument/2006/relationships/slideLayout" Target="../slideLayouts/slideLayout2.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image" Target="../media/image21.jpeg"/><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4.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4" Type="http://schemas.openxmlformats.org/officeDocument/2006/relationships/slideLayout" Target="../slideLayouts/slideLayout5.xml"/><Relationship Id="rId23" Type="http://schemas.openxmlformats.org/officeDocument/2006/relationships/tags" Target="../tags/tag45.xml"/><Relationship Id="rId22" Type="http://schemas.openxmlformats.org/officeDocument/2006/relationships/image" Target="../media/image9.png"/><Relationship Id="rId21" Type="http://schemas.openxmlformats.org/officeDocument/2006/relationships/image" Target="../media/image8.png"/><Relationship Id="rId20" Type="http://schemas.openxmlformats.org/officeDocument/2006/relationships/image" Target="../media/image7.png"/><Relationship Id="rId2" Type="http://schemas.openxmlformats.org/officeDocument/2006/relationships/tags" Target="../tags/tag28.xml"/><Relationship Id="rId19" Type="http://schemas.openxmlformats.org/officeDocument/2006/relationships/image" Target="../media/image6.png"/><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5.xml"/><Relationship Id="rId10" Type="http://schemas.openxmlformats.org/officeDocument/2006/relationships/image" Target="../media/image37.pn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0" Type="http://schemas.openxmlformats.org/officeDocument/2006/relationships/slideLayout" Target="../slideLayouts/slideLayout7.xml"/><Relationship Id="rId2" Type="http://schemas.openxmlformats.org/officeDocument/2006/relationships/tags" Target="../tags/tag47.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5.xml"/><Relationship Id="rId2" Type="http://schemas.openxmlformats.org/officeDocument/2006/relationships/image" Target="../media/image39.png"/><Relationship Id="rId1"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49"/>
            <a:ext cx="7553325" cy="4244468"/>
            <a:chOff x="0" y="4749"/>
            <a:chExt cx="7553325" cy="4244468"/>
          </a:xfrm>
        </p:grpSpPr>
        <p:pic>
          <p:nvPicPr>
            <p:cNvPr id="3" name="object 3" descr="C:/Users/ysn92/Desktop/新建文件夹/微信图片_20240422093542.jpg微信图片_20240422093542"/>
            <p:cNvPicPr/>
            <p:nvPr/>
          </p:nvPicPr>
          <p:blipFill>
            <a:blip r:embed="rId1"/>
            <a:srcRect t="7839" b="7839"/>
            <a:stretch>
              <a:fillRect/>
            </a:stretch>
          </p:blipFill>
          <p:spPr>
            <a:xfrm>
              <a:off x="0" y="4749"/>
              <a:ext cx="7553325" cy="4244468"/>
            </a:xfrm>
            <a:prstGeom prst="rect">
              <a:avLst/>
            </a:prstGeom>
          </p:spPr>
        </p:pic>
        <p:pic>
          <p:nvPicPr>
            <p:cNvPr id="4" name="object 4"/>
            <p:cNvPicPr/>
            <p:nvPr/>
          </p:nvPicPr>
          <p:blipFill>
            <a:blip r:embed="rId2" cstate="print"/>
            <a:stretch>
              <a:fillRect/>
            </a:stretch>
          </p:blipFill>
          <p:spPr>
            <a:xfrm>
              <a:off x="3730193" y="655347"/>
              <a:ext cx="86740" cy="1518092"/>
            </a:xfrm>
            <a:prstGeom prst="rect">
              <a:avLst/>
            </a:prstGeom>
          </p:spPr>
        </p:pic>
        <p:pic>
          <p:nvPicPr>
            <p:cNvPr id="5" name="object 5"/>
            <p:cNvPicPr/>
            <p:nvPr/>
          </p:nvPicPr>
          <p:blipFill>
            <a:blip r:embed="rId3" cstate="print"/>
            <a:stretch>
              <a:fillRect/>
            </a:stretch>
          </p:blipFill>
          <p:spPr>
            <a:xfrm>
              <a:off x="2298839" y="655347"/>
              <a:ext cx="2955645" cy="2955643"/>
            </a:xfrm>
            <a:prstGeom prst="rect">
              <a:avLst/>
            </a:prstGeom>
          </p:spPr>
        </p:pic>
        <p:pic>
          <p:nvPicPr>
            <p:cNvPr id="6" name="object 6"/>
            <p:cNvPicPr/>
            <p:nvPr/>
          </p:nvPicPr>
          <p:blipFill>
            <a:blip r:embed="rId4" cstate="print"/>
            <a:stretch>
              <a:fillRect/>
            </a:stretch>
          </p:blipFill>
          <p:spPr>
            <a:xfrm>
              <a:off x="3717797" y="2068110"/>
              <a:ext cx="123926" cy="123926"/>
            </a:xfrm>
            <a:prstGeom prst="rect">
              <a:avLst/>
            </a:prstGeom>
          </p:spPr>
        </p:pic>
        <p:pic>
          <p:nvPicPr>
            <p:cNvPr id="7" name="object 7"/>
            <p:cNvPicPr/>
            <p:nvPr/>
          </p:nvPicPr>
          <p:blipFill>
            <a:blip r:embed="rId4" cstate="print"/>
            <a:stretch>
              <a:fillRect/>
            </a:stretch>
          </p:blipFill>
          <p:spPr>
            <a:xfrm>
              <a:off x="3711600" y="593383"/>
              <a:ext cx="123926" cy="123924"/>
            </a:xfrm>
            <a:prstGeom prst="rect">
              <a:avLst/>
            </a:prstGeom>
          </p:spPr>
        </p:pic>
        <p:pic>
          <p:nvPicPr>
            <p:cNvPr id="8" name="object 8"/>
            <p:cNvPicPr/>
            <p:nvPr/>
          </p:nvPicPr>
          <p:blipFill>
            <a:blip r:embed="rId5" cstate="print"/>
            <a:stretch>
              <a:fillRect/>
            </a:stretch>
          </p:blipFill>
          <p:spPr>
            <a:xfrm>
              <a:off x="3730193" y="897013"/>
              <a:ext cx="86740" cy="1276426"/>
            </a:xfrm>
            <a:prstGeom prst="rect">
              <a:avLst/>
            </a:prstGeom>
          </p:spPr>
        </p:pic>
        <p:pic>
          <p:nvPicPr>
            <p:cNvPr id="9" name="object 9"/>
            <p:cNvPicPr/>
            <p:nvPr/>
          </p:nvPicPr>
          <p:blipFill>
            <a:blip r:embed="rId6" cstate="print"/>
            <a:stretch>
              <a:fillRect/>
            </a:stretch>
          </p:blipFill>
          <p:spPr>
            <a:xfrm>
              <a:off x="3723995" y="872223"/>
              <a:ext cx="111531" cy="111529"/>
            </a:xfrm>
            <a:prstGeom prst="rect">
              <a:avLst/>
            </a:prstGeom>
          </p:spPr>
        </p:pic>
        <p:pic>
          <p:nvPicPr>
            <p:cNvPr id="10" name="object 10"/>
            <p:cNvPicPr/>
            <p:nvPr/>
          </p:nvPicPr>
          <p:blipFill>
            <a:blip r:embed="rId7" cstate="print"/>
            <a:stretch>
              <a:fillRect/>
            </a:stretch>
          </p:blipFill>
          <p:spPr>
            <a:xfrm>
              <a:off x="2571476" y="921791"/>
              <a:ext cx="2410365" cy="2410369"/>
            </a:xfrm>
            <a:prstGeom prst="rect">
              <a:avLst/>
            </a:prstGeom>
          </p:spPr>
        </p:pic>
        <p:pic>
          <p:nvPicPr>
            <p:cNvPr id="11" name="object 11"/>
            <p:cNvPicPr/>
            <p:nvPr/>
          </p:nvPicPr>
          <p:blipFill>
            <a:blip r:embed="rId8" cstate="print"/>
            <a:stretch>
              <a:fillRect/>
            </a:stretch>
          </p:blipFill>
          <p:spPr>
            <a:xfrm>
              <a:off x="2081966" y="457073"/>
              <a:ext cx="3370803" cy="3370794"/>
            </a:xfrm>
            <a:prstGeom prst="rect">
              <a:avLst/>
            </a:prstGeom>
          </p:spPr>
        </p:pic>
      </p:grpSp>
      <p:sp>
        <p:nvSpPr>
          <p:cNvPr id="12" name="object 12"/>
          <p:cNvSpPr txBox="1"/>
          <p:nvPr/>
        </p:nvSpPr>
        <p:spPr>
          <a:xfrm>
            <a:off x="2634940" y="1822408"/>
            <a:ext cx="2293620" cy="528955"/>
          </a:xfrm>
          <a:prstGeom prst="rect">
            <a:avLst/>
          </a:prstGeom>
        </p:spPr>
        <p:txBody>
          <a:bodyPr vert="horz" wrap="square" lIns="0" tIns="14604" rIns="0" bIns="0" rtlCol="0">
            <a:spAutoFit/>
            <a:scene3d>
              <a:camera prst="orthographicFront"/>
              <a:lightRig rig="threePt" dir="t"/>
            </a:scene3d>
          </a:bodyPr>
          <a:lstStyle/>
          <a:p>
            <a:pPr algn="ctr">
              <a:lnSpc>
                <a:spcPct val="100000"/>
              </a:lnSpc>
              <a:spcBef>
                <a:spcPts val="115"/>
              </a:spcBef>
              <a:tabLst>
                <a:tab pos="848360" algn="l"/>
              </a:tabLst>
            </a:pPr>
            <a:r>
              <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rPr>
              <a:t>餐饮服务</a:t>
            </a:r>
            <a:endPar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endParaRPr>
          </a:p>
        </p:txBody>
      </p:sp>
      <p:grpSp>
        <p:nvGrpSpPr>
          <p:cNvPr id="13" name="object 13"/>
          <p:cNvGrpSpPr/>
          <p:nvPr/>
        </p:nvGrpSpPr>
        <p:grpSpPr>
          <a:xfrm>
            <a:off x="3742582" y="469457"/>
            <a:ext cx="74351" cy="2887488"/>
            <a:chOff x="3742582" y="469457"/>
            <a:chExt cx="74351" cy="2887488"/>
          </a:xfrm>
        </p:grpSpPr>
        <p:pic>
          <p:nvPicPr>
            <p:cNvPr id="14" name="object 14"/>
            <p:cNvPicPr/>
            <p:nvPr/>
          </p:nvPicPr>
          <p:blipFill>
            <a:blip r:embed="rId9" cstate="print"/>
            <a:stretch>
              <a:fillRect/>
            </a:stretch>
          </p:blipFill>
          <p:spPr>
            <a:xfrm>
              <a:off x="3742582" y="469457"/>
              <a:ext cx="61956" cy="1691597"/>
            </a:xfrm>
            <a:prstGeom prst="rect">
              <a:avLst/>
            </a:prstGeom>
          </p:spPr>
        </p:pic>
        <p:pic>
          <p:nvPicPr>
            <p:cNvPr id="15" name="object 15"/>
            <p:cNvPicPr/>
            <p:nvPr/>
          </p:nvPicPr>
          <p:blipFill>
            <a:blip r:embed="rId10" cstate="print"/>
            <a:stretch>
              <a:fillRect/>
            </a:stretch>
          </p:blipFill>
          <p:spPr>
            <a:xfrm>
              <a:off x="3742582" y="3288786"/>
              <a:ext cx="74351" cy="68159"/>
            </a:xfrm>
            <a:prstGeom prst="rect">
              <a:avLst/>
            </a:prstGeom>
          </p:spPr>
        </p:pic>
      </p:grpSp>
      <p:sp>
        <p:nvSpPr>
          <p:cNvPr id="19" name="圆角矩形 18"/>
          <p:cNvSpPr/>
          <p:nvPr/>
        </p:nvSpPr>
        <p:spPr>
          <a:xfrm>
            <a:off x="2880995" y="2578735"/>
            <a:ext cx="1864360" cy="304800"/>
          </a:xfrm>
          <a:prstGeom prst="roundRect">
            <a:avLst/>
          </a:prstGeom>
          <a:gradFill>
            <a:gsLst>
              <a:gs pos="31000">
                <a:srgbClr val="BC825C"/>
              </a:gs>
              <a:gs pos="0">
                <a:schemeClr val="accent6">
                  <a:lumMod val="25000"/>
                  <a:lumOff val="75000"/>
                </a:schemeClr>
              </a:gs>
              <a:gs pos="100000">
                <a:schemeClr val="accent6">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200"/>
              <a:t>学期、班级、授课教师</a:t>
            </a:r>
            <a:endParaRPr lang="zh-CN"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1" name="文本框 10"/>
          <p:cNvSpPr txBox="1"/>
          <p:nvPr/>
        </p:nvSpPr>
        <p:spPr>
          <a:xfrm>
            <a:off x="1960245" y="3498850"/>
            <a:ext cx="614045" cy="213995"/>
          </a:xfrm>
          <a:prstGeom prst="rect">
            <a:avLst/>
          </a:prstGeom>
          <a:noFill/>
        </p:spPr>
        <p:txBody>
          <a:bodyPr wrap="square" rtlCol="0">
            <a:spAutoFit/>
          </a:bodyPr>
          <a:p>
            <a:r>
              <a:rPr lang="zh-CN" altLang="en-US" sz="800">
                <a:latin typeface="+mn-ea"/>
                <a:ea typeface="+mn-ea"/>
              </a:rPr>
              <a:t>儿童餐椅</a:t>
            </a:r>
            <a:endParaRPr lang="zh-CN" altLang="en-US" sz="800">
              <a:latin typeface="+mn-ea"/>
              <a:ea typeface="+mn-ea"/>
            </a:endParaRPr>
          </a:p>
        </p:txBody>
      </p:sp>
      <p:sp>
        <p:nvSpPr>
          <p:cNvPr id="12" name="文本框 11"/>
          <p:cNvSpPr txBox="1"/>
          <p:nvPr/>
        </p:nvSpPr>
        <p:spPr>
          <a:xfrm>
            <a:off x="4997450" y="3422650"/>
            <a:ext cx="597535" cy="213995"/>
          </a:xfrm>
          <a:prstGeom prst="rect">
            <a:avLst/>
          </a:prstGeom>
          <a:noFill/>
        </p:spPr>
        <p:txBody>
          <a:bodyPr wrap="square" rtlCol="0">
            <a:spAutoFit/>
          </a:bodyPr>
          <a:p>
            <a:r>
              <a:rPr lang="zh-CN" altLang="en-US" sz="800">
                <a:latin typeface="+mn-ea"/>
                <a:ea typeface="+mn-ea"/>
              </a:rPr>
              <a:t> 迎宾台</a:t>
            </a:r>
            <a:endParaRPr lang="zh-CN" altLang="en-US" sz="800">
              <a:latin typeface="+mn-ea"/>
              <a:ea typeface="+mn-ea"/>
            </a:endParaRPr>
          </a:p>
        </p:txBody>
      </p:sp>
      <p:sp>
        <p:nvSpPr>
          <p:cNvPr id="13" name="矩形: 圆角 1"/>
          <p:cNvSpPr/>
          <p:nvPr>
            <p:custDataLst>
              <p:tags r:id="rId1"/>
            </p:custDataLst>
          </p:nvPr>
        </p:nvSpPr>
        <p:spPr>
          <a:xfrm>
            <a:off x="2406857" y="823292"/>
            <a:ext cx="2844897" cy="402641"/>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1790" b="1" dirty="0">
                <a:solidFill>
                  <a:srgbClr val="FFFFFF"/>
                </a:solidFill>
                <a:latin typeface="+mn-ea"/>
                <a:cs typeface="+mn-ea"/>
              </a:rPr>
              <a:t>（一）认识各类餐饮用品</a:t>
            </a:r>
            <a:endParaRPr lang="zh-CN" altLang="en-US" sz="1790" b="1" dirty="0">
              <a:solidFill>
                <a:srgbClr val="FFFFFF"/>
              </a:solidFill>
              <a:latin typeface="+mn-ea"/>
              <a:cs typeface="+mn-ea"/>
            </a:endParaRPr>
          </a:p>
        </p:txBody>
      </p:sp>
      <p:sp>
        <p:nvSpPr>
          <p:cNvPr id="15" name="文本框 14"/>
          <p:cNvSpPr txBox="1"/>
          <p:nvPr/>
        </p:nvSpPr>
        <p:spPr>
          <a:xfrm>
            <a:off x="1416050" y="1212850"/>
            <a:ext cx="3784600" cy="306705"/>
          </a:xfrm>
          <a:prstGeom prst="rect">
            <a:avLst/>
          </a:prstGeom>
          <a:noFill/>
        </p:spPr>
        <p:txBody>
          <a:bodyPr wrap="square" rtlCol="0" anchor="t">
            <a:spAutoFit/>
          </a:bodyPr>
          <a:p>
            <a:r>
              <a:rPr lang="zh-CN" altLang="en-US" sz="1400">
                <a:latin typeface="+mn-ea"/>
                <a:ea typeface="+mn-ea"/>
                <a:cs typeface="+mn-ea"/>
              </a:rPr>
              <a:t>1. 餐厅常用设备</a:t>
            </a:r>
            <a:endParaRPr lang="zh-CN" altLang="en-US" sz="1400">
              <a:latin typeface="+mn-ea"/>
              <a:ea typeface="+mn-ea"/>
              <a:cs typeface="+mn-ea"/>
            </a:endParaRPr>
          </a:p>
        </p:txBody>
      </p:sp>
      <p:pic>
        <p:nvPicPr>
          <p:cNvPr id="8" name="图片 7"/>
          <p:cNvPicPr>
            <a:picLocks noChangeAspect="1"/>
          </p:cNvPicPr>
          <p:nvPr/>
        </p:nvPicPr>
        <p:blipFill>
          <a:blip r:embed="rId2"/>
          <a:srcRect l="5495" t="6510" r="6593" b="5471"/>
          <a:stretch>
            <a:fillRect/>
          </a:stretch>
        </p:blipFill>
        <p:spPr>
          <a:xfrm>
            <a:off x="1532255" y="1530350"/>
            <a:ext cx="1470025" cy="1892300"/>
          </a:xfrm>
          <a:prstGeom prst="rect">
            <a:avLst/>
          </a:prstGeom>
        </p:spPr>
      </p:pic>
      <p:pic>
        <p:nvPicPr>
          <p:cNvPr id="10" name="图片 9"/>
          <p:cNvPicPr>
            <a:picLocks noChangeAspect="1"/>
          </p:cNvPicPr>
          <p:nvPr/>
        </p:nvPicPr>
        <p:blipFill>
          <a:blip r:embed="rId3"/>
          <a:srcRect l="5877" t="4267" r="5975" b="6117"/>
          <a:stretch>
            <a:fillRect/>
          </a:stretch>
        </p:blipFill>
        <p:spPr>
          <a:xfrm>
            <a:off x="4540250" y="1529080"/>
            <a:ext cx="1420495" cy="18586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3" name="矩形: 圆角 1"/>
          <p:cNvSpPr/>
          <p:nvPr>
            <p:custDataLst>
              <p:tags r:id="rId1"/>
            </p:custDataLst>
          </p:nvPr>
        </p:nvSpPr>
        <p:spPr>
          <a:xfrm>
            <a:off x="2406857" y="823292"/>
            <a:ext cx="2844897" cy="402641"/>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1790" b="1" dirty="0">
                <a:solidFill>
                  <a:srgbClr val="FFFFFF"/>
                </a:solidFill>
                <a:latin typeface="+mn-ea"/>
                <a:cs typeface="+mn-ea"/>
              </a:rPr>
              <a:t>（一）认识各类餐饮用品</a:t>
            </a:r>
            <a:endParaRPr lang="zh-CN" altLang="en-US" sz="1790" b="1" dirty="0">
              <a:solidFill>
                <a:srgbClr val="FFFFFF"/>
              </a:solidFill>
              <a:latin typeface="+mn-ea"/>
              <a:cs typeface="+mn-ea"/>
            </a:endParaRPr>
          </a:p>
        </p:txBody>
      </p:sp>
      <p:sp>
        <p:nvSpPr>
          <p:cNvPr id="15" name="文本框 14"/>
          <p:cNvSpPr txBox="1"/>
          <p:nvPr/>
        </p:nvSpPr>
        <p:spPr>
          <a:xfrm>
            <a:off x="1492250" y="1365250"/>
            <a:ext cx="3784600" cy="306705"/>
          </a:xfrm>
          <a:prstGeom prst="rect">
            <a:avLst/>
          </a:prstGeom>
          <a:noFill/>
        </p:spPr>
        <p:txBody>
          <a:bodyPr wrap="square" rtlCol="0" anchor="t">
            <a:spAutoFit/>
          </a:bodyPr>
          <a:p>
            <a:r>
              <a:rPr kumimoji="0" lang="zh-CN" altLang="en-US" sz="1400" b="0" i="0" u="none" strike="noStrike" kern="0" cap="none" spc="0" normalizeH="0" baseline="0" noProof="1">
                <a:latin typeface="+mn-ea"/>
                <a:ea typeface="+mn-ea"/>
                <a:cs typeface="+mn-ea"/>
              </a:rPr>
              <a:t>2.</a:t>
            </a:r>
            <a:r>
              <a:rPr lang="zh-CN" altLang="en-US" sz="1000">
                <a:latin typeface="+mn-ea"/>
                <a:ea typeface="+mn-ea"/>
                <a:cs typeface="+mn-ea"/>
              </a:rPr>
              <a:t> </a:t>
            </a:r>
            <a:r>
              <a:rPr kumimoji="0" lang="zh-CN" altLang="en-US" sz="1400" b="0" i="0" u="none" strike="noStrike" kern="0" cap="none" spc="0" normalizeH="0" baseline="0" noProof="1">
                <a:latin typeface="+mn-ea"/>
                <a:ea typeface="+mn-ea"/>
                <a:cs typeface="+mn-ea"/>
              </a:rPr>
              <a:t>餐具器皿</a:t>
            </a:r>
            <a:endParaRPr lang="zh-CN" altLang="en-US" sz="1000">
              <a:latin typeface="+mn-ea"/>
              <a:ea typeface="+mn-ea"/>
              <a:cs typeface="+mn-ea"/>
            </a:endParaRPr>
          </a:p>
        </p:txBody>
      </p:sp>
      <p:sp>
        <p:nvSpPr>
          <p:cNvPr id="2" name="文本框 1"/>
          <p:cNvSpPr txBox="1"/>
          <p:nvPr/>
        </p:nvSpPr>
        <p:spPr>
          <a:xfrm>
            <a:off x="1187450" y="1593850"/>
            <a:ext cx="5667375" cy="1014730"/>
          </a:xfrm>
          <a:prstGeom prst="rect">
            <a:avLst/>
          </a:prstGeom>
          <a:noFill/>
        </p:spPr>
        <p:txBody>
          <a:bodyPr wrap="square" rtlCol="0" anchor="t">
            <a:spAutoFit/>
          </a:bodyPr>
          <a:p>
            <a:pPr marL="0" indent="0" eaLnBrk="1" fontAlgn="auto" latinLnBrk="0" hangingPunct="1">
              <a:lnSpc>
                <a:spcPct val="15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餐厅在日常经营中使用大量餐具和餐饮设施，合理管理这些物品和设施是保持饮食卫生、减少耗损、提高工作效率的重要条件。餐厅用具种类繁多，主要有金属餐用具、陶瓷餐用具、玻璃餐用具等。作为餐饮从业人员应熟悉餐厅物品的分类，了解各类物品的用途及保养要求，能够识别餐用具及餐用设备物品。</a:t>
            </a:r>
            <a:endParaRPr kumimoji="0" lang="zh-CN" altLang="en-US" sz="1000" b="0" i="0" u="none" strike="noStrike" kern="0" cap="none" spc="0" normalizeH="0" baseline="0" noProof="1">
              <a:latin typeface="+mn-ea"/>
              <a:ea typeface="+mn-ea"/>
              <a:cs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3" name="矩形: 圆角 1"/>
          <p:cNvSpPr/>
          <p:nvPr>
            <p:custDataLst>
              <p:tags r:id="rId1"/>
            </p:custDataLst>
          </p:nvPr>
        </p:nvSpPr>
        <p:spPr>
          <a:xfrm>
            <a:off x="2406857" y="823292"/>
            <a:ext cx="2844897" cy="402641"/>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1790" b="1" dirty="0">
                <a:solidFill>
                  <a:srgbClr val="FFFFFF"/>
                </a:solidFill>
                <a:latin typeface="+mn-ea"/>
                <a:cs typeface="+mn-ea"/>
              </a:rPr>
              <a:t>（一）认识各类餐饮用品</a:t>
            </a:r>
            <a:endParaRPr lang="zh-CN" altLang="en-US" sz="1790" b="1" dirty="0">
              <a:solidFill>
                <a:srgbClr val="FFFFFF"/>
              </a:solidFill>
              <a:latin typeface="+mn-ea"/>
              <a:cs typeface="+mn-ea"/>
            </a:endParaRPr>
          </a:p>
        </p:txBody>
      </p:sp>
      <p:sp>
        <p:nvSpPr>
          <p:cNvPr id="15" name="文本框 14"/>
          <p:cNvSpPr txBox="1"/>
          <p:nvPr/>
        </p:nvSpPr>
        <p:spPr>
          <a:xfrm>
            <a:off x="1416050" y="1212850"/>
            <a:ext cx="3784600" cy="306705"/>
          </a:xfrm>
          <a:prstGeom prst="rect">
            <a:avLst/>
          </a:prstGeom>
          <a:noFill/>
        </p:spPr>
        <p:txBody>
          <a:bodyPr wrap="square" rtlCol="0" anchor="t">
            <a:spAutoFit/>
          </a:bodyPr>
          <a:p>
            <a:r>
              <a:rPr lang="en-US" altLang="zh-CN" sz="1400">
                <a:latin typeface="+mn-ea"/>
                <a:ea typeface="+mn-ea"/>
                <a:cs typeface="+mn-ea"/>
              </a:rPr>
              <a:t>2</a:t>
            </a:r>
            <a:r>
              <a:rPr lang="zh-CN" altLang="en-US" sz="1400">
                <a:latin typeface="+mn-ea"/>
                <a:ea typeface="+mn-ea"/>
                <a:cs typeface="+mn-ea"/>
              </a:rPr>
              <a:t>. 餐具器皿</a:t>
            </a:r>
            <a:endParaRPr lang="zh-CN" altLang="en-US" sz="1400">
              <a:latin typeface="+mn-ea"/>
              <a:ea typeface="+mn-ea"/>
              <a:cs typeface="+mn-ea"/>
            </a:endParaRPr>
          </a:p>
        </p:txBody>
      </p:sp>
      <p:sp>
        <p:nvSpPr>
          <p:cNvPr id="2" name="文本框 1"/>
          <p:cNvSpPr txBox="1"/>
          <p:nvPr/>
        </p:nvSpPr>
        <p:spPr>
          <a:xfrm>
            <a:off x="1568450" y="1517650"/>
            <a:ext cx="3241675" cy="245110"/>
          </a:xfrm>
          <a:prstGeom prst="rect">
            <a:avLst/>
          </a:prstGeom>
          <a:noFill/>
        </p:spPr>
        <p:txBody>
          <a:bodyPr wrap="square" rtlCol="0" anchor="t">
            <a:spAutoFit/>
          </a:bodyPr>
          <a:p>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每种餐用具都要自己的特殊用途和保养要求，详见下表</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8" name="Shape 2261"/>
          <p:cNvSpPr/>
          <p:nvPr>
            <p:custDataLst>
              <p:tags r:id="rId2"/>
            </p:custDataLst>
          </p:nvPr>
        </p:nvSpPr>
        <p:spPr>
          <a:xfrm rot="10800000">
            <a:off x="4037317" y="2795873"/>
            <a:ext cx="892599" cy="944736"/>
          </a:xfrm>
          <a:custGeom>
            <a:avLst/>
            <a:gdLst>
              <a:gd name="connsiteX0" fmla="*/ 13599 w 21919"/>
              <a:gd name="connsiteY0" fmla="*/ 1 h 21584"/>
              <a:gd name="connsiteX1" fmla="*/ 1749 w 21919"/>
              <a:gd name="connsiteY1" fmla="*/ 1 h 21584"/>
              <a:gd name="connsiteX2" fmla="*/ 493 w 21919"/>
              <a:gd name="connsiteY2" fmla="*/ 459 h 21584"/>
              <a:gd name="connsiteX3" fmla="*/ 1 w 21919"/>
              <a:gd name="connsiteY3" fmla="*/ 1628 h 21584"/>
              <a:gd name="connsiteX4" fmla="*/ 1 w 21919"/>
              <a:gd name="connsiteY4" fmla="*/ 14602 h 21584"/>
              <a:gd name="connsiteX5" fmla="*/ 9637 w 21919"/>
              <a:gd name="connsiteY5" fmla="*/ 21584 h 21584"/>
              <a:gd name="connsiteX6" fmla="*/ 21583 w 21919"/>
              <a:gd name="connsiteY6" fmla="*/ 21584 h 21584"/>
              <a:gd name="connsiteX7" fmla="*/ 21919 w 21919"/>
              <a:gd name="connsiteY7" fmla="*/ 7798 h 21584"/>
              <a:gd name="connsiteX8" fmla="*/ 13599 w 21919"/>
              <a:gd name="connsiteY8" fmla="*/ 1 h 21584"/>
              <a:gd name="connsiteX0-1" fmla="*/ 13683 w 21919"/>
              <a:gd name="connsiteY0-2" fmla="*/ 1 h 21584"/>
              <a:gd name="connsiteX1-3" fmla="*/ 1749 w 21919"/>
              <a:gd name="connsiteY1-4" fmla="*/ 1 h 21584"/>
              <a:gd name="connsiteX2-5" fmla="*/ 493 w 21919"/>
              <a:gd name="connsiteY2-6" fmla="*/ 459 h 21584"/>
              <a:gd name="connsiteX3-7" fmla="*/ 1 w 21919"/>
              <a:gd name="connsiteY3-8" fmla="*/ 1628 h 21584"/>
              <a:gd name="connsiteX4-9" fmla="*/ 1 w 21919"/>
              <a:gd name="connsiteY4-10" fmla="*/ 14602 h 21584"/>
              <a:gd name="connsiteX5-11" fmla="*/ 9637 w 21919"/>
              <a:gd name="connsiteY5-12" fmla="*/ 21584 h 21584"/>
              <a:gd name="connsiteX6-13" fmla="*/ 21583 w 21919"/>
              <a:gd name="connsiteY6-14" fmla="*/ 21584 h 21584"/>
              <a:gd name="connsiteX7-15" fmla="*/ 21919 w 21919"/>
              <a:gd name="connsiteY7-16" fmla="*/ 7798 h 21584"/>
              <a:gd name="connsiteX8-17" fmla="*/ 13683 w 21919"/>
              <a:gd name="connsiteY8-18" fmla="*/ 1 h 2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919" h="21584" extrusionOk="0">
                <a:moveTo>
                  <a:pt x="13683" y="1"/>
                </a:moveTo>
                <a:lnTo>
                  <a:pt x="1749" y="1"/>
                </a:lnTo>
                <a:cubicBezTo>
                  <a:pt x="1280" y="-16"/>
                  <a:pt x="825" y="150"/>
                  <a:pt x="493" y="459"/>
                </a:cubicBezTo>
                <a:cubicBezTo>
                  <a:pt x="161" y="768"/>
                  <a:pt x="-17" y="1192"/>
                  <a:pt x="1" y="1628"/>
                </a:cubicBezTo>
                <a:lnTo>
                  <a:pt x="1" y="14602"/>
                </a:lnTo>
                <a:lnTo>
                  <a:pt x="9637" y="21584"/>
                </a:lnTo>
                <a:lnTo>
                  <a:pt x="21583" y="21584"/>
                </a:lnTo>
                <a:lnTo>
                  <a:pt x="21919" y="7798"/>
                </a:lnTo>
                <a:lnTo>
                  <a:pt x="13683" y="1"/>
                </a:lnTo>
                <a:close/>
              </a:path>
            </a:pathLst>
          </a:custGeom>
          <a:solidFill>
            <a:schemeClr val="accent1">
              <a:lumMod val="30000"/>
              <a:lumOff val="70000"/>
              <a:alpha val="40000"/>
            </a:schemeClr>
          </a:solidFill>
          <a:ln w="3175">
            <a:gradFill>
              <a:gsLst>
                <a:gs pos="0">
                  <a:schemeClr val="accent1">
                    <a:lumMod val="20000"/>
                    <a:lumOff val="80000"/>
                  </a:schemeClr>
                </a:gs>
                <a:gs pos="100000">
                  <a:schemeClr val="accent1">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1988" rIns="63977" bIns="31988"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p:txBody>
      </p:sp>
      <p:sp>
        <p:nvSpPr>
          <p:cNvPr id="10" name="Shape 2262"/>
          <p:cNvSpPr/>
          <p:nvPr>
            <p:custDataLst>
              <p:tags r:id="rId3"/>
            </p:custDataLst>
          </p:nvPr>
        </p:nvSpPr>
        <p:spPr>
          <a:xfrm rot="16200000">
            <a:off x="3200658" y="2818371"/>
            <a:ext cx="904001" cy="943976"/>
          </a:xfrm>
          <a:custGeom>
            <a:avLst/>
            <a:gdLst>
              <a:gd name="connsiteX0" fmla="*/ 13599 w 21863"/>
              <a:gd name="connsiteY0" fmla="*/ 1 h 21584"/>
              <a:gd name="connsiteX1" fmla="*/ 1749 w 21863"/>
              <a:gd name="connsiteY1" fmla="*/ 1 h 21584"/>
              <a:gd name="connsiteX2" fmla="*/ 493 w 21863"/>
              <a:gd name="connsiteY2" fmla="*/ 459 h 21584"/>
              <a:gd name="connsiteX3" fmla="*/ 1 w 21863"/>
              <a:gd name="connsiteY3" fmla="*/ 1628 h 21584"/>
              <a:gd name="connsiteX4" fmla="*/ 1 w 21863"/>
              <a:gd name="connsiteY4" fmla="*/ 14602 h 21584"/>
              <a:gd name="connsiteX5" fmla="*/ 9637 w 21863"/>
              <a:gd name="connsiteY5" fmla="*/ 21584 h 21584"/>
              <a:gd name="connsiteX6" fmla="*/ 21583 w 21863"/>
              <a:gd name="connsiteY6" fmla="*/ 21584 h 21584"/>
              <a:gd name="connsiteX7" fmla="*/ 21863 w 21863"/>
              <a:gd name="connsiteY7" fmla="*/ 7954 h 21584"/>
              <a:gd name="connsiteX8" fmla="*/ 13599 w 21863"/>
              <a:gd name="connsiteY8" fmla="*/ 1 h 21584"/>
              <a:gd name="connsiteX0-1" fmla="*/ 13599 w 21891"/>
              <a:gd name="connsiteY0-2" fmla="*/ 1 h 21584"/>
              <a:gd name="connsiteX1-3" fmla="*/ 1749 w 21891"/>
              <a:gd name="connsiteY1-4" fmla="*/ 1 h 21584"/>
              <a:gd name="connsiteX2-5" fmla="*/ 493 w 21891"/>
              <a:gd name="connsiteY2-6" fmla="*/ 459 h 21584"/>
              <a:gd name="connsiteX3-7" fmla="*/ 1 w 21891"/>
              <a:gd name="connsiteY3-8" fmla="*/ 1628 h 21584"/>
              <a:gd name="connsiteX4-9" fmla="*/ 1 w 21891"/>
              <a:gd name="connsiteY4-10" fmla="*/ 14602 h 21584"/>
              <a:gd name="connsiteX5-11" fmla="*/ 9637 w 21891"/>
              <a:gd name="connsiteY5-12" fmla="*/ 21584 h 21584"/>
              <a:gd name="connsiteX6-13" fmla="*/ 21583 w 21891"/>
              <a:gd name="connsiteY6-14" fmla="*/ 21584 h 21584"/>
              <a:gd name="connsiteX7-15" fmla="*/ 21891 w 21891"/>
              <a:gd name="connsiteY7-16" fmla="*/ 7954 h 21584"/>
              <a:gd name="connsiteX8-17" fmla="*/ 13599 w 21891"/>
              <a:gd name="connsiteY8-18" fmla="*/ 1 h 21584"/>
              <a:gd name="connsiteX0-1-1" fmla="*/ 13599 w 22199"/>
              <a:gd name="connsiteY0-2-2" fmla="*/ 1 h 21584"/>
              <a:gd name="connsiteX1-3-3" fmla="*/ 1749 w 22199"/>
              <a:gd name="connsiteY1-4-4" fmla="*/ 1 h 21584"/>
              <a:gd name="connsiteX2-5-5" fmla="*/ 493 w 22199"/>
              <a:gd name="connsiteY2-6-6" fmla="*/ 459 h 21584"/>
              <a:gd name="connsiteX3-7-7" fmla="*/ 1 w 22199"/>
              <a:gd name="connsiteY3-8-8" fmla="*/ 1628 h 21584"/>
              <a:gd name="connsiteX4-9-9" fmla="*/ 1 w 22199"/>
              <a:gd name="connsiteY4-10-10" fmla="*/ 14602 h 21584"/>
              <a:gd name="connsiteX5-11-11" fmla="*/ 9637 w 22199"/>
              <a:gd name="connsiteY5-12-12" fmla="*/ 21584 h 21584"/>
              <a:gd name="connsiteX6-13-13" fmla="*/ 21583 w 22199"/>
              <a:gd name="connsiteY6-14-14" fmla="*/ 21584 h 21584"/>
              <a:gd name="connsiteX7-15-15" fmla="*/ 22199 w 22199"/>
              <a:gd name="connsiteY7-16-16" fmla="*/ 7902 h 21584"/>
              <a:gd name="connsiteX8-17-17" fmla="*/ 13599 w 22199"/>
              <a:gd name="connsiteY8-18-18" fmla="*/ 1 h 21584"/>
            </a:gdLst>
            <a:ahLst/>
            <a:cxnLst>
              <a:cxn ang="0">
                <a:pos x="connsiteX0-1-1" y="connsiteY0-2-2"/>
              </a:cxn>
              <a:cxn ang="0">
                <a:pos x="connsiteX1-3-3" y="connsiteY1-4-4"/>
              </a:cxn>
              <a:cxn ang="0">
                <a:pos x="connsiteX2-5-5" y="connsiteY2-6-6"/>
              </a:cxn>
              <a:cxn ang="0">
                <a:pos x="connsiteX3-7-7" y="connsiteY3-8-8"/>
              </a:cxn>
              <a:cxn ang="0">
                <a:pos x="connsiteX4-9-9" y="connsiteY4-10-10"/>
              </a:cxn>
              <a:cxn ang="0">
                <a:pos x="connsiteX5-11-11" y="connsiteY5-12-12"/>
              </a:cxn>
              <a:cxn ang="0">
                <a:pos x="connsiteX6-13-13" y="connsiteY6-14-14"/>
              </a:cxn>
              <a:cxn ang="0">
                <a:pos x="connsiteX7-15-15" y="connsiteY7-16-16"/>
              </a:cxn>
              <a:cxn ang="0">
                <a:pos x="connsiteX8-17-17" y="connsiteY8-18-18"/>
              </a:cxn>
            </a:cxnLst>
            <a:rect l="l" t="t" r="r" b="b"/>
            <a:pathLst>
              <a:path w="22199" h="21584" extrusionOk="0">
                <a:moveTo>
                  <a:pt x="13599" y="1"/>
                </a:moveTo>
                <a:lnTo>
                  <a:pt x="1749" y="1"/>
                </a:lnTo>
                <a:cubicBezTo>
                  <a:pt x="1280" y="-16"/>
                  <a:pt x="825" y="150"/>
                  <a:pt x="493" y="459"/>
                </a:cubicBezTo>
                <a:cubicBezTo>
                  <a:pt x="161" y="768"/>
                  <a:pt x="-17" y="1192"/>
                  <a:pt x="1" y="1628"/>
                </a:cubicBezTo>
                <a:lnTo>
                  <a:pt x="1" y="14602"/>
                </a:lnTo>
                <a:lnTo>
                  <a:pt x="9637" y="21584"/>
                </a:lnTo>
                <a:lnTo>
                  <a:pt x="21583" y="21584"/>
                </a:lnTo>
                <a:cubicBezTo>
                  <a:pt x="21676" y="17041"/>
                  <a:pt x="22106" y="12445"/>
                  <a:pt x="22199" y="7902"/>
                </a:cubicBezTo>
                <a:lnTo>
                  <a:pt x="13599" y="1"/>
                </a:lnTo>
                <a:close/>
              </a:path>
            </a:pathLst>
          </a:custGeom>
          <a:solidFill>
            <a:schemeClr val="accent1">
              <a:lumMod val="30000"/>
              <a:lumOff val="70000"/>
              <a:alpha val="40000"/>
            </a:schemeClr>
          </a:solidFill>
          <a:ln w="3175">
            <a:gradFill>
              <a:gsLst>
                <a:gs pos="0">
                  <a:schemeClr val="accent1">
                    <a:lumMod val="20000"/>
                    <a:lumOff val="80000"/>
                  </a:schemeClr>
                </a:gs>
                <a:gs pos="100000">
                  <a:schemeClr val="accent1">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1988" rIns="63977" bIns="31988"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p:txBody>
      </p:sp>
      <p:sp>
        <p:nvSpPr>
          <p:cNvPr id="17" name="Shape 2263"/>
          <p:cNvSpPr/>
          <p:nvPr>
            <p:custDataLst>
              <p:tags r:id="rId4"/>
            </p:custDataLst>
          </p:nvPr>
        </p:nvSpPr>
        <p:spPr>
          <a:xfrm rot="5400000">
            <a:off x="4013906" y="1966208"/>
            <a:ext cx="878916" cy="943976"/>
          </a:xfrm>
          <a:custGeom>
            <a:avLst/>
            <a:gdLst>
              <a:gd name="connsiteX0" fmla="*/ 13599 w 21583"/>
              <a:gd name="connsiteY0" fmla="*/ 1 h 21584"/>
              <a:gd name="connsiteX1" fmla="*/ 1749 w 21583"/>
              <a:gd name="connsiteY1" fmla="*/ 1 h 21584"/>
              <a:gd name="connsiteX2" fmla="*/ 493 w 21583"/>
              <a:gd name="connsiteY2" fmla="*/ 459 h 21584"/>
              <a:gd name="connsiteX3" fmla="*/ 1 w 21583"/>
              <a:gd name="connsiteY3" fmla="*/ 1628 h 21584"/>
              <a:gd name="connsiteX4" fmla="*/ 1 w 21583"/>
              <a:gd name="connsiteY4" fmla="*/ 14602 h 21584"/>
              <a:gd name="connsiteX5" fmla="*/ 9637 w 21583"/>
              <a:gd name="connsiteY5" fmla="*/ 21584 h 21584"/>
              <a:gd name="connsiteX6" fmla="*/ 21583 w 21583"/>
              <a:gd name="connsiteY6" fmla="*/ 21584 h 21584"/>
              <a:gd name="connsiteX7" fmla="*/ 21583 w 21583"/>
              <a:gd name="connsiteY7" fmla="*/ 7459 h 21584"/>
              <a:gd name="connsiteX8" fmla="*/ 13599 w 21583"/>
              <a:gd name="connsiteY8" fmla="*/ 1 h 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3" h="21584" extrusionOk="0">
                <a:moveTo>
                  <a:pt x="13599" y="1"/>
                </a:moveTo>
                <a:lnTo>
                  <a:pt x="1749" y="1"/>
                </a:lnTo>
                <a:cubicBezTo>
                  <a:pt x="1280" y="-16"/>
                  <a:pt x="825" y="150"/>
                  <a:pt x="493" y="459"/>
                </a:cubicBezTo>
                <a:cubicBezTo>
                  <a:pt x="161" y="768"/>
                  <a:pt x="-17" y="1192"/>
                  <a:pt x="1" y="1628"/>
                </a:cubicBezTo>
                <a:lnTo>
                  <a:pt x="1" y="14602"/>
                </a:lnTo>
                <a:lnTo>
                  <a:pt x="9637" y="21584"/>
                </a:lnTo>
                <a:lnTo>
                  <a:pt x="21583" y="21584"/>
                </a:lnTo>
                <a:lnTo>
                  <a:pt x="21583" y="7459"/>
                </a:lnTo>
                <a:lnTo>
                  <a:pt x="13599" y="1"/>
                </a:lnTo>
                <a:close/>
              </a:path>
            </a:pathLst>
          </a:custGeom>
          <a:solidFill>
            <a:schemeClr val="accent1">
              <a:lumMod val="30000"/>
              <a:lumOff val="70000"/>
              <a:alpha val="40000"/>
            </a:schemeClr>
          </a:solidFill>
          <a:ln w="3175">
            <a:gradFill>
              <a:gsLst>
                <a:gs pos="0">
                  <a:schemeClr val="accent1">
                    <a:lumMod val="20000"/>
                    <a:lumOff val="80000"/>
                  </a:schemeClr>
                </a:gs>
                <a:gs pos="100000">
                  <a:schemeClr val="accent1">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1988" rIns="63977" bIns="31988"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a:p>
            <a:pPr lvl="0" algn="ctr">
              <a:buClrTx/>
              <a:buSzTx/>
              <a:buFontTx/>
            </a:pPr>
            <a:endParaRPr lang="zh-CN" altLang="en-US" sz="1260">
              <a:sym typeface="+mn-ea"/>
            </a:endParaRPr>
          </a:p>
        </p:txBody>
      </p:sp>
      <p:sp>
        <p:nvSpPr>
          <p:cNvPr id="18" name="Shape 2264"/>
          <p:cNvSpPr/>
          <p:nvPr>
            <p:custDataLst>
              <p:tags r:id="rId5"/>
            </p:custDataLst>
          </p:nvPr>
        </p:nvSpPr>
        <p:spPr>
          <a:xfrm>
            <a:off x="3183330" y="1998738"/>
            <a:ext cx="889178" cy="944280"/>
          </a:xfrm>
          <a:custGeom>
            <a:avLst/>
            <a:gdLst>
              <a:gd name="connsiteX0" fmla="*/ 13599 w 21835"/>
              <a:gd name="connsiteY0" fmla="*/ 1 h 21584"/>
              <a:gd name="connsiteX1" fmla="*/ 1749 w 21835"/>
              <a:gd name="connsiteY1" fmla="*/ 1 h 21584"/>
              <a:gd name="connsiteX2" fmla="*/ 493 w 21835"/>
              <a:gd name="connsiteY2" fmla="*/ 459 h 21584"/>
              <a:gd name="connsiteX3" fmla="*/ 1 w 21835"/>
              <a:gd name="connsiteY3" fmla="*/ 1628 h 21584"/>
              <a:gd name="connsiteX4" fmla="*/ 1 w 21835"/>
              <a:gd name="connsiteY4" fmla="*/ 14602 h 21584"/>
              <a:gd name="connsiteX5" fmla="*/ 9637 w 21835"/>
              <a:gd name="connsiteY5" fmla="*/ 21584 h 21584"/>
              <a:gd name="connsiteX6" fmla="*/ 21583 w 21835"/>
              <a:gd name="connsiteY6" fmla="*/ 21584 h 21584"/>
              <a:gd name="connsiteX7" fmla="*/ 21835 w 21835"/>
              <a:gd name="connsiteY7" fmla="*/ 7667 h 21584"/>
              <a:gd name="connsiteX8" fmla="*/ 13599 w 21835"/>
              <a:gd name="connsiteY8" fmla="*/ 1 h 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35" h="21584" extrusionOk="0">
                <a:moveTo>
                  <a:pt x="13599" y="1"/>
                </a:moveTo>
                <a:lnTo>
                  <a:pt x="1749" y="1"/>
                </a:lnTo>
                <a:cubicBezTo>
                  <a:pt x="1280" y="-16"/>
                  <a:pt x="825" y="150"/>
                  <a:pt x="493" y="459"/>
                </a:cubicBezTo>
                <a:cubicBezTo>
                  <a:pt x="161" y="768"/>
                  <a:pt x="-17" y="1192"/>
                  <a:pt x="1" y="1628"/>
                </a:cubicBezTo>
                <a:lnTo>
                  <a:pt x="1" y="14602"/>
                </a:lnTo>
                <a:lnTo>
                  <a:pt x="9637" y="21584"/>
                </a:lnTo>
                <a:lnTo>
                  <a:pt x="21583" y="21584"/>
                </a:lnTo>
                <a:lnTo>
                  <a:pt x="21835" y="7667"/>
                </a:lnTo>
                <a:lnTo>
                  <a:pt x="13599" y="1"/>
                </a:lnTo>
                <a:close/>
              </a:path>
            </a:pathLst>
          </a:custGeom>
          <a:solidFill>
            <a:schemeClr val="accent1">
              <a:lumMod val="30000"/>
              <a:lumOff val="70000"/>
              <a:alpha val="40000"/>
            </a:schemeClr>
          </a:solidFill>
          <a:ln w="3175">
            <a:gradFill>
              <a:gsLst>
                <a:gs pos="0">
                  <a:schemeClr val="accent1">
                    <a:lumMod val="20000"/>
                    <a:lumOff val="80000"/>
                  </a:schemeClr>
                </a:gs>
                <a:gs pos="100000">
                  <a:schemeClr val="accent1">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1988" rIns="63977" bIns="31988"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endParaRPr lang="zh-CN" altLang="en-US" sz="1000">
              <a:solidFill>
                <a:schemeClr val="tx1"/>
              </a:solidFill>
              <a:sym typeface="+mn-ea"/>
            </a:endParaRPr>
          </a:p>
        </p:txBody>
      </p:sp>
      <p:sp>
        <p:nvSpPr>
          <p:cNvPr id="19" name="Shape 2265"/>
          <p:cNvSpPr/>
          <p:nvPr>
            <p:custDataLst>
              <p:tags r:id="rId6"/>
            </p:custDataLst>
          </p:nvPr>
        </p:nvSpPr>
        <p:spPr>
          <a:xfrm>
            <a:off x="3871626" y="2695547"/>
            <a:ext cx="373031" cy="364821"/>
          </a:xfrm>
          <a:prstGeom prst="rect">
            <a:avLst/>
          </a:prstGeom>
          <a:solidFill>
            <a:schemeClr val="accent1">
              <a:lumMod val="20000"/>
              <a:lumOff val="80000"/>
            </a:schemeClr>
          </a:solidFill>
          <a:ln w="3175" cap="flat">
            <a:noFill/>
            <a:miter lim="400000"/>
          </a:ln>
          <a:effectLst/>
        </p:spPr>
        <p:txBody>
          <a:bodyPr wrap="square" lIns="45494" tIns="45494" rIns="45494" bIns="45494" numCol="1" anchor="ctr">
            <a:noAutofit/>
          </a:bodyPr>
          <a:lstStyle/>
          <a:p>
            <a:pPr lvl="0" defTabSz="243840">
              <a:defRPr sz="2400">
                <a:solidFill>
                  <a:srgbClr val="F4F4F4"/>
                </a:solidFill>
                <a:latin typeface="Calibri" panose="020F0502020204030204"/>
                <a:ea typeface="Calibri" panose="020F0502020204030204"/>
                <a:cs typeface="Calibri" panose="020F0502020204030204"/>
                <a:sym typeface="Calibri" panose="020F0502020204030204"/>
              </a:defRPr>
            </a:pPr>
            <a:endParaRPr sz="1680"/>
          </a:p>
        </p:txBody>
      </p:sp>
      <p:sp>
        <p:nvSpPr>
          <p:cNvPr id="22" name="Shape 2266"/>
          <p:cNvSpPr/>
          <p:nvPr>
            <p:custDataLst>
              <p:tags r:id="rId7"/>
            </p:custDataLst>
          </p:nvPr>
        </p:nvSpPr>
        <p:spPr>
          <a:xfrm>
            <a:off x="3734514" y="1997522"/>
            <a:ext cx="170858" cy="1799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10" y="587"/>
                  <a:pt x="6099" y="1651"/>
                  <a:pt x="8849" y="3151"/>
                </a:cubicBezTo>
                <a:cubicBezTo>
                  <a:pt x="11745" y="4730"/>
                  <a:pt x="14334" y="6770"/>
                  <a:pt x="16505" y="9181"/>
                </a:cubicBezTo>
                <a:lnTo>
                  <a:pt x="21153" y="15711"/>
                </a:lnTo>
                <a:lnTo>
                  <a:pt x="21600" y="21600"/>
                </a:lnTo>
                <a:lnTo>
                  <a:pt x="0" y="0"/>
                </a:lnTo>
                <a:close/>
              </a:path>
            </a:pathLst>
          </a:custGeom>
          <a:gradFill flip="none" rotWithShape="1">
            <a:gsLst>
              <a:gs pos="39700">
                <a:schemeClr val="accent1"/>
              </a:gs>
              <a:gs pos="100000">
                <a:schemeClr val="accent1">
                  <a:lumMod val="75000"/>
                </a:schemeClr>
              </a:gs>
              <a:gs pos="0">
                <a:srgbClr val="5F8CFF">
                  <a:alpha val="100000"/>
                </a:srgbClr>
              </a:gs>
              <a:gs pos="0">
                <a:schemeClr val="accent1"/>
              </a:gs>
            </a:gsLst>
            <a:lin ang="3600000" scaled="0"/>
            <a:tileRect/>
          </a:gradFill>
          <a:ln w="63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7764" rIns="63977" bIns="25324" numCol="1" spcCol="0" rtlCol="0" fromWordArt="0" anchor="ctr" anchorCtr="0" forceAA="0" compatLnSpc="1">
            <a:normAutofit fontScale="42500" lnSpcReduction="20000"/>
          </a:bodyPr>
          <a:lstStyle/>
          <a:p>
            <a:pPr lvl="0" algn="ctr">
              <a:buClrTx/>
              <a:buSzTx/>
              <a:buFontTx/>
            </a:pPr>
            <a:endParaRPr lang="en-US" altLang="zh-CN" sz="1960" b="1">
              <a:solidFill>
                <a:srgbClr val="FFFFFF"/>
              </a:solidFill>
              <a:latin typeface="+mj-ea"/>
              <a:ea typeface="+mj-ea"/>
              <a:sym typeface="+mn-ea"/>
            </a:endParaRPr>
          </a:p>
        </p:txBody>
      </p:sp>
      <p:sp>
        <p:nvSpPr>
          <p:cNvPr id="23" name="Shape 2267"/>
          <p:cNvSpPr/>
          <p:nvPr>
            <p:custDataLst>
              <p:tags r:id="rId8"/>
            </p:custDataLst>
          </p:nvPr>
        </p:nvSpPr>
        <p:spPr bwMode="auto">
          <a:xfrm>
            <a:off x="3815687" y="2062278"/>
            <a:ext cx="472444" cy="772206"/>
          </a:xfrm>
          <a:custGeom>
            <a:avLst/>
            <a:gdLst>
              <a:gd name="connsiteX0" fmla="*/ 1629 w 21600"/>
              <a:gd name="connsiteY0" fmla="*/ 0 h 21600"/>
              <a:gd name="connsiteX1" fmla="*/ 2868 w 21600"/>
              <a:gd name="connsiteY1" fmla="*/ 1669 h 21600"/>
              <a:gd name="connsiteX2" fmla="*/ 3182 w 21600"/>
              <a:gd name="connsiteY2" fmla="*/ 3706 h 21600"/>
              <a:gd name="connsiteX3" fmla="*/ 3182 w 21600"/>
              <a:gd name="connsiteY3" fmla="*/ 15087 h 21600"/>
              <a:gd name="connsiteX4" fmla="*/ 0 w 21600"/>
              <a:gd name="connsiteY4" fmla="*/ 15087 h 21600"/>
              <a:gd name="connsiteX5" fmla="*/ 10358 w 21600"/>
              <a:gd name="connsiteY5" fmla="*/ 21427 h 21600"/>
              <a:gd name="connsiteX6" fmla="*/ 10911 w 21600"/>
              <a:gd name="connsiteY6" fmla="*/ 21600 h 21600"/>
              <a:gd name="connsiteX7" fmla="*/ 11464 w 21600"/>
              <a:gd name="connsiteY7" fmla="*/ 21427 h 21600"/>
              <a:gd name="connsiteX8" fmla="*/ 21600 w 21600"/>
              <a:gd name="connsiteY8" fmla="*/ 15224 h 21600"/>
              <a:gd name="connsiteX9" fmla="*/ 18323 w 21600"/>
              <a:gd name="connsiteY9" fmla="*/ 15224 h 21600"/>
              <a:gd name="connsiteX10" fmla="*/ 18323 w 21600"/>
              <a:gd name="connsiteY10" fmla="*/ 12241 h 21600"/>
              <a:gd name="connsiteX11" fmla="*/ 17620 w 21600"/>
              <a:gd name="connsiteY11" fmla="*/ 10308 h 21600"/>
              <a:gd name="connsiteX12" fmla="*/ 16864 w 21600"/>
              <a:gd name="connsiteY12" fmla="*/ 9643 h 21600"/>
              <a:gd name="connsiteX13" fmla="*/ 1629 w 21600"/>
              <a:gd name="connsiteY13" fmla="*/ 0 h 21600"/>
              <a:gd name="connsiteX0-1" fmla="*/ 1785 w 21600"/>
              <a:gd name="connsiteY0-2" fmla="*/ 0 h 21600"/>
              <a:gd name="connsiteX1-3" fmla="*/ 2868 w 21600"/>
              <a:gd name="connsiteY1-4" fmla="*/ 1669 h 21600"/>
              <a:gd name="connsiteX2-5" fmla="*/ 3182 w 21600"/>
              <a:gd name="connsiteY2-6" fmla="*/ 3706 h 21600"/>
              <a:gd name="connsiteX3-7" fmla="*/ 3182 w 21600"/>
              <a:gd name="connsiteY3-8" fmla="*/ 15087 h 21600"/>
              <a:gd name="connsiteX4-9" fmla="*/ 0 w 21600"/>
              <a:gd name="connsiteY4-10" fmla="*/ 15087 h 21600"/>
              <a:gd name="connsiteX5-11" fmla="*/ 10358 w 21600"/>
              <a:gd name="connsiteY5-12" fmla="*/ 21427 h 21600"/>
              <a:gd name="connsiteX6-13" fmla="*/ 10911 w 21600"/>
              <a:gd name="connsiteY6-14" fmla="*/ 21600 h 21600"/>
              <a:gd name="connsiteX7-15" fmla="*/ 11464 w 21600"/>
              <a:gd name="connsiteY7-16" fmla="*/ 21427 h 21600"/>
              <a:gd name="connsiteX8-17" fmla="*/ 21600 w 21600"/>
              <a:gd name="connsiteY8-18" fmla="*/ 15224 h 21600"/>
              <a:gd name="connsiteX9-19" fmla="*/ 18323 w 21600"/>
              <a:gd name="connsiteY9-20" fmla="*/ 15224 h 21600"/>
              <a:gd name="connsiteX10-21" fmla="*/ 18323 w 21600"/>
              <a:gd name="connsiteY10-22" fmla="*/ 12241 h 21600"/>
              <a:gd name="connsiteX11-23" fmla="*/ 17620 w 21600"/>
              <a:gd name="connsiteY11-24" fmla="*/ 10308 h 21600"/>
              <a:gd name="connsiteX12-25" fmla="*/ 16864 w 21600"/>
              <a:gd name="connsiteY12-26" fmla="*/ 9643 h 21600"/>
              <a:gd name="connsiteX13-27" fmla="*/ 1785 w 21600"/>
              <a:gd name="connsiteY13-28" fmla="*/ 0 h 21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21600" h="21600" extrusionOk="0">
                <a:moveTo>
                  <a:pt x="1785" y="0"/>
                </a:moveTo>
                <a:cubicBezTo>
                  <a:pt x="2339" y="513"/>
                  <a:pt x="2635" y="1051"/>
                  <a:pt x="2868" y="1669"/>
                </a:cubicBezTo>
                <a:cubicBezTo>
                  <a:pt x="3101" y="2287"/>
                  <a:pt x="3273" y="3021"/>
                  <a:pt x="3182" y="3706"/>
                </a:cubicBezTo>
                <a:lnTo>
                  <a:pt x="3182" y="15087"/>
                </a:lnTo>
                <a:lnTo>
                  <a:pt x="0" y="15087"/>
                </a:lnTo>
                <a:lnTo>
                  <a:pt x="10358" y="21427"/>
                </a:lnTo>
                <a:cubicBezTo>
                  <a:pt x="10486" y="21536"/>
                  <a:pt x="10692" y="21600"/>
                  <a:pt x="10911" y="21600"/>
                </a:cubicBezTo>
                <a:cubicBezTo>
                  <a:pt x="11130" y="21600"/>
                  <a:pt x="11336" y="21536"/>
                  <a:pt x="11464" y="21427"/>
                </a:cubicBezTo>
                <a:lnTo>
                  <a:pt x="21600" y="15224"/>
                </a:lnTo>
                <a:lnTo>
                  <a:pt x="18323" y="15224"/>
                </a:lnTo>
                <a:lnTo>
                  <a:pt x="18323" y="12241"/>
                </a:lnTo>
                <a:cubicBezTo>
                  <a:pt x="18386" y="11569"/>
                  <a:pt x="18142" y="10900"/>
                  <a:pt x="17620" y="10308"/>
                </a:cubicBezTo>
                <a:cubicBezTo>
                  <a:pt x="17410" y="10070"/>
                  <a:pt x="17156" y="9847"/>
                  <a:pt x="16864" y="9643"/>
                </a:cubicBezTo>
                <a:lnTo>
                  <a:pt x="1785" y="0"/>
                </a:lnTo>
                <a:close/>
              </a:path>
            </a:pathLst>
          </a:custGeom>
          <a:gradFill>
            <a:gsLst>
              <a:gs pos="0">
                <a:schemeClr val="accent1">
                  <a:lumMod val="40000"/>
                  <a:lumOff val="60000"/>
                </a:schemeClr>
              </a:gs>
              <a:gs pos="60000">
                <a:schemeClr val="accent1">
                  <a:lumMod val="80000"/>
                  <a:lumOff val="20000"/>
                </a:schemeClr>
              </a:gs>
              <a:gs pos="100000">
                <a:schemeClr val="accent1"/>
              </a:gs>
            </a:gsLst>
            <a:lin ang="2640000" scaled="0"/>
          </a:gradFill>
          <a:ln>
            <a:noFill/>
          </a:ln>
          <a:effectLst>
            <a:outerShdw blurRad="101600" dist="101600" dir="5400000" algn="t" rotWithShape="0">
              <a:schemeClr val="accent1">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629703" rIns="0" bIns="0" numCol="1" spcCol="0" rtlCol="0" fromWordArt="0" anchor="ctr" anchorCtr="0" forceAA="0" compatLnSpc="1">
            <a:noAutofit/>
          </a:bodyPr>
          <a:lstStyle/>
          <a:p>
            <a:pPr lvl="0" algn="ctr">
              <a:buClrTx/>
              <a:buSzTx/>
              <a:buFontTx/>
            </a:pPr>
            <a:r>
              <a:rPr lang="en-US" altLang="zh-CN" sz="1680" b="1" dirty="0">
                <a:solidFill>
                  <a:schemeClr val="lt1">
                    <a:lumMod val="100000"/>
                  </a:schemeClr>
                </a:solidFill>
                <a:sym typeface="+mn-ea"/>
              </a:rPr>
              <a:t>1</a:t>
            </a:r>
            <a:endParaRPr lang="zh-CN" altLang="en-US" sz="1680" b="1" dirty="0">
              <a:solidFill>
                <a:schemeClr val="lt1">
                  <a:lumMod val="100000"/>
                </a:schemeClr>
              </a:solidFill>
              <a:sym typeface="+mn-ea"/>
            </a:endParaRPr>
          </a:p>
        </p:txBody>
      </p:sp>
      <p:sp>
        <p:nvSpPr>
          <p:cNvPr id="27" name="Shape 2269"/>
          <p:cNvSpPr/>
          <p:nvPr>
            <p:custDataLst>
              <p:tags r:id="rId9"/>
            </p:custDataLst>
          </p:nvPr>
        </p:nvSpPr>
        <p:spPr>
          <a:xfrm rot="5400000">
            <a:off x="4754191" y="2544450"/>
            <a:ext cx="168729" cy="179066"/>
          </a:xfrm>
          <a:custGeom>
            <a:avLst/>
            <a:gdLst>
              <a:gd name="connsiteX0" fmla="*/ 0 w 555"/>
              <a:gd name="connsiteY0" fmla="*/ 0 h 589"/>
              <a:gd name="connsiteX1" fmla="*/ 223 w 555"/>
              <a:gd name="connsiteY1" fmla="*/ 83 h 589"/>
              <a:gd name="connsiteX2" fmla="*/ 422 w 555"/>
              <a:gd name="connsiteY2" fmla="*/ 249 h 589"/>
              <a:gd name="connsiteX3" fmla="*/ 543 w 555"/>
              <a:gd name="connsiteY3" fmla="*/ 428 h 589"/>
              <a:gd name="connsiteX4" fmla="*/ 555 w 555"/>
              <a:gd name="connsiteY4" fmla="*/ 589 h 589"/>
              <a:gd name="connsiteX5" fmla="*/ 0 w 555"/>
              <a:gd name="connsiteY5" fmla="*/ 0 h 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0" t="0" r="r" b="b"/>
            <a:pathLst>
              <a:path w="555" h="589" extrusionOk="0">
                <a:moveTo>
                  <a:pt x="0" y="0"/>
                </a:moveTo>
                <a:cubicBezTo>
                  <a:pt x="81" y="16"/>
                  <a:pt x="152" y="42"/>
                  <a:pt x="223" y="83"/>
                </a:cubicBezTo>
                <a:cubicBezTo>
                  <a:pt x="299" y="127"/>
                  <a:pt x="366" y="183"/>
                  <a:pt x="422" y="249"/>
                </a:cubicBezTo>
                <a:lnTo>
                  <a:pt x="543" y="428"/>
                </a:lnTo>
                <a:lnTo>
                  <a:pt x="555" y="589"/>
                </a:lnTo>
                <a:lnTo>
                  <a:pt x="0" y="0"/>
                </a:lnTo>
                <a:close/>
              </a:path>
            </a:pathLst>
          </a:custGeom>
          <a:gradFill flip="none" rotWithShape="1">
            <a:gsLst>
              <a:gs pos="39700">
                <a:schemeClr val="accent1"/>
              </a:gs>
              <a:gs pos="100000">
                <a:schemeClr val="accent1">
                  <a:lumMod val="75000"/>
                </a:schemeClr>
              </a:gs>
              <a:gs pos="0">
                <a:srgbClr val="5F8CFF">
                  <a:alpha val="100000"/>
                </a:srgbClr>
              </a:gs>
              <a:gs pos="0">
                <a:schemeClr val="accent1"/>
              </a:gs>
            </a:gsLst>
            <a:lin ang="3600000" scaled="0"/>
            <a:tileRect/>
          </a:gradFill>
          <a:ln w="63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7764" rIns="63977" bIns="25324" numCol="1" spcCol="0" rtlCol="0" fromWordArt="0" anchor="ctr" anchorCtr="0" forceAA="0" compatLnSpc="1">
            <a:normAutofit fontScale="37500" lnSpcReduction="20000"/>
          </a:bodyPr>
          <a:lstStyle/>
          <a:p>
            <a:pPr lvl="0" algn="ctr">
              <a:buClrTx/>
              <a:buSzTx/>
              <a:buFontTx/>
            </a:pPr>
            <a:endParaRPr lang="en-US" altLang="zh-CN" sz="1960" b="1">
              <a:solidFill>
                <a:srgbClr val="FFFFFF"/>
              </a:solidFill>
              <a:latin typeface="+mj-ea"/>
              <a:ea typeface="+mj-ea"/>
              <a:sym typeface="+mn-ea"/>
            </a:endParaRPr>
          </a:p>
        </p:txBody>
      </p:sp>
      <p:sp>
        <p:nvSpPr>
          <p:cNvPr id="28" name="Shape 2272"/>
          <p:cNvSpPr/>
          <p:nvPr>
            <p:custDataLst>
              <p:tags r:id="rId10"/>
            </p:custDataLst>
          </p:nvPr>
        </p:nvSpPr>
        <p:spPr>
          <a:xfrm rot="10800000">
            <a:off x="4209390" y="3564431"/>
            <a:ext cx="168729" cy="178459"/>
          </a:xfrm>
          <a:custGeom>
            <a:avLst/>
            <a:gdLst>
              <a:gd name="connsiteX0" fmla="*/ 0 w 555"/>
              <a:gd name="connsiteY0" fmla="*/ 0 h 587"/>
              <a:gd name="connsiteX1" fmla="*/ 223 w 555"/>
              <a:gd name="connsiteY1" fmla="*/ 81 h 587"/>
              <a:gd name="connsiteX2" fmla="*/ 422 w 555"/>
              <a:gd name="connsiteY2" fmla="*/ 247 h 587"/>
              <a:gd name="connsiteX3" fmla="*/ 543 w 555"/>
              <a:gd name="connsiteY3" fmla="*/ 426 h 587"/>
              <a:gd name="connsiteX4" fmla="*/ 555 w 555"/>
              <a:gd name="connsiteY4" fmla="*/ 587 h 587"/>
              <a:gd name="connsiteX5" fmla="*/ 0 w 555"/>
              <a:gd name="connsiteY5" fmla="*/ 0 h 587"/>
              <a:gd name="connsiteX0-1" fmla="*/ 0 w 10000"/>
              <a:gd name="connsiteY0-2" fmla="*/ 0 h 10000"/>
              <a:gd name="connsiteX1-3" fmla="*/ 3950 w 10000"/>
              <a:gd name="connsiteY1-4" fmla="*/ 1124 h 10000"/>
              <a:gd name="connsiteX2-5" fmla="*/ 7604 w 10000"/>
              <a:gd name="connsiteY2-6" fmla="*/ 4208 h 10000"/>
              <a:gd name="connsiteX3-7" fmla="*/ 9784 w 10000"/>
              <a:gd name="connsiteY3-8" fmla="*/ 7257 h 10000"/>
              <a:gd name="connsiteX4-9" fmla="*/ 10000 w 10000"/>
              <a:gd name="connsiteY4-10" fmla="*/ 10000 h 10000"/>
              <a:gd name="connsiteX5-11" fmla="*/ 0 w 10000"/>
              <a:gd name="connsiteY5-12" fmla="*/ 0 h 10000"/>
              <a:gd name="connsiteX0-13" fmla="*/ 0 w 10000"/>
              <a:gd name="connsiteY0-14" fmla="*/ 0 h 10000"/>
              <a:gd name="connsiteX1-15" fmla="*/ 3950 w 10000"/>
              <a:gd name="connsiteY1-16" fmla="*/ 1124 h 10000"/>
              <a:gd name="connsiteX2-17" fmla="*/ 7604 w 10000"/>
              <a:gd name="connsiteY2-18" fmla="*/ 4208 h 10000"/>
              <a:gd name="connsiteX3-19" fmla="*/ 9784 w 10000"/>
              <a:gd name="connsiteY3-20" fmla="*/ 7257 h 10000"/>
              <a:gd name="connsiteX4-21" fmla="*/ 10000 w 10000"/>
              <a:gd name="connsiteY4-22" fmla="*/ 10000 h 10000"/>
              <a:gd name="connsiteX5-23" fmla="*/ 0 w 10000"/>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000" extrusionOk="0">
                <a:moveTo>
                  <a:pt x="0" y="0"/>
                </a:moveTo>
                <a:cubicBezTo>
                  <a:pt x="1459" y="273"/>
                  <a:pt x="2683" y="423"/>
                  <a:pt x="3950" y="1124"/>
                </a:cubicBezTo>
                <a:cubicBezTo>
                  <a:pt x="5217" y="1825"/>
                  <a:pt x="6595" y="3083"/>
                  <a:pt x="7604" y="4208"/>
                </a:cubicBezTo>
                <a:lnTo>
                  <a:pt x="9784" y="7257"/>
                </a:lnTo>
                <a:lnTo>
                  <a:pt x="10000" y="10000"/>
                </a:lnTo>
                <a:lnTo>
                  <a:pt x="0" y="0"/>
                </a:lnTo>
                <a:close/>
              </a:path>
            </a:pathLst>
          </a:custGeom>
          <a:gradFill flip="none" rotWithShape="1">
            <a:gsLst>
              <a:gs pos="39700">
                <a:schemeClr val="accent1"/>
              </a:gs>
              <a:gs pos="100000">
                <a:schemeClr val="accent1">
                  <a:lumMod val="75000"/>
                </a:schemeClr>
              </a:gs>
              <a:gs pos="0">
                <a:srgbClr val="5F8CFF">
                  <a:alpha val="100000"/>
                </a:srgbClr>
              </a:gs>
              <a:gs pos="0">
                <a:schemeClr val="accent1"/>
              </a:gs>
            </a:gsLst>
            <a:lin ang="3600000" scaled="0"/>
            <a:tileRect/>
          </a:gradFill>
          <a:ln w="63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7764" rIns="63977" bIns="25324" numCol="1" spcCol="0" rtlCol="0" fromWordArt="0" anchor="ctr" anchorCtr="0" forceAA="0" compatLnSpc="1">
            <a:normAutofit fontScale="42500" lnSpcReduction="20000"/>
          </a:bodyPr>
          <a:lstStyle/>
          <a:p>
            <a:pPr lvl="0" algn="ctr">
              <a:buClrTx/>
              <a:buSzTx/>
              <a:buFontTx/>
            </a:pPr>
            <a:endParaRPr lang="en-US" altLang="zh-CN" sz="1960" b="1">
              <a:solidFill>
                <a:srgbClr val="FFFFFF"/>
              </a:solidFill>
              <a:latin typeface="+mj-ea"/>
              <a:ea typeface="+mj-ea"/>
              <a:sym typeface="+mn-ea"/>
            </a:endParaRPr>
          </a:p>
        </p:txBody>
      </p:sp>
      <p:sp>
        <p:nvSpPr>
          <p:cNvPr id="29" name="Shape 2275"/>
          <p:cNvSpPr/>
          <p:nvPr>
            <p:custDataLst>
              <p:tags r:id="rId11"/>
            </p:custDataLst>
          </p:nvPr>
        </p:nvSpPr>
        <p:spPr>
          <a:xfrm rot="16200000">
            <a:off x="3181201" y="3018111"/>
            <a:ext cx="173982" cy="179066"/>
          </a:xfrm>
          <a:custGeom>
            <a:avLst/>
            <a:gdLst>
              <a:gd name="connsiteX0" fmla="*/ 0 w 561"/>
              <a:gd name="connsiteY0" fmla="*/ 0 h 589"/>
              <a:gd name="connsiteX1" fmla="*/ 229 w 561"/>
              <a:gd name="connsiteY1" fmla="*/ 83 h 589"/>
              <a:gd name="connsiteX2" fmla="*/ 428 w 561"/>
              <a:gd name="connsiteY2" fmla="*/ 249 h 589"/>
              <a:gd name="connsiteX3" fmla="*/ 549 w 561"/>
              <a:gd name="connsiteY3" fmla="*/ 428 h 589"/>
              <a:gd name="connsiteX4" fmla="*/ 561 w 561"/>
              <a:gd name="connsiteY4" fmla="*/ 589 h 589"/>
              <a:gd name="connsiteX5" fmla="*/ 0 w 561"/>
              <a:gd name="connsiteY5" fmla="*/ 0 h 589"/>
              <a:gd name="connsiteX0-1" fmla="*/ 0 w 10000"/>
              <a:gd name="connsiteY0-2" fmla="*/ 0 h 10000"/>
              <a:gd name="connsiteX1-3" fmla="*/ 4082 w 10000"/>
              <a:gd name="connsiteY1-4" fmla="*/ 1409 h 10000"/>
              <a:gd name="connsiteX2-5" fmla="*/ 7629 w 10000"/>
              <a:gd name="connsiteY2-6" fmla="*/ 4228 h 10000"/>
              <a:gd name="connsiteX3-7" fmla="*/ 9786 w 10000"/>
              <a:gd name="connsiteY3-8" fmla="*/ 7267 h 10000"/>
              <a:gd name="connsiteX4-9" fmla="*/ 10000 w 10000"/>
              <a:gd name="connsiteY4-10" fmla="*/ 10000 h 10000"/>
              <a:gd name="connsiteX5-11" fmla="*/ 0 w 10000"/>
              <a:gd name="connsiteY5-12" fmla="*/ 0 h 10000"/>
              <a:gd name="connsiteX0-13" fmla="*/ 0 w 10000"/>
              <a:gd name="connsiteY0-14" fmla="*/ 0 h 10000"/>
              <a:gd name="connsiteX1-15" fmla="*/ 4082 w 10000"/>
              <a:gd name="connsiteY1-16" fmla="*/ 1409 h 10000"/>
              <a:gd name="connsiteX2-17" fmla="*/ 7629 w 10000"/>
              <a:gd name="connsiteY2-18" fmla="*/ 4228 h 10000"/>
              <a:gd name="connsiteX3-19" fmla="*/ 9786 w 10000"/>
              <a:gd name="connsiteY3-20" fmla="*/ 7267 h 10000"/>
              <a:gd name="connsiteX4-21" fmla="*/ 10000 w 10000"/>
              <a:gd name="connsiteY4-22" fmla="*/ 10000 h 10000"/>
              <a:gd name="connsiteX5-23" fmla="*/ 0 w 10000"/>
              <a:gd name="connsiteY5-24" fmla="*/ 0 h 10000"/>
              <a:gd name="connsiteX0-25" fmla="*/ 0 w 10201"/>
              <a:gd name="connsiteY0-26" fmla="*/ 0 h 10000"/>
              <a:gd name="connsiteX1-27" fmla="*/ 4283 w 10201"/>
              <a:gd name="connsiteY1-28" fmla="*/ 1409 h 10000"/>
              <a:gd name="connsiteX2-29" fmla="*/ 7830 w 10201"/>
              <a:gd name="connsiteY2-30" fmla="*/ 4228 h 10000"/>
              <a:gd name="connsiteX3-31" fmla="*/ 9987 w 10201"/>
              <a:gd name="connsiteY3-32" fmla="*/ 7267 h 10000"/>
              <a:gd name="connsiteX4-33" fmla="*/ 10201 w 10201"/>
              <a:gd name="connsiteY4-34" fmla="*/ 10000 h 10000"/>
              <a:gd name="connsiteX5-35" fmla="*/ 0 w 10201"/>
              <a:gd name="connsiteY5-36"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201" h="10000" extrusionOk="0">
                <a:moveTo>
                  <a:pt x="0" y="0"/>
                </a:moveTo>
                <a:cubicBezTo>
                  <a:pt x="1912" y="209"/>
                  <a:pt x="2978" y="704"/>
                  <a:pt x="4283" y="1409"/>
                </a:cubicBezTo>
                <a:cubicBezTo>
                  <a:pt x="5588" y="2114"/>
                  <a:pt x="6832" y="3107"/>
                  <a:pt x="7830" y="4228"/>
                </a:cubicBezTo>
                <a:lnTo>
                  <a:pt x="9987" y="7267"/>
                </a:lnTo>
                <a:cubicBezTo>
                  <a:pt x="10058" y="8178"/>
                  <a:pt x="10130" y="9089"/>
                  <a:pt x="10201" y="10000"/>
                </a:cubicBezTo>
                <a:lnTo>
                  <a:pt x="0" y="0"/>
                </a:lnTo>
                <a:close/>
              </a:path>
            </a:pathLst>
          </a:custGeom>
          <a:gradFill flip="none" rotWithShape="1">
            <a:gsLst>
              <a:gs pos="39700">
                <a:schemeClr val="accent1"/>
              </a:gs>
              <a:gs pos="100000">
                <a:schemeClr val="accent1">
                  <a:lumMod val="75000"/>
                </a:schemeClr>
              </a:gs>
              <a:gs pos="0">
                <a:srgbClr val="5F8CFF">
                  <a:alpha val="100000"/>
                </a:srgbClr>
              </a:gs>
              <a:gs pos="0">
                <a:schemeClr val="accent1"/>
              </a:gs>
            </a:gsLst>
            <a:lin ang="3600000" scaled="0"/>
            <a:tileRect/>
          </a:gradFill>
          <a:ln w="63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3977" tIns="37764" rIns="63977" bIns="25324" numCol="1" spcCol="0" rtlCol="0" fromWordArt="0" anchor="ctr" anchorCtr="0" forceAA="0" compatLnSpc="1">
            <a:normAutofit fontScale="37500" lnSpcReduction="20000"/>
          </a:bodyPr>
          <a:lstStyle/>
          <a:p>
            <a:pPr lvl="0" algn="ctr">
              <a:buClrTx/>
              <a:buSzTx/>
              <a:buFontTx/>
            </a:pPr>
            <a:endParaRPr lang="en-US" altLang="zh-CN" sz="1960" b="1">
              <a:solidFill>
                <a:srgbClr val="FFFFFF"/>
              </a:solidFill>
              <a:latin typeface="+mj-ea"/>
              <a:ea typeface="+mj-ea"/>
              <a:sym typeface="+mn-ea"/>
            </a:endParaRPr>
          </a:p>
        </p:txBody>
      </p:sp>
      <p:sp>
        <p:nvSpPr>
          <p:cNvPr id="34" name="矩形 33"/>
          <p:cNvSpPr/>
          <p:nvPr>
            <p:custDataLst>
              <p:tags r:id="rId12"/>
            </p:custDataLst>
          </p:nvPr>
        </p:nvSpPr>
        <p:spPr>
          <a:xfrm>
            <a:off x="951865" y="2203450"/>
            <a:ext cx="1959610" cy="517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l" fontAlgn="auto">
              <a:lnSpc>
                <a:spcPct val="150000"/>
              </a:lnSpc>
            </a:pPr>
            <a:r>
              <a:rPr lang="zh-CN" altLang="en-US" sz="700" dirty="0">
                <a:solidFill>
                  <a:schemeClr val="tx1">
                    <a:lumMod val="85000"/>
                    <a:lumOff val="15000"/>
                  </a:schemeClr>
                </a:solidFill>
                <a:latin typeface="+中文正文" charset="0"/>
                <a:sym typeface="+mn-ea"/>
              </a:rPr>
              <a:t>（1）贵重餐用具由专人负责、分类造册、每天清点，而对于贵重餐具和大型宴会银器的领用、归还还有严格的手续。</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（2）保持金属餐用具的清洁、光亮，轻拿轻放，分类存放。</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（3）用过的银器要洗净并擦亮，还要对银器进行定期的保养。</a:t>
            </a:r>
            <a:endParaRPr lang="zh-CN" altLang="en-US" sz="700" dirty="0">
              <a:solidFill>
                <a:schemeClr val="tx1">
                  <a:lumMod val="85000"/>
                  <a:lumOff val="15000"/>
                </a:schemeClr>
              </a:solidFill>
              <a:latin typeface="+中文正文" charset="0"/>
              <a:sym typeface="+mn-ea"/>
            </a:endParaRPr>
          </a:p>
        </p:txBody>
      </p:sp>
      <p:cxnSp>
        <p:nvCxnSpPr>
          <p:cNvPr id="41" name="Straight Connector 98"/>
          <p:cNvCxnSpPr/>
          <p:nvPr>
            <p:custDataLst>
              <p:tags r:id="rId13"/>
            </p:custDataLst>
          </p:nvPr>
        </p:nvCxnSpPr>
        <p:spPr>
          <a:xfrm flipH="1">
            <a:off x="2839484" y="2359000"/>
            <a:ext cx="270982" cy="0"/>
          </a:xfrm>
          <a:prstGeom prst="line">
            <a:avLst/>
          </a:prstGeom>
          <a:ln w="25400">
            <a:solidFill>
              <a:schemeClr val="accent1"/>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98"/>
          <p:cNvCxnSpPr/>
          <p:nvPr>
            <p:custDataLst>
              <p:tags r:id="rId14"/>
            </p:custDataLst>
          </p:nvPr>
        </p:nvCxnSpPr>
        <p:spPr>
          <a:xfrm flipH="1">
            <a:off x="2838268" y="3440999"/>
            <a:ext cx="270982" cy="0"/>
          </a:xfrm>
          <a:prstGeom prst="line">
            <a:avLst/>
          </a:prstGeom>
          <a:ln w="25400">
            <a:solidFill>
              <a:schemeClr val="accent1"/>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98"/>
          <p:cNvCxnSpPr/>
          <p:nvPr>
            <p:custDataLst>
              <p:tags r:id="rId15"/>
            </p:custDataLst>
          </p:nvPr>
        </p:nvCxnSpPr>
        <p:spPr>
          <a:xfrm flipV="1">
            <a:off x="5007437" y="2359000"/>
            <a:ext cx="270982" cy="0"/>
          </a:xfrm>
          <a:prstGeom prst="line">
            <a:avLst/>
          </a:prstGeom>
          <a:ln w="25400">
            <a:solidFill>
              <a:schemeClr val="accent1"/>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98"/>
          <p:cNvCxnSpPr/>
          <p:nvPr>
            <p:custDataLst>
              <p:tags r:id="rId16"/>
            </p:custDataLst>
          </p:nvPr>
        </p:nvCxnSpPr>
        <p:spPr>
          <a:xfrm flipV="1">
            <a:off x="5006221" y="3440999"/>
            <a:ext cx="270982" cy="0"/>
          </a:xfrm>
          <a:prstGeom prst="line">
            <a:avLst/>
          </a:prstGeom>
          <a:ln w="25400">
            <a:solidFill>
              <a:schemeClr val="accent1"/>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47" name="任意多边形: 形状 35"/>
          <p:cNvSpPr/>
          <p:nvPr>
            <p:custDataLst>
              <p:tags r:id="rId17"/>
            </p:custDataLst>
          </p:nvPr>
        </p:nvSpPr>
        <p:spPr>
          <a:xfrm>
            <a:off x="3821463" y="2901975"/>
            <a:ext cx="472444" cy="774494"/>
          </a:xfrm>
          <a:custGeom>
            <a:avLst/>
            <a:gdLst>
              <a:gd name="connsiteX0" fmla="*/ 488324 w 986790"/>
              <a:gd name="connsiteY0" fmla="*/ 0 h 1617679"/>
              <a:gd name="connsiteX1" fmla="*/ 513588 w 986790"/>
              <a:gd name="connsiteY1" fmla="*/ 12918 h 1617679"/>
              <a:gd name="connsiteX2" fmla="*/ 986790 w 986790"/>
              <a:gd name="connsiteY2" fmla="*/ 486334 h 1617679"/>
              <a:gd name="connsiteX3" fmla="*/ 841421 w 986790"/>
              <a:gd name="connsiteY3" fmla="*/ 486334 h 1617679"/>
              <a:gd name="connsiteX4" fmla="*/ 841421 w 986790"/>
              <a:gd name="connsiteY4" fmla="*/ 1336168 h 1617679"/>
              <a:gd name="connsiteX5" fmla="*/ 855766 w 986790"/>
              <a:gd name="connsiteY5" fmla="*/ 1488274 h 1617679"/>
              <a:gd name="connsiteX6" fmla="*/ 912370 w 986790"/>
              <a:gd name="connsiteY6" fmla="*/ 1617679 h 1617679"/>
              <a:gd name="connsiteX7" fmla="*/ 216363 w 986790"/>
              <a:gd name="connsiteY7" fmla="*/ 892845 h 1617679"/>
              <a:gd name="connsiteX8" fmla="*/ 181825 w 986790"/>
              <a:gd name="connsiteY8" fmla="*/ 843189 h 1617679"/>
              <a:gd name="connsiteX9" fmla="*/ 149709 w 986790"/>
              <a:gd name="connsiteY9" fmla="*/ 698849 h 1617679"/>
              <a:gd name="connsiteX10" fmla="*/ 149709 w 986790"/>
              <a:gd name="connsiteY10" fmla="*/ 476104 h 1617679"/>
              <a:gd name="connsiteX11" fmla="*/ 0 w 986790"/>
              <a:gd name="connsiteY11" fmla="*/ 476104 h 1617679"/>
              <a:gd name="connsiteX12" fmla="*/ 463061 w 986790"/>
              <a:gd name="connsiteY12" fmla="*/ 12918 h 1617679"/>
              <a:gd name="connsiteX13" fmla="*/ 488324 w 986790"/>
              <a:gd name="connsiteY13" fmla="*/ 0 h 161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6790" h="1617679">
                <a:moveTo>
                  <a:pt x="488324" y="0"/>
                </a:moveTo>
                <a:cubicBezTo>
                  <a:pt x="498329" y="0"/>
                  <a:pt x="507740" y="4779"/>
                  <a:pt x="513588" y="12918"/>
                </a:cubicBezTo>
                <a:lnTo>
                  <a:pt x="986790" y="486334"/>
                </a:lnTo>
                <a:lnTo>
                  <a:pt x="841421" y="486334"/>
                </a:lnTo>
                <a:lnTo>
                  <a:pt x="841421" y="1336168"/>
                </a:lnTo>
                <a:cubicBezTo>
                  <a:pt x="837264" y="1387318"/>
                  <a:pt x="843934" y="1441380"/>
                  <a:pt x="855766" y="1488274"/>
                </a:cubicBezTo>
                <a:cubicBezTo>
                  <a:pt x="867599" y="1535167"/>
                  <a:pt x="887060" y="1579373"/>
                  <a:pt x="912370" y="1617679"/>
                </a:cubicBezTo>
                <a:lnTo>
                  <a:pt x="216363" y="892845"/>
                </a:lnTo>
                <a:cubicBezTo>
                  <a:pt x="203023" y="877612"/>
                  <a:pt x="191419" y="860960"/>
                  <a:pt x="181825" y="843189"/>
                </a:cubicBezTo>
                <a:cubicBezTo>
                  <a:pt x="157978" y="798983"/>
                  <a:pt x="146831" y="749028"/>
                  <a:pt x="149709" y="698849"/>
                </a:cubicBezTo>
                <a:lnTo>
                  <a:pt x="149709" y="476104"/>
                </a:lnTo>
                <a:lnTo>
                  <a:pt x="0" y="476104"/>
                </a:lnTo>
                <a:lnTo>
                  <a:pt x="463061" y="12918"/>
                </a:lnTo>
                <a:cubicBezTo>
                  <a:pt x="468908" y="4779"/>
                  <a:pt x="478319" y="0"/>
                  <a:pt x="488324" y="0"/>
                </a:cubicBezTo>
                <a:close/>
              </a:path>
            </a:pathLst>
          </a:custGeom>
          <a:gradFill>
            <a:gsLst>
              <a:gs pos="100000">
                <a:schemeClr val="accent1">
                  <a:lumMod val="40000"/>
                  <a:lumOff val="60000"/>
                </a:schemeClr>
              </a:gs>
              <a:gs pos="60000">
                <a:schemeClr val="accent1">
                  <a:lumMod val="80000"/>
                  <a:lumOff val="20000"/>
                </a:schemeClr>
              </a:gs>
              <a:gs pos="0">
                <a:schemeClr val="accent1"/>
              </a:gs>
            </a:gsLst>
            <a:lin ang="2640000" scaled="0"/>
          </a:gradFill>
          <a:ln>
            <a:noFill/>
          </a:ln>
          <a:effectLst>
            <a:outerShdw blurRad="101600" dist="101600" dir="5400000" algn="t" rotWithShape="0">
              <a:schemeClr val="accent1">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377822" numCol="1" spcCol="0" rtlCol="0" fromWordArt="0" anchor="ctr" anchorCtr="0" forceAA="0" compatLnSpc="1">
            <a:noAutofit/>
          </a:bodyPr>
          <a:lstStyle/>
          <a:p>
            <a:pPr algn="ctr"/>
            <a:r>
              <a:rPr lang="en-US" altLang="zh-CN" sz="1680" b="1" dirty="0">
                <a:solidFill>
                  <a:schemeClr val="lt1">
                    <a:lumMod val="100000"/>
                  </a:schemeClr>
                </a:solidFill>
                <a:sym typeface="+mn-ea"/>
              </a:rPr>
              <a:t>3</a:t>
            </a:r>
            <a:endParaRPr lang="zh-CN" altLang="en-US" sz="1680" b="1" dirty="0">
              <a:solidFill>
                <a:schemeClr val="lt1">
                  <a:lumMod val="100000"/>
                </a:schemeClr>
              </a:solidFill>
              <a:sym typeface="+mn-ea"/>
            </a:endParaRPr>
          </a:p>
          <a:p>
            <a:pPr algn="ctr"/>
            <a:endParaRPr lang="zh-CN" altLang="en-US" sz="1680" dirty="0"/>
          </a:p>
        </p:txBody>
      </p:sp>
      <p:sp>
        <p:nvSpPr>
          <p:cNvPr id="48" name="任意多边形: 形状 38"/>
          <p:cNvSpPr/>
          <p:nvPr>
            <p:custDataLst>
              <p:tags r:id="rId18"/>
            </p:custDataLst>
          </p:nvPr>
        </p:nvSpPr>
        <p:spPr>
          <a:xfrm>
            <a:off x="3249302" y="2632312"/>
            <a:ext cx="770990" cy="472444"/>
          </a:xfrm>
          <a:custGeom>
            <a:avLst/>
            <a:gdLst>
              <a:gd name="connsiteX0" fmla="*/ 1134110 w 1610360"/>
              <a:gd name="connsiteY0" fmla="*/ 0 h 986790"/>
              <a:gd name="connsiteX1" fmla="*/ 1597660 w 1610360"/>
              <a:gd name="connsiteY1" fmla="*/ 462915 h 986790"/>
              <a:gd name="connsiteX2" fmla="*/ 1610360 w 1610360"/>
              <a:gd name="connsiteY2" fmla="*/ 488315 h 986790"/>
              <a:gd name="connsiteX3" fmla="*/ 1597660 w 1610360"/>
              <a:gd name="connsiteY3" fmla="*/ 513715 h 986790"/>
              <a:gd name="connsiteX4" fmla="*/ 1123950 w 1610360"/>
              <a:gd name="connsiteY4" fmla="*/ 986790 h 986790"/>
              <a:gd name="connsiteX5" fmla="*/ 1123950 w 1610360"/>
              <a:gd name="connsiteY5" fmla="*/ 841375 h 986790"/>
              <a:gd name="connsiteX6" fmla="*/ 274320 w 1610360"/>
              <a:gd name="connsiteY6" fmla="*/ 841375 h 986790"/>
              <a:gd name="connsiteX7" fmla="*/ 121920 w 1610360"/>
              <a:gd name="connsiteY7" fmla="*/ 855980 h 986790"/>
              <a:gd name="connsiteX8" fmla="*/ 0 w 1610360"/>
              <a:gd name="connsiteY8" fmla="*/ 906780 h 986790"/>
              <a:gd name="connsiteX9" fmla="*/ 717550 w 1610360"/>
              <a:gd name="connsiteY9" fmla="*/ 216535 h 986790"/>
              <a:gd name="connsiteX10" fmla="*/ 767080 w 1610360"/>
              <a:gd name="connsiteY10" fmla="*/ 181610 h 986790"/>
              <a:gd name="connsiteX11" fmla="*/ 911225 w 1610360"/>
              <a:gd name="connsiteY11" fmla="*/ 149860 h 986790"/>
              <a:gd name="connsiteX12" fmla="*/ 1134110 w 1610360"/>
              <a:gd name="connsiteY12" fmla="*/ 149860 h 986790"/>
              <a:gd name="connsiteX13" fmla="*/ 1134110 w 1610360"/>
              <a:gd name="connsiteY13" fmla="*/ 0 h 98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0360" h="986790">
                <a:moveTo>
                  <a:pt x="1134110" y="0"/>
                </a:moveTo>
                <a:lnTo>
                  <a:pt x="1597660" y="462915"/>
                </a:lnTo>
                <a:cubicBezTo>
                  <a:pt x="1605280" y="468630"/>
                  <a:pt x="1610360" y="478155"/>
                  <a:pt x="1610360" y="488315"/>
                </a:cubicBezTo>
                <a:cubicBezTo>
                  <a:pt x="1610360" y="498475"/>
                  <a:pt x="1605280" y="508000"/>
                  <a:pt x="1597660" y="513715"/>
                </a:cubicBezTo>
                <a:lnTo>
                  <a:pt x="1123950" y="986790"/>
                </a:lnTo>
                <a:lnTo>
                  <a:pt x="1123950" y="841375"/>
                </a:lnTo>
                <a:lnTo>
                  <a:pt x="274320" y="841375"/>
                </a:lnTo>
                <a:cubicBezTo>
                  <a:pt x="222885" y="837565"/>
                  <a:pt x="171450" y="842010"/>
                  <a:pt x="121920" y="855980"/>
                </a:cubicBezTo>
                <a:cubicBezTo>
                  <a:pt x="78105" y="868045"/>
                  <a:pt x="38100" y="881380"/>
                  <a:pt x="0" y="906780"/>
                </a:cubicBezTo>
                <a:lnTo>
                  <a:pt x="717550" y="216535"/>
                </a:lnTo>
                <a:cubicBezTo>
                  <a:pt x="732790" y="203200"/>
                  <a:pt x="749300" y="191135"/>
                  <a:pt x="767080" y="181610"/>
                </a:cubicBezTo>
                <a:cubicBezTo>
                  <a:pt x="811530" y="158115"/>
                  <a:pt x="861060" y="146685"/>
                  <a:pt x="911225" y="149860"/>
                </a:cubicBezTo>
                <a:lnTo>
                  <a:pt x="1134110" y="149860"/>
                </a:lnTo>
                <a:lnTo>
                  <a:pt x="1134110" y="0"/>
                </a:lnTo>
                <a:close/>
              </a:path>
            </a:pathLst>
          </a:custGeom>
          <a:gradFill>
            <a:gsLst>
              <a:gs pos="0">
                <a:schemeClr val="accent1">
                  <a:lumMod val="40000"/>
                  <a:lumOff val="60000"/>
                </a:schemeClr>
              </a:gs>
              <a:gs pos="60000">
                <a:schemeClr val="accent1">
                  <a:lumMod val="80000"/>
                  <a:lumOff val="20000"/>
                </a:schemeClr>
              </a:gs>
              <a:gs pos="100000">
                <a:schemeClr val="accent1"/>
              </a:gs>
            </a:gsLst>
            <a:lin ang="2640000" scaled="0"/>
          </a:gradFill>
          <a:ln>
            <a:noFill/>
          </a:ln>
          <a:effectLst>
            <a:outerShdw blurRad="101600" dist="101600" dir="5400000" algn="t" rotWithShape="0">
              <a:schemeClr val="accent1">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629703" tIns="0" rIns="0" bIns="0" numCol="1" spcCol="0" rtlCol="0" fromWordArt="0" anchor="ctr" anchorCtr="0" forceAA="0" compatLnSpc="1">
            <a:noAutofit/>
          </a:bodyPr>
          <a:lstStyle/>
          <a:p>
            <a:pPr algn="ctr"/>
            <a:r>
              <a:rPr lang="en-US" altLang="zh-CN" sz="1680" b="1" dirty="0"/>
              <a:t>4</a:t>
            </a:r>
            <a:endParaRPr lang="zh-CN" altLang="en-US" sz="1680" b="1" dirty="0"/>
          </a:p>
        </p:txBody>
      </p:sp>
      <p:sp>
        <p:nvSpPr>
          <p:cNvPr id="49" name="任意多边形: 形状 41"/>
          <p:cNvSpPr/>
          <p:nvPr>
            <p:custDataLst>
              <p:tags r:id="rId19"/>
            </p:custDataLst>
          </p:nvPr>
        </p:nvSpPr>
        <p:spPr>
          <a:xfrm>
            <a:off x="4089911" y="2632312"/>
            <a:ext cx="772206" cy="472444"/>
          </a:xfrm>
          <a:custGeom>
            <a:avLst/>
            <a:gdLst>
              <a:gd name="connsiteX0" fmla="*/ 486334 w 1612900"/>
              <a:gd name="connsiteY0" fmla="*/ 0 h 986790"/>
              <a:gd name="connsiteX1" fmla="*/ 486334 w 1612900"/>
              <a:gd name="connsiteY1" fmla="*/ 145369 h 986790"/>
              <a:gd name="connsiteX2" fmla="*/ 1336168 w 1612900"/>
              <a:gd name="connsiteY2" fmla="*/ 145369 h 986790"/>
              <a:gd name="connsiteX3" fmla="*/ 1488274 w 1612900"/>
              <a:gd name="connsiteY3" fmla="*/ 131024 h 986790"/>
              <a:gd name="connsiteX4" fmla="*/ 1612900 w 1612900"/>
              <a:gd name="connsiteY4" fmla="*/ 74421 h 986790"/>
              <a:gd name="connsiteX5" fmla="*/ 892845 w 1612900"/>
              <a:gd name="connsiteY5" fmla="*/ 770427 h 986790"/>
              <a:gd name="connsiteX6" fmla="*/ 843188 w 1612900"/>
              <a:gd name="connsiteY6" fmla="*/ 804965 h 986790"/>
              <a:gd name="connsiteX7" fmla="*/ 698849 w 1612900"/>
              <a:gd name="connsiteY7" fmla="*/ 837081 h 986790"/>
              <a:gd name="connsiteX8" fmla="*/ 476104 w 1612900"/>
              <a:gd name="connsiteY8" fmla="*/ 837081 h 986790"/>
              <a:gd name="connsiteX9" fmla="*/ 476104 w 1612900"/>
              <a:gd name="connsiteY9" fmla="*/ 986790 h 986790"/>
              <a:gd name="connsiteX10" fmla="*/ 12918 w 1612900"/>
              <a:gd name="connsiteY10" fmla="*/ 523730 h 986790"/>
              <a:gd name="connsiteX11" fmla="*/ 0 w 1612900"/>
              <a:gd name="connsiteY11" fmla="*/ 498466 h 986790"/>
              <a:gd name="connsiteX12" fmla="*/ 12918 w 1612900"/>
              <a:gd name="connsiteY12" fmla="*/ 473202 h 986790"/>
              <a:gd name="connsiteX13" fmla="*/ 486334 w 1612900"/>
              <a:gd name="connsiteY13" fmla="*/ 0 h 98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2900" h="986790">
                <a:moveTo>
                  <a:pt x="486334" y="0"/>
                </a:moveTo>
                <a:lnTo>
                  <a:pt x="486334" y="145369"/>
                </a:lnTo>
                <a:lnTo>
                  <a:pt x="1336168" y="145369"/>
                </a:lnTo>
                <a:cubicBezTo>
                  <a:pt x="1387318" y="149526"/>
                  <a:pt x="1438841" y="144684"/>
                  <a:pt x="1488274" y="131024"/>
                </a:cubicBezTo>
                <a:cubicBezTo>
                  <a:pt x="1532554" y="118826"/>
                  <a:pt x="1574594" y="99730"/>
                  <a:pt x="1612900" y="74421"/>
                </a:cubicBezTo>
                <a:lnTo>
                  <a:pt x="892845" y="770427"/>
                </a:lnTo>
                <a:cubicBezTo>
                  <a:pt x="877612" y="783767"/>
                  <a:pt x="860960" y="795371"/>
                  <a:pt x="843188" y="804965"/>
                </a:cubicBezTo>
                <a:cubicBezTo>
                  <a:pt x="798983" y="828812"/>
                  <a:pt x="749028" y="839959"/>
                  <a:pt x="698849" y="837081"/>
                </a:cubicBezTo>
                <a:lnTo>
                  <a:pt x="476104" y="837081"/>
                </a:lnTo>
                <a:lnTo>
                  <a:pt x="476104" y="986790"/>
                </a:lnTo>
                <a:lnTo>
                  <a:pt x="12918" y="523730"/>
                </a:lnTo>
                <a:cubicBezTo>
                  <a:pt x="4779" y="517882"/>
                  <a:pt x="0" y="508471"/>
                  <a:pt x="0" y="498466"/>
                </a:cubicBezTo>
                <a:cubicBezTo>
                  <a:pt x="0" y="488461"/>
                  <a:pt x="4779" y="479050"/>
                  <a:pt x="12918" y="473202"/>
                </a:cubicBezTo>
                <a:lnTo>
                  <a:pt x="486334" y="0"/>
                </a:lnTo>
                <a:close/>
              </a:path>
            </a:pathLst>
          </a:custGeom>
          <a:gradFill>
            <a:gsLst>
              <a:gs pos="100000">
                <a:schemeClr val="accent1">
                  <a:lumMod val="40000"/>
                  <a:lumOff val="60000"/>
                </a:schemeClr>
              </a:gs>
              <a:gs pos="60000">
                <a:schemeClr val="accent1">
                  <a:lumMod val="80000"/>
                  <a:lumOff val="20000"/>
                </a:schemeClr>
              </a:gs>
              <a:gs pos="0">
                <a:schemeClr val="accent1"/>
              </a:gs>
            </a:gsLst>
            <a:lin ang="2640000" scaled="0"/>
          </a:gradFill>
          <a:ln>
            <a:noFill/>
          </a:ln>
          <a:effectLst>
            <a:outerShdw blurRad="101600" dist="101600" dir="5400000" algn="t" rotWithShape="0">
              <a:schemeClr val="accent1">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629703" bIns="0" numCol="1" spcCol="0" rtlCol="0" fromWordArt="0" anchor="ctr" anchorCtr="0" forceAA="0" compatLnSpc="1">
            <a:noAutofit/>
          </a:bodyPr>
          <a:lstStyle/>
          <a:p>
            <a:pPr algn="ctr"/>
            <a:r>
              <a:rPr lang="en-US" altLang="zh-CN" sz="1680" b="1" dirty="0"/>
              <a:t>2</a:t>
            </a:r>
            <a:endParaRPr lang="zh-CN" altLang="en-US" sz="1680" b="1" dirty="0"/>
          </a:p>
        </p:txBody>
      </p:sp>
      <p:sp>
        <p:nvSpPr>
          <p:cNvPr id="52" name="文本框 51"/>
          <p:cNvSpPr txBox="1"/>
          <p:nvPr/>
        </p:nvSpPr>
        <p:spPr>
          <a:xfrm>
            <a:off x="0" y="0"/>
            <a:ext cx="309880" cy="368300"/>
          </a:xfrm>
          <a:prstGeom prst="rect">
            <a:avLst/>
          </a:prstGeom>
          <a:noFill/>
        </p:spPr>
        <p:txBody>
          <a:bodyPr wrap="none" rtlCol="0">
            <a:spAutoFit/>
          </a:bodyPr>
          <a:p>
            <a:endParaRPr lang="zh-CN" altLang="en-US"/>
          </a:p>
        </p:txBody>
      </p:sp>
      <p:sp>
        <p:nvSpPr>
          <p:cNvPr id="3" name="矩形 2"/>
          <p:cNvSpPr/>
          <p:nvPr/>
        </p:nvSpPr>
        <p:spPr>
          <a:xfrm>
            <a:off x="4206875" y="2127250"/>
            <a:ext cx="751840" cy="398780"/>
          </a:xfrm>
          <a:prstGeom prst="rect">
            <a:avLst/>
          </a:prstGeom>
          <a:noFill/>
          <a:ln>
            <a:noFill/>
          </a:ln>
        </p:spPr>
        <p:txBody>
          <a:bodyPr wrap="square" rtlCol="0" anchor="t">
            <a:spAutoFit/>
          </a:bodyPr>
          <a:p>
            <a:pPr algn="ctr"/>
            <a:r>
              <a:rPr kumimoji="0" lang="zh-CN" altLang="en-US" sz="1000" b="0" i="0" u="none" strike="noStrike" kern="1200" cap="none" spc="0" normalizeH="0" baseline="0" noProof="1">
                <a:solidFill>
                  <a:schemeClr val="tx1"/>
                </a:solidFill>
                <a:latin typeface="+mn-lt"/>
                <a:ea typeface="+mn-ea"/>
                <a:cs typeface="+mn-cs"/>
              </a:rPr>
              <a:t>陶瓷餐用具</a:t>
            </a:r>
            <a:endParaRPr kumimoji="0" lang="zh-CN" altLang="en-US" sz="1000" b="0" i="0" u="none" strike="noStrike" kern="1200" cap="none" spc="0" normalizeH="0" baseline="0" noProof="1">
              <a:solidFill>
                <a:schemeClr val="tx1"/>
              </a:solidFill>
              <a:latin typeface="+mn-lt"/>
              <a:ea typeface="+mn-ea"/>
              <a:cs typeface="+mn-cs"/>
            </a:endParaRPr>
          </a:p>
        </p:txBody>
      </p:sp>
      <p:sp>
        <p:nvSpPr>
          <p:cNvPr id="6" name="矩形 5"/>
          <p:cNvSpPr/>
          <p:nvPr/>
        </p:nvSpPr>
        <p:spPr>
          <a:xfrm>
            <a:off x="3183255" y="2150745"/>
            <a:ext cx="751840" cy="398780"/>
          </a:xfrm>
          <a:prstGeom prst="rect">
            <a:avLst/>
          </a:prstGeom>
          <a:noFill/>
          <a:ln>
            <a:noFill/>
          </a:ln>
        </p:spPr>
        <p:txBody>
          <a:bodyPr wrap="square" rtlCol="0" anchor="t">
            <a:spAutoFit/>
          </a:bodyPr>
          <a:p>
            <a:pPr algn="ctr"/>
            <a:r>
              <a:rPr kumimoji="0" lang="zh-CN" altLang="en-US" sz="1000" b="0" i="0" u="none" strike="noStrike" kern="1200" cap="none" spc="0" normalizeH="0" baseline="0" noProof="1">
                <a:solidFill>
                  <a:schemeClr val="tx1"/>
                </a:solidFill>
                <a:latin typeface="+mn-lt"/>
                <a:ea typeface="+mn-ea"/>
                <a:cs typeface="+mn-cs"/>
              </a:rPr>
              <a:t>金属餐用具</a:t>
            </a:r>
            <a:endParaRPr kumimoji="0" lang="zh-CN" altLang="en-US" sz="1000" b="0" i="0" u="none" strike="noStrike" kern="1200" cap="none" spc="0" normalizeH="0" baseline="0" noProof="1">
              <a:solidFill>
                <a:schemeClr val="tx1"/>
              </a:solidFill>
              <a:latin typeface="+mn-lt"/>
              <a:ea typeface="+mn-ea"/>
              <a:cs typeface="+mn-cs"/>
            </a:endParaRPr>
          </a:p>
        </p:txBody>
      </p:sp>
      <p:sp>
        <p:nvSpPr>
          <p:cNvPr id="7" name="矩形 6"/>
          <p:cNvSpPr/>
          <p:nvPr/>
        </p:nvSpPr>
        <p:spPr>
          <a:xfrm>
            <a:off x="4235450" y="3144520"/>
            <a:ext cx="751840" cy="398780"/>
          </a:xfrm>
          <a:prstGeom prst="rect">
            <a:avLst/>
          </a:prstGeom>
          <a:noFill/>
          <a:ln>
            <a:noFill/>
          </a:ln>
        </p:spPr>
        <p:txBody>
          <a:bodyPr wrap="square" rtlCol="0" anchor="t">
            <a:spAutoFit/>
          </a:bodyPr>
          <a:p>
            <a:pPr algn="ctr"/>
            <a:r>
              <a:rPr kumimoji="0" lang="zh-CN" altLang="en-US" sz="1000" b="0" i="0" u="none" strike="noStrike" kern="1200" cap="none" spc="0" normalizeH="0" baseline="0" noProof="1">
                <a:solidFill>
                  <a:schemeClr val="tx1"/>
                </a:solidFill>
                <a:latin typeface="+mn-lt"/>
                <a:ea typeface="+mn-ea"/>
                <a:cs typeface="+mn-cs"/>
              </a:rPr>
              <a:t>玻璃餐用具</a:t>
            </a:r>
            <a:endParaRPr kumimoji="0" lang="zh-CN" altLang="en-US" sz="1000" b="0" i="0" u="none" strike="noStrike" kern="1200" cap="none" spc="0" normalizeH="0" baseline="0" noProof="1">
              <a:solidFill>
                <a:schemeClr val="tx1"/>
              </a:solidFill>
              <a:latin typeface="+mn-lt"/>
              <a:ea typeface="+mn-ea"/>
              <a:cs typeface="+mn-cs"/>
            </a:endParaRPr>
          </a:p>
        </p:txBody>
      </p:sp>
      <p:sp>
        <p:nvSpPr>
          <p:cNvPr id="9" name="矩形 8"/>
          <p:cNvSpPr/>
          <p:nvPr/>
        </p:nvSpPr>
        <p:spPr>
          <a:xfrm>
            <a:off x="3209290" y="3270250"/>
            <a:ext cx="751840" cy="245110"/>
          </a:xfrm>
          <a:prstGeom prst="rect">
            <a:avLst/>
          </a:prstGeom>
          <a:noFill/>
          <a:ln>
            <a:noFill/>
          </a:ln>
        </p:spPr>
        <p:txBody>
          <a:bodyPr wrap="square" rtlCol="0" anchor="t">
            <a:spAutoFit/>
          </a:bodyPr>
          <a:p>
            <a:pPr algn="ctr"/>
            <a:r>
              <a:rPr kumimoji="0" lang="zh-CN" altLang="en-US" sz="1000" b="0" i="0" u="none" strike="noStrike" kern="1200" cap="none" spc="0" normalizeH="0" baseline="0" noProof="1">
                <a:solidFill>
                  <a:schemeClr val="tx1"/>
                </a:solidFill>
                <a:latin typeface="+mn-lt"/>
                <a:ea typeface="+mn-ea"/>
                <a:cs typeface="+mn-cs"/>
              </a:rPr>
              <a:t>托盘</a:t>
            </a:r>
            <a:endParaRPr kumimoji="0" lang="zh-CN" altLang="en-US" sz="1000" b="0" i="0" u="none" strike="noStrike" kern="1200" cap="none" spc="0" normalizeH="0" baseline="0" noProof="1">
              <a:solidFill>
                <a:schemeClr val="tx1"/>
              </a:solidFill>
              <a:latin typeface="+mn-lt"/>
              <a:ea typeface="+mn-ea"/>
              <a:cs typeface="+mn-cs"/>
            </a:endParaRPr>
          </a:p>
        </p:txBody>
      </p:sp>
      <p:sp>
        <p:nvSpPr>
          <p:cNvPr id="11" name="矩形 10"/>
          <p:cNvSpPr/>
          <p:nvPr>
            <p:custDataLst>
              <p:tags r:id="rId20"/>
            </p:custDataLst>
          </p:nvPr>
        </p:nvSpPr>
        <p:spPr>
          <a:xfrm>
            <a:off x="5378450" y="1998980"/>
            <a:ext cx="1951990" cy="517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
            <a:pPr indent="0" algn="l" fontAlgn="auto">
              <a:lnSpc>
                <a:spcPct val="150000"/>
              </a:lnSpc>
            </a:pPr>
            <a:r>
              <a:rPr lang="zh-CN" altLang="en-US" sz="700" dirty="0">
                <a:solidFill>
                  <a:schemeClr val="tx1">
                    <a:lumMod val="85000"/>
                    <a:lumOff val="15000"/>
                  </a:schemeClr>
                </a:solidFill>
                <a:latin typeface="+中文正文" charset="0"/>
                <a:sym typeface="+mn-ea"/>
              </a:rPr>
              <a:t>（1）按不同种类、规格、型号分别存放。</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（2）使用前检查有无破损，如缺口、裂缝等。</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（3）及时清洗、消毒后存放，以防止二次污染。</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（4）餐后收拾陶瓷餐具要大小分档、叠放有序，搬运时要装稳托平，防止碰撞打碎</a:t>
            </a:r>
            <a:endParaRPr lang="zh-CN" altLang="en-US" sz="700" dirty="0">
              <a:solidFill>
                <a:schemeClr val="tx1">
                  <a:lumMod val="85000"/>
                  <a:lumOff val="15000"/>
                </a:schemeClr>
              </a:solidFill>
              <a:latin typeface="+中文正文" charset="0"/>
              <a:sym typeface="+mn-ea"/>
            </a:endParaRPr>
          </a:p>
        </p:txBody>
      </p:sp>
      <p:sp>
        <p:nvSpPr>
          <p:cNvPr id="12" name="矩形 11"/>
          <p:cNvSpPr/>
          <p:nvPr>
            <p:custDataLst>
              <p:tags r:id="rId21"/>
            </p:custDataLst>
          </p:nvPr>
        </p:nvSpPr>
        <p:spPr>
          <a:xfrm>
            <a:off x="5353685" y="3144520"/>
            <a:ext cx="1951990" cy="517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
            <a:pPr indent="0" algn="l" fontAlgn="auto">
              <a:lnSpc>
                <a:spcPct val="150000"/>
              </a:lnSpc>
            </a:pPr>
            <a:r>
              <a:rPr lang="zh-CN" altLang="en-US" sz="700" dirty="0">
                <a:solidFill>
                  <a:schemeClr val="tx1">
                    <a:lumMod val="85000"/>
                    <a:lumOff val="15000"/>
                  </a:schemeClr>
                </a:solidFill>
                <a:latin typeface="+中文正文" charset="0"/>
                <a:sym typeface="+mn-ea"/>
              </a:rPr>
              <a:t>（1）先用冷水浸泡，除去酒味后再洗涤消毒。</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（2）擦杯时用干净软布，力度适当，手不得直接接触杯身。</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（3）运送及取用时用托盘，不可叠放，握住杯柄或杯子的下半部。</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（4）摆台时仔细检查杯子的完好程度，从而保证</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客人的安全</a:t>
            </a:r>
            <a:endParaRPr lang="zh-CN" altLang="en-US" sz="700" dirty="0">
              <a:solidFill>
                <a:schemeClr val="tx1">
                  <a:lumMod val="85000"/>
                  <a:lumOff val="15000"/>
                </a:schemeClr>
              </a:solidFill>
              <a:latin typeface="+中文正文" charset="0"/>
              <a:sym typeface="+mn-ea"/>
            </a:endParaRPr>
          </a:p>
        </p:txBody>
      </p:sp>
      <p:sp>
        <p:nvSpPr>
          <p:cNvPr id="14" name="矩形 13"/>
          <p:cNvSpPr/>
          <p:nvPr>
            <p:custDataLst>
              <p:tags r:id="rId22"/>
            </p:custDataLst>
          </p:nvPr>
        </p:nvSpPr>
        <p:spPr>
          <a:xfrm>
            <a:off x="654050" y="3225165"/>
            <a:ext cx="2341245" cy="517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
            <a:pPr indent="0" algn="l" fontAlgn="auto">
              <a:lnSpc>
                <a:spcPct val="150000"/>
              </a:lnSpc>
            </a:pPr>
            <a:r>
              <a:rPr lang="zh-CN" altLang="en-US" sz="700" dirty="0">
                <a:solidFill>
                  <a:schemeClr val="tx1">
                    <a:lumMod val="85000"/>
                    <a:lumOff val="15000"/>
                  </a:schemeClr>
                </a:solidFill>
                <a:latin typeface="+中文正文" charset="0"/>
                <a:sym typeface="+mn-ea"/>
              </a:rPr>
              <a:t>（1）托盘的选择要与所托载的物品大小、重量等相称。</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（2）托盘不使用时，放在指定位置上，不可随处搁置。</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（3）要时刻保持托盘的清洁卫生。</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（4）营业结束后，托盘统一收齐交后勤清洗、消毒、保管。</a:t>
            </a:r>
            <a:endParaRPr lang="zh-CN" altLang="en-US" sz="700" dirty="0">
              <a:solidFill>
                <a:schemeClr val="tx1">
                  <a:lumMod val="85000"/>
                  <a:lumOff val="15000"/>
                </a:schemeClr>
              </a:solidFill>
              <a:latin typeface="+中文正文" charset="0"/>
              <a:sym typeface="+mn-ea"/>
            </a:endParaRPr>
          </a:p>
          <a:p>
            <a:pPr indent="0" algn="l" fontAlgn="auto">
              <a:lnSpc>
                <a:spcPct val="150000"/>
              </a:lnSpc>
            </a:pPr>
            <a:r>
              <a:rPr lang="zh-CN" altLang="en-US" sz="700" dirty="0">
                <a:solidFill>
                  <a:schemeClr val="tx1">
                    <a:lumMod val="85000"/>
                    <a:lumOff val="15000"/>
                  </a:schemeClr>
                </a:solidFill>
                <a:latin typeface="+中文正文" charset="0"/>
                <a:sym typeface="+mn-ea"/>
              </a:rPr>
              <a:t>（5）根据托盘的材质定期进行保养</a:t>
            </a:r>
            <a:endParaRPr lang="zh-CN" altLang="en-US" sz="700" dirty="0">
              <a:solidFill>
                <a:schemeClr val="tx1">
                  <a:lumMod val="85000"/>
                  <a:lumOff val="15000"/>
                </a:schemeClr>
              </a:solidFill>
              <a:latin typeface="+中文正文"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3" name="矩形: 圆角 1"/>
          <p:cNvSpPr/>
          <p:nvPr>
            <p:custDataLst>
              <p:tags r:id="rId1"/>
            </p:custDataLst>
          </p:nvPr>
        </p:nvSpPr>
        <p:spPr>
          <a:xfrm>
            <a:off x="2406857" y="823292"/>
            <a:ext cx="2844897" cy="402641"/>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1790" b="1" dirty="0">
                <a:solidFill>
                  <a:srgbClr val="FFFFFF"/>
                </a:solidFill>
                <a:latin typeface="+mn-ea"/>
                <a:cs typeface="+mn-ea"/>
              </a:rPr>
              <a:t>（一）认识各类餐饮用品</a:t>
            </a:r>
            <a:endParaRPr lang="zh-CN" altLang="en-US" sz="1790" b="1" dirty="0">
              <a:solidFill>
                <a:srgbClr val="FFFFFF"/>
              </a:solidFill>
              <a:latin typeface="+mn-ea"/>
              <a:cs typeface="+mn-ea"/>
            </a:endParaRPr>
          </a:p>
        </p:txBody>
      </p:sp>
      <p:sp>
        <p:nvSpPr>
          <p:cNvPr id="15" name="文本框 14"/>
          <p:cNvSpPr txBox="1"/>
          <p:nvPr/>
        </p:nvSpPr>
        <p:spPr>
          <a:xfrm>
            <a:off x="1492250" y="1365250"/>
            <a:ext cx="3784600" cy="306705"/>
          </a:xfrm>
          <a:prstGeom prst="rect">
            <a:avLst/>
          </a:prstGeom>
          <a:noFill/>
        </p:spPr>
        <p:txBody>
          <a:bodyPr wrap="square" rtlCol="0" anchor="t">
            <a:spAutoFit/>
          </a:bodyPr>
          <a:p>
            <a:r>
              <a:rPr kumimoji="0" lang="en-US" altLang="zh-CN" sz="1400" b="0" i="0" u="none" strike="noStrike" kern="0" cap="none" spc="0" normalizeH="0" baseline="0" noProof="1">
                <a:latin typeface="+mn-ea"/>
                <a:ea typeface="+mn-ea"/>
                <a:cs typeface="+mn-ea"/>
              </a:rPr>
              <a:t>3</a:t>
            </a:r>
            <a:r>
              <a:rPr kumimoji="0" lang="zh-CN" altLang="en-US" sz="1400" b="0" i="0" u="none" strike="noStrike" kern="0" cap="none" spc="0" normalizeH="0" baseline="0" noProof="1">
                <a:latin typeface="+mn-ea"/>
                <a:ea typeface="+mn-ea"/>
                <a:cs typeface="+mn-ea"/>
              </a:rPr>
              <a:t>.</a:t>
            </a:r>
            <a:r>
              <a:rPr lang="zh-CN" altLang="en-US" sz="1000">
                <a:latin typeface="+mn-ea"/>
                <a:ea typeface="+mn-ea"/>
                <a:cs typeface="+mn-ea"/>
              </a:rPr>
              <a:t> </a:t>
            </a:r>
            <a:r>
              <a:rPr kumimoji="0" lang="zh-CN" altLang="en-US" sz="1400" b="0" i="0" u="none" strike="noStrike" kern="0" cap="none" spc="0" normalizeH="0" baseline="0" noProof="1">
                <a:latin typeface="+mn-ea"/>
                <a:ea typeface="+mn-ea"/>
                <a:cs typeface="+mn-ea"/>
              </a:rPr>
              <a:t>布件</a:t>
            </a:r>
            <a:endParaRPr lang="zh-CN" altLang="en-US" sz="1000">
              <a:latin typeface="+mn-ea"/>
              <a:ea typeface="+mn-ea"/>
              <a:cs typeface="+mn-ea"/>
            </a:endParaRPr>
          </a:p>
        </p:txBody>
      </p:sp>
      <p:sp>
        <p:nvSpPr>
          <p:cNvPr id="2" name="文本框 1"/>
          <p:cNvSpPr txBox="1"/>
          <p:nvPr/>
        </p:nvSpPr>
        <p:spPr>
          <a:xfrm>
            <a:off x="1187450" y="1593850"/>
            <a:ext cx="5667375" cy="1476375"/>
          </a:xfrm>
          <a:prstGeom prst="rect">
            <a:avLst/>
          </a:prstGeom>
          <a:noFill/>
        </p:spPr>
        <p:txBody>
          <a:bodyPr wrap="square" rtlCol="0" anchor="t">
            <a:spAutoFit/>
          </a:bodyPr>
          <a:p>
            <a:pPr marL="0" indent="0" eaLnBrk="1" fontAlgn="auto" latinLnBrk="0" hangingPunct="1">
              <a:lnSpc>
                <a:spcPct val="15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餐厅布件包括台布、装饰布、桌裙、餐巾、服务巾、托盘垫巾、椅套、窗帘等。台布、</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indent="0" eaLnBrk="1" fontAlgn="auto" latinLnBrk="0" hangingPunct="1">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装饰布、桌裙用来装饰餐台，而餐巾是客人用餐时的清洁方巾，也可装饰美化台面。</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171450" indent="-171450" algn="l" eaLnBrk="1" fontAlgn="auto" latinLnBrk="0" hangingPunct="1">
              <a:lnSpc>
                <a:spcPct val="150000"/>
              </a:lnSpc>
              <a:buFont typeface="Wingdings" panose="05000000000000000000" charset="0"/>
              <a:buChar char="Ø"/>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台布</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171450" indent="-171450" algn="l" eaLnBrk="1" fontAlgn="auto" latinLnBrk="0" hangingPunct="1">
              <a:lnSpc>
                <a:spcPct val="150000"/>
              </a:lnSpc>
              <a:buFont typeface="Wingdings" panose="05000000000000000000" charset="0"/>
              <a:buChar char="Ø"/>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装饰布</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171450" indent="-171450" algn="l" eaLnBrk="1" fontAlgn="auto" latinLnBrk="0" hangingPunct="1">
              <a:lnSpc>
                <a:spcPct val="150000"/>
              </a:lnSpc>
              <a:buFont typeface="Wingdings" panose="05000000000000000000" charset="0"/>
              <a:buChar char="Ø"/>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餐巾</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171450" indent="-171450" algn="l" eaLnBrk="1" fontAlgn="auto" latinLnBrk="0" hangingPunct="1">
              <a:lnSpc>
                <a:spcPct val="150000"/>
              </a:lnSpc>
              <a:buFont typeface="Wingdings" panose="05000000000000000000" charset="0"/>
              <a:buChar char="Ø"/>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桌裙</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8" name="图片 7" descr="室内的餐厅。"/>
          <p:cNvPicPr>
            <a:picLocks noChangeAspect="1"/>
          </p:cNvPicPr>
          <p:nvPr/>
        </p:nvPicPr>
        <p:blipFill>
          <a:blip r:embed="rId2"/>
          <a:srcRect l="2245" t="24925" r="4155" b="1642"/>
          <a:stretch>
            <a:fillRect/>
          </a:stretch>
        </p:blipFill>
        <p:spPr>
          <a:xfrm>
            <a:off x="3092450" y="2264410"/>
            <a:ext cx="2184400" cy="18275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7" name="椭圆 6"/>
          <p:cNvSpPr/>
          <p:nvPr>
            <p:custDataLst>
              <p:tags r:id="rId1"/>
            </p:custDataLst>
          </p:nvPr>
        </p:nvSpPr>
        <p:spPr>
          <a:xfrm>
            <a:off x="602306" y="1191381"/>
            <a:ext cx="6352835" cy="402641"/>
          </a:xfrm>
          <a:prstGeom prst="ellipse">
            <a:avLst/>
          </a:prstGeom>
          <a:gradFill flip="none" rotWithShape="1">
            <a:gsLst>
              <a:gs pos="8000">
                <a:schemeClr val="accent1">
                  <a:lumMod val="60000"/>
                  <a:lumOff val="40000"/>
                  <a:alpha val="0"/>
                </a:schemeClr>
              </a:gs>
              <a:gs pos="99999">
                <a:schemeClr val="accent1">
                  <a:lumMod val="75000"/>
                  <a:alpha val="4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8" name="椭圆 7"/>
          <p:cNvSpPr/>
          <p:nvPr>
            <p:custDataLst>
              <p:tags r:id="rId2"/>
            </p:custDataLst>
          </p:nvPr>
        </p:nvSpPr>
        <p:spPr>
          <a:xfrm>
            <a:off x="427244" y="1289794"/>
            <a:ext cx="6702484" cy="402641"/>
          </a:xfrm>
          <a:prstGeom prst="ellipse">
            <a:avLst/>
          </a:prstGeom>
          <a:noFill/>
          <a:ln>
            <a:gradFill>
              <a:gsLst>
                <a:gs pos="0">
                  <a:schemeClr val="accent1">
                    <a:lumMod val="20000"/>
                    <a:lumOff val="80000"/>
                    <a:alpha val="0"/>
                  </a:schemeClr>
                </a:gs>
                <a:gs pos="100000">
                  <a:schemeClr val="accent1">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2" name="图形 15"/>
          <p:cNvSpPr/>
          <p:nvPr>
            <p:custDataLst>
              <p:tags r:id="rId3"/>
            </p:custDataLst>
          </p:nvPr>
        </p:nvSpPr>
        <p:spPr>
          <a:xfrm>
            <a:off x="3467634" y="460855"/>
            <a:ext cx="626148" cy="610116"/>
          </a:xfrm>
          <a:custGeom>
            <a:avLst/>
            <a:gdLst>
              <a:gd name="connsiteX0" fmla="*/ 754063 w 1547773"/>
              <a:gd name="connsiteY0" fmla="*/ 19 h 1508143"/>
              <a:gd name="connsiteX1" fmla="*/ 1066998 w 1547773"/>
              <a:gd name="connsiteY1" fmla="*/ 67805 h 1508143"/>
              <a:gd name="connsiteX2" fmla="*/ 947341 w 1547773"/>
              <a:gd name="connsiteY2" fmla="*/ 181430 h 1508143"/>
              <a:gd name="connsiteX3" fmla="*/ 916583 w 1547773"/>
              <a:gd name="connsiteY3" fmla="*/ 293944 h 1508143"/>
              <a:gd name="connsiteX4" fmla="*/ 918766 w 1547773"/>
              <a:gd name="connsiteY4" fmla="*/ 301406 h 1508143"/>
              <a:gd name="connsiteX5" fmla="*/ 936784 w 1547773"/>
              <a:gd name="connsiteY5" fmla="*/ 357484 h 1508143"/>
              <a:gd name="connsiteX6" fmla="*/ 754063 w 1547773"/>
              <a:gd name="connsiteY6" fmla="*/ 317519 h 1508143"/>
              <a:gd name="connsiteX7" fmla="*/ 317500 w 1547773"/>
              <a:gd name="connsiteY7" fmla="*/ 754081 h 1508143"/>
              <a:gd name="connsiteX8" fmla="*/ 754063 w 1547773"/>
              <a:gd name="connsiteY8" fmla="*/ 1190644 h 1508143"/>
              <a:gd name="connsiteX9" fmla="*/ 1190625 w 1547773"/>
              <a:gd name="connsiteY9" fmla="*/ 754081 h 1508143"/>
              <a:gd name="connsiteX10" fmla="*/ 1163280 w 1547773"/>
              <a:gd name="connsiteY10" fmla="*/ 601681 h 1508143"/>
              <a:gd name="connsiteX11" fmla="*/ 1264722 w 1547773"/>
              <a:gd name="connsiteY11" fmla="*/ 630455 h 1508143"/>
              <a:gd name="connsiteX12" fmla="*/ 1373148 w 1547773"/>
              <a:gd name="connsiteY12" fmla="*/ 586640 h 1508143"/>
              <a:gd name="connsiteX13" fmla="*/ 1378188 w 1547773"/>
              <a:gd name="connsiteY13" fmla="*/ 581639 h 1508143"/>
              <a:gd name="connsiteX14" fmla="*/ 1462326 w 1547773"/>
              <a:gd name="connsiteY14" fmla="*/ 494604 h 1508143"/>
              <a:gd name="connsiteX15" fmla="*/ 1508125 w 1547773"/>
              <a:gd name="connsiteY15" fmla="*/ 754081 h 1508143"/>
              <a:gd name="connsiteX16" fmla="*/ 754063 w 1547773"/>
              <a:gd name="connsiteY16" fmla="*/ 1508144 h 1508143"/>
              <a:gd name="connsiteX17" fmla="*/ 0 w 1547773"/>
              <a:gd name="connsiteY17" fmla="*/ 754081 h 1508143"/>
              <a:gd name="connsiteX18" fmla="*/ 754063 w 1547773"/>
              <a:gd name="connsiteY18" fmla="*/ 19 h 1508143"/>
              <a:gd name="connsiteX19" fmla="*/ 754063 w 1547773"/>
              <a:gd name="connsiteY19" fmla="*/ 436581 h 1508143"/>
              <a:gd name="connsiteX20" fmla="*/ 895429 w 1547773"/>
              <a:gd name="connsiteY20" fmla="*/ 469720 h 1508143"/>
              <a:gd name="connsiteX21" fmla="*/ 700842 w 1547773"/>
              <a:gd name="connsiteY21" fmla="*/ 673952 h 1508143"/>
              <a:gd name="connsiteX22" fmla="*/ 720765 w 1547773"/>
              <a:gd name="connsiteY22" fmla="*/ 828138 h 1508143"/>
              <a:gd name="connsiteX23" fmla="*/ 887889 w 1547773"/>
              <a:gd name="connsiteY23" fmla="*/ 833139 h 1508143"/>
              <a:gd name="connsiteX24" fmla="*/ 892294 w 1547773"/>
              <a:gd name="connsiteY24" fmla="*/ 829170 h 1508143"/>
              <a:gd name="connsiteX25" fmla="*/ 1059299 w 1547773"/>
              <a:gd name="connsiteY25" fmla="*/ 666372 h 1508143"/>
              <a:gd name="connsiteX26" fmla="*/ 841864 w 1547773"/>
              <a:gd name="connsiteY26" fmla="*/ 1059226 h 1508143"/>
              <a:gd name="connsiteX27" fmla="*/ 449010 w 1547773"/>
              <a:gd name="connsiteY27" fmla="*/ 841791 h 1508143"/>
              <a:gd name="connsiteX28" fmla="*/ 666445 w 1547773"/>
              <a:gd name="connsiteY28" fmla="*/ 448936 h 1508143"/>
              <a:gd name="connsiteX29" fmla="*/ 754063 w 1547773"/>
              <a:gd name="connsiteY29" fmla="*/ 436581 h 1508143"/>
              <a:gd name="connsiteX30" fmla="*/ 1290876 w 1547773"/>
              <a:gd name="connsiteY30" fmla="*/ 11330 h 1508143"/>
              <a:gd name="connsiteX31" fmla="*/ 1300202 w 1547773"/>
              <a:gd name="connsiteY31" fmla="*/ 26451 h 1508143"/>
              <a:gd name="connsiteX32" fmla="*/ 1355368 w 1547773"/>
              <a:gd name="connsiteY32" fmla="*/ 192543 h 1508143"/>
              <a:gd name="connsiteX33" fmla="*/ 1521341 w 1547773"/>
              <a:gd name="connsiteY33" fmla="*/ 247629 h 1508143"/>
              <a:gd name="connsiteX34" fmla="*/ 1545787 w 1547773"/>
              <a:gd name="connsiteY34" fmla="*/ 296463 h 1508143"/>
              <a:gd name="connsiteX35" fmla="*/ 1536502 w 1547773"/>
              <a:gd name="connsiteY35" fmla="*/ 311526 h 1508143"/>
              <a:gd name="connsiteX36" fmla="*/ 1313259 w 1547773"/>
              <a:gd name="connsiteY36" fmla="*/ 534808 h 1508143"/>
              <a:gd name="connsiteX37" fmla="*/ 1234202 w 1547773"/>
              <a:gd name="connsiteY37" fmla="*/ 553461 h 1508143"/>
              <a:gd name="connsiteX38" fmla="*/ 1115854 w 1547773"/>
              <a:gd name="connsiteY38" fmla="*/ 513853 h 1508143"/>
              <a:gd name="connsiteX39" fmla="*/ 852884 w 1547773"/>
              <a:gd name="connsiteY39" fmla="*/ 776822 h 1508143"/>
              <a:gd name="connsiteX40" fmla="*/ 771009 w 1547773"/>
              <a:gd name="connsiteY40" fmla="*/ 778303 h 1508143"/>
              <a:gd name="connsiteX41" fmla="*/ 769528 w 1547773"/>
              <a:gd name="connsiteY41" fmla="*/ 696428 h 1508143"/>
              <a:gd name="connsiteX42" fmla="*/ 771009 w 1547773"/>
              <a:gd name="connsiteY42" fmla="*/ 694947 h 1508143"/>
              <a:gd name="connsiteX43" fmla="*/ 1033423 w 1547773"/>
              <a:gd name="connsiteY43" fmla="*/ 432533 h 1508143"/>
              <a:gd name="connsiteX44" fmla="*/ 994132 w 1547773"/>
              <a:gd name="connsiteY44" fmla="*/ 313471 h 1508143"/>
              <a:gd name="connsiteX45" fmla="*/ 1012904 w 1547773"/>
              <a:gd name="connsiteY45" fmla="*/ 234731 h 1508143"/>
              <a:gd name="connsiteX46" fmla="*/ 1236305 w 1547773"/>
              <a:gd name="connsiteY46" fmla="*/ 11290 h 1508143"/>
              <a:gd name="connsiteX47" fmla="*/ 1290876 w 1547773"/>
              <a:gd name="connsiteY47" fmla="*/ 11290 h 150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7773" h="1508143">
                <a:moveTo>
                  <a:pt x="754063" y="19"/>
                </a:moveTo>
                <a:cubicBezTo>
                  <a:pt x="865704" y="19"/>
                  <a:pt x="971669" y="24268"/>
                  <a:pt x="1066998" y="67805"/>
                </a:cubicBezTo>
                <a:lnTo>
                  <a:pt x="947341" y="181430"/>
                </a:lnTo>
                <a:cubicBezTo>
                  <a:pt x="917906" y="210853"/>
                  <a:pt x="906210" y="253639"/>
                  <a:pt x="916583" y="293944"/>
                </a:cubicBezTo>
                <a:lnTo>
                  <a:pt x="918766" y="301406"/>
                </a:lnTo>
                <a:lnTo>
                  <a:pt x="936784" y="357484"/>
                </a:lnTo>
                <a:cubicBezTo>
                  <a:pt x="879496" y="331069"/>
                  <a:pt x="817147" y="317432"/>
                  <a:pt x="754063" y="317519"/>
                </a:cubicBezTo>
                <a:cubicBezTo>
                  <a:pt x="512961" y="317519"/>
                  <a:pt x="317500" y="512980"/>
                  <a:pt x="317500" y="754081"/>
                </a:cubicBezTo>
                <a:cubicBezTo>
                  <a:pt x="317500" y="995183"/>
                  <a:pt x="512961" y="1190644"/>
                  <a:pt x="754063" y="1190644"/>
                </a:cubicBezTo>
                <a:cubicBezTo>
                  <a:pt x="995164" y="1190644"/>
                  <a:pt x="1190625" y="995183"/>
                  <a:pt x="1190625" y="754081"/>
                </a:cubicBezTo>
                <a:cubicBezTo>
                  <a:pt x="1190625" y="700503"/>
                  <a:pt x="1180981" y="649147"/>
                  <a:pt x="1163280" y="601681"/>
                </a:cubicBezTo>
                <a:lnTo>
                  <a:pt x="1264722" y="630455"/>
                </a:lnTo>
                <a:cubicBezTo>
                  <a:pt x="1304766" y="643829"/>
                  <a:pt x="1342509" y="616366"/>
                  <a:pt x="1373148" y="586640"/>
                </a:cubicBezTo>
                <a:lnTo>
                  <a:pt x="1378188" y="581639"/>
                </a:lnTo>
                <a:lnTo>
                  <a:pt x="1462326" y="494604"/>
                </a:lnTo>
                <a:cubicBezTo>
                  <a:pt x="1492732" y="577730"/>
                  <a:pt x="1508236" y="665569"/>
                  <a:pt x="1508125" y="754081"/>
                </a:cubicBezTo>
                <a:cubicBezTo>
                  <a:pt x="1508125" y="1170522"/>
                  <a:pt x="1170503" y="1508144"/>
                  <a:pt x="754063" y="1508144"/>
                </a:cubicBezTo>
                <a:cubicBezTo>
                  <a:pt x="337622" y="1508144"/>
                  <a:pt x="0" y="1170522"/>
                  <a:pt x="0" y="754081"/>
                </a:cubicBezTo>
                <a:cubicBezTo>
                  <a:pt x="0" y="337640"/>
                  <a:pt x="337622" y="19"/>
                  <a:pt x="754063" y="19"/>
                </a:cubicBezTo>
                <a:close/>
                <a:moveTo>
                  <a:pt x="754063" y="436581"/>
                </a:moveTo>
                <a:cubicBezTo>
                  <a:pt x="804862" y="436581"/>
                  <a:pt x="852845" y="448487"/>
                  <a:pt x="895429" y="469720"/>
                </a:cubicBezTo>
                <a:lnTo>
                  <a:pt x="700842" y="673952"/>
                </a:lnTo>
                <a:cubicBezTo>
                  <a:pt x="666393" y="708401"/>
                  <a:pt x="677188" y="786784"/>
                  <a:pt x="720765" y="828138"/>
                </a:cubicBezTo>
                <a:cubicBezTo>
                  <a:pt x="762595" y="867826"/>
                  <a:pt x="850463" y="864016"/>
                  <a:pt x="887889" y="833139"/>
                </a:cubicBezTo>
                <a:lnTo>
                  <a:pt x="892294" y="829170"/>
                </a:lnTo>
                <a:lnTo>
                  <a:pt x="1059299" y="666372"/>
                </a:lnTo>
                <a:cubicBezTo>
                  <a:pt x="1107740" y="834899"/>
                  <a:pt x="1010390" y="1010785"/>
                  <a:pt x="841864" y="1059226"/>
                </a:cubicBezTo>
                <a:cubicBezTo>
                  <a:pt x="673337" y="1107667"/>
                  <a:pt x="497450" y="1010317"/>
                  <a:pt x="449010" y="841791"/>
                </a:cubicBezTo>
                <a:cubicBezTo>
                  <a:pt x="400569" y="673264"/>
                  <a:pt x="497918" y="497377"/>
                  <a:pt x="666445" y="448936"/>
                </a:cubicBezTo>
                <a:cubicBezTo>
                  <a:pt x="694931" y="440749"/>
                  <a:pt x="724423" y="436590"/>
                  <a:pt x="754063" y="436581"/>
                </a:cubicBezTo>
                <a:close/>
                <a:moveTo>
                  <a:pt x="1290876" y="11330"/>
                </a:moveTo>
                <a:cubicBezTo>
                  <a:pt x="1295118" y="15577"/>
                  <a:pt x="1298311" y="20754"/>
                  <a:pt x="1300202" y="26451"/>
                </a:cubicBezTo>
                <a:lnTo>
                  <a:pt x="1355368" y="192543"/>
                </a:lnTo>
                <a:lnTo>
                  <a:pt x="1521341" y="247629"/>
                </a:lnTo>
                <a:cubicBezTo>
                  <a:pt x="1541577" y="254363"/>
                  <a:pt x="1552522" y="276227"/>
                  <a:pt x="1545787" y="296463"/>
                </a:cubicBezTo>
                <a:cubicBezTo>
                  <a:pt x="1543900" y="302135"/>
                  <a:pt x="1540721" y="307291"/>
                  <a:pt x="1536502" y="311526"/>
                </a:cubicBezTo>
                <a:lnTo>
                  <a:pt x="1313259" y="534808"/>
                </a:lnTo>
                <a:cubicBezTo>
                  <a:pt x="1292573" y="555509"/>
                  <a:pt x="1261960" y="562732"/>
                  <a:pt x="1234202" y="553461"/>
                </a:cubicBezTo>
                <a:lnTo>
                  <a:pt x="1115854" y="513853"/>
                </a:lnTo>
                <a:lnTo>
                  <a:pt x="852884" y="776822"/>
                </a:lnTo>
                <a:cubicBezTo>
                  <a:pt x="830684" y="799840"/>
                  <a:pt x="794027" y="800504"/>
                  <a:pt x="771009" y="778303"/>
                </a:cubicBezTo>
                <a:cubicBezTo>
                  <a:pt x="747991" y="756103"/>
                  <a:pt x="747328" y="719446"/>
                  <a:pt x="769528" y="696428"/>
                </a:cubicBezTo>
                <a:cubicBezTo>
                  <a:pt x="770013" y="695925"/>
                  <a:pt x="770506" y="695432"/>
                  <a:pt x="771009" y="694947"/>
                </a:cubicBezTo>
                <a:lnTo>
                  <a:pt x="1033423" y="432533"/>
                </a:lnTo>
                <a:lnTo>
                  <a:pt x="994132" y="313471"/>
                </a:lnTo>
                <a:cubicBezTo>
                  <a:pt x="985023" y="285785"/>
                  <a:pt x="992284" y="255328"/>
                  <a:pt x="1012904" y="234731"/>
                </a:cubicBezTo>
                <a:lnTo>
                  <a:pt x="1236305" y="11290"/>
                </a:lnTo>
                <a:cubicBezTo>
                  <a:pt x="1251381" y="-3763"/>
                  <a:pt x="1275800" y="-3763"/>
                  <a:pt x="1290876" y="11290"/>
                </a:cubicBezTo>
                <a:close/>
              </a:path>
            </a:pathLst>
          </a:custGeom>
          <a:gradFill flip="none" rotWithShape="1">
            <a:gsLst>
              <a:gs pos="8000">
                <a:schemeClr val="accent1">
                  <a:lumMod val="60000"/>
                  <a:lumOff val="40000"/>
                  <a:alpha val="0"/>
                </a:schemeClr>
              </a:gs>
              <a:gs pos="99999">
                <a:schemeClr val="accent1">
                  <a:lumMod val="75000"/>
                </a:schemeClr>
              </a:gs>
            </a:gsLst>
            <a:lin ang="16200000" scaled="1"/>
            <a:tileRect/>
          </a:gradFill>
          <a:ln w="819" cap="flat">
            <a:noFill/>
            <a:prstDash val="solid"/>
            <a:miter/>
          </a:ln>
          <a:effectLst>
            <a:outerShdw blurRad="76200" dist="38100" dir="8100000" algn="tr" rotWithShape="0">
              <a:schemeClr val="accent1">
                <a:lumMod val="75000"/>
                <a:alpha val="20000"/>
              </a:schemeClr>
            </a:outerShdw>
          </a:effectLst>
        </p:spPr>
        <p:txBody>
          <a:bodyPr rot="0" spcFirstLastPara="0" vertOverflow="overflow" horzOverflow="overflow" vert="horz" wrap="square" lIns="68131" tIns="34065" rIns="68131" bIns="34065" numCol="1" spcCol="0" rtlCol="0" fromWordArt="0" anchor="ctr" anchorCtr="0" forceAA="0" compatLnSpc="1">
            <a:noAutofit/>
          </a:bodyPr>
          <a:p>
            <a:endParaRPr lang="zh-CN" altLang="en-US" sz="1340"/>
          </a:p>
        </p:txBody>
      </p:sp>
      <p:sp>
        <p:nvSpPr>
          <p:cNvPr id="3" name="矩形: 圆角 1"/>
          <p:cNvSpPr/>
          <p:nvPr>
            <p:custDataLst>
              <p:tags r:id="rId4"/>
            </p:custDataLst>
          </p:nvPr>
        </p:nvSpPr>
        <p:spPr>
          <a:xfrm>
            <a:off x="2358390" y="990600"/>
            <a:ext cx="2893695" cy="402590"/>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endParaRPr lang="zh-CN" altLang="en-US" sz="1790" b="1" dirty="0">
              <a:solidFill>
                <a:srgbClr val="FFFFFF"/>
              </a:solidFill>
              <a:latin typeface="+mn-ea"/>
              <a:cs typeface="+mn-ea"/>
            </a:endParaRPr>
          </a:p>
          <a:p>
            <a:pPr algn="ctr">
              <a:spcBef>
                <a:spcPct val="0"/>
              </a:spcBef>
              <a:spcAft>
                <a:spcPct val="0"/>
              </a:spcAft>
            </a:pPr>
            <a:r>
              <a:rPr lang="zh-CN" altLang="en-US" sz="1790" b="1" dirty="0">
                <a:solidFill>
                  <a:srgbClr val="FFFFFF"/>
                </a:solidFill>
                <a:latin typeface="+mn-ea"/>
                <a:cs typeface="+mn-ea"/>
              </a:rPr>
              <a:t>（二）餐饮</a:t>
            </a:r>
            <a:r>
              <a:rPr kumimoji="0" lang="zh-CN" altLang="en-US" sz="1790" b="1" i="0" u="none" strike="noStrike" kern="0" cap="none" spc="0" normalizeH="0" baseline="0" noProof="1" dirty="0">
                <a:solidFill>
                  <a:srgbClr val="FFFFFF"/>
                </a:solidFill>
                <a:latin typeface="+mn-ea"/>
                <a:ea typeface="Arial" panose="020B0604020202020204" pitchFamily="34" charset="0"/>
                <a:cs typeface="+mn-ea"/>
              </a:rPr>
              <a:t>用品</a:t>
            </a:r>
            <a:r>
              <a:rPr lang="zh-CN" altLang="en-US" sz="1790" b="1" dirty="0">
                <a:solidFill>
                  <a:srgbClr val="FFFFFF"/>
                </a:solidFill>
                <a:latin typeface="+mn-ea"/>
                <a:cs typeface="+mn-ea"/>
              </a:rPr>
              <a:t>的管理</a:t>
            </a:r>
            <a:endParaRPr lang="zh-CN" altLang="en-US" sz="1790" b="1" dirty="0">
              <a:solidFill>
                <a:srgbClr val="FFFFFF"/>
              </a:solidFill>
              <a:latin typeface="+mn-ea"/>
              <a:cs typeface="+mn-ea"/>
            </a:endParaRPr>
          </a:p>
          <a:p>
            <a:pPr algn="ctr">
              <a:spcBef>
                <a:spcPct val="0"/>
              </a:spcBef>
              <a:spcAft>
                <a:spcPct val="0"/>
              </a:spcAft>
            </a:pPr>
            <a:endParaRPr lang="zh-CN" altLang="en-US" sz="1790" b="1" dirty="0">
              <a:solidFill>
                <a:srgbClr val="FFFFFF"/>
              </a:solidFill>
              <a:latin typeface="+mn-ea"/>
              <a:cs typeface="+mn-ea"/>
            </a:endParaRPr>
          </a:p>
        </p:txBody>
      </p:sp>
      <p:sp>
        <p:nvSpPr>
          <p:cNvPr id="11" name="椭圆 10"/>
          <p:cNvSpPr/>
          <p:nvPr>
            <p:custDataLst>
              <p:tags r:id="rId5"/>
            </p:custDataLst>
          </p:nvPr>
        </p:nvSpPr>
        <p:spPr>
          <a:xfrm>
            <a:off x="1123232" y="1556645"/>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13" name="直接连接符 12"/>
          <p:cNvCxnSpPr/>
          <p:nvPr>
            <p:custDataLst>
              <p:tags r:id="rId6"/>
            </p:custDataLst>
          </p:nvPr>
        </p:nvCxnSpPr>
        <p:spPr>
          <a:xfrm>
            <a:off x="1187105" y="1684392"/>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7"/>
            </p:custDataLst>
          </p:nvPr>
        </p:nvSpPr>
        <p:spPr>
          <a:xfrm>
            <a:off x="730240" y="2313680"/>
            <a:ext cx="970881" cy="1024819"/>
          </a:xfrm>
          <a:prstGeom prst="rect">
            <a:avLst/>
          </a:prstGeom>
          <a:noFill/>
        </p:spPr>
        <p:txBody>
          <a:bodyPr wrap="square" lIns="0" tIns="0" rIns="0" bIns="0" rtlCol="0" anchor="t" anchorCtr="0">
            <a:noAutofit/>
          </a:bodyPr>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收盘</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rPr>
              <a:t>倒刮、分类装架</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rPr>
              <a:t>冲刷</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rPr>
              <a:t>清洗</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rPr>
              <a:t>卸架、分类存放</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algn="l">
              <a:lnSpc>
                <a:spcPct val="130000"/>
              </a:lnSpc>
              <a:spcBef>
                <a:spcPct val="0"/>
              </a:spcBef>
              <a:spcAft>
                <a:spcPct val="0"/>
              </a:spcAft>
            </a:pP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algn="l">
              <a:lnSpc>
                <a:spcPct val="130000"/>
              </a:lnSpc>
              <a:spcBef>
                <a:spcPct val="0"/>
              </a:spcBef>
              <a:spcAft>
                <a:spcPct val="0"/>
              </a:spcAft>
            </a:pPr>
            <a:endParaRPr lang="zh-CN" altLang="en-US" sz="1045">
              <a:solidFill>
                <a:schemeClr val="tx1">
                  <a:lumMod val="65000"/>
                  <a:lumOff val="35000"/>
                </a:schemeClr>
              </a:solidFill>
              <a:latin typeface="+mn-ea"/>
              <a:cs typeface="+mn-ea"/>
            </a:endParaRPr>
          </a:p>
          <a:p>
            <a:pPr algn="l">
              <a:lnSpc>
                <a:spcPct val="130000"/>
              </a:lnSpc>
              <a:spcBef>
                <a:spcPct val="0"/>
              </a:spcBef>
              <a:spcAft>
                <a:spcPct val="0"/>
              </a:spcAft>
            </a:pPr>
            <a:endParaRPr lang="zh-CN" altLang="en-US" sz="1045">
              <a:solidFill>
                <a:schemeClr val="tx1">
                  <a:lumMod val="65000"/>
                  <a:lumOff val="35000"/>
                </a:schemeClr>
              </a:solidFill>
              <a:latin typeface="+mn-ea"/>
              <a:cs typeface="+mn-ea"/>
            </a:endParaRPr>
          </a:p>
          <a:p>
            <a:pPr algn="l">
              <a:lnSpc>
                <a:spcPct val="130000"/>
              </a:lnSpc>
              <a:spcBef>
                <a:spcPct val="0"/>
              </a:spcBef>
              <a:spcAft>
                <a:spcPct val="0"/>
              </a:spcAft>
            </a:pPr>
            <a:endParaRPr lang="zh-CN" altLang="en-US" sz="1045">
              <a:solidFill>
                <a:schemeClr val="tx1">
                  <a:lumMod val="65000"/>
                  <a:lumOff val="35000"/>
                </a:schemeClr>
              </a:solidFill>
              <a:latin typeface="+mn-ea"/>
              <a:cs typeface="+mn-ea"/>
            </a:endParaRPr>
          </a:p>
        </p:txBody>
      </p:sp>
      <p:sp>
        <p:nvSpPr>
          <p:cNvPr id="9" name="矩形 8"/>
          <p:cNvSpPr/>
          <p:nvPr>
            <p:custDataLst>
              <p:tags r:id="rId8"/>
            </p:custDataLst>
          </p:nvPr>
        </p:nvSpPr>
        <p:spPr>
          <a:xfrm>
            <a:off x="702310" y="2051050"/>
            <a:ext cx="970915" cy="228600"/>
          </a:xfrm>
          <a:prstGeom prst="rect">
            <a:avLst/>
          </a:prstGeom>
          <a:noFill/>
        </p:spPr>
        <p:txBody>
          <a:bodyPr wrap="square" lIns="0" tIns="0" rIns="0" bIns="0" rtlCol="0" anchor="b">
            <a:noAutofit/>
          </a:bodyPr>
          <a:p>
            <a:pPr algn="ctr">
              <a:spcBef>
                <a:spcPct val="0"/>
              </a:spcBef>
              <a:spcAft>
                <a:spcPct val="0"/>
              </a:spcAft>
            </a:pPr>
            <a:r>
              <a:rPr lang="zh-CN" altLang="en-US" sz="1200" b="1" dirty="0">
                <a:latin typeface="+mn-ea"/>
                <a:cs typeface="+mn-ea"/>
              </a:rPr>
              <a:t>餐具洗涤</a:t>
            </a:r>
            <a:endParaRPr lang="zh-CN" altLang="en-US" sz="1200" b="1" dirty="0">
              <a:latin typeface="+mn-ea"/>
              <a:cs typeface="+mn-ea"/>
            </a:endParaRPr>
          </a:p>
        </p:txBody>
      </p:sp>
      <p:sp>
        <p:nvSpPr>
          <p:cNvPr id="16" name="矩形: 圆角 15"/>
          <p:cNvSpPr/>
          <p:nvPr>
            <p:custDataLst>
              <p:tags r:id="rId9"/>
            </p:custDataLst>
          </p:nvPr>
        </p:nvSpPr>
        <p:spPr>
          <a:xfrm>
            <a:off x="650875" y="2049145"/>
            <a:ext cx="1071880" cy="1868805"/>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10" name="椭圆 9"/>
          <p:cNvSpPr/>
          <p:nvPr>
            <p:custDataLst>
              <p:tags r:id="rId10"/>
            </p:custDataLst>
          </p:nvPr>
        </p:nvSpPr>
        <p:spPr>
          <a:xfrm>
            <a:off x="6310726" y="1556645"/>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29" name="直接连接符 28"/>
          <p:cNvCxnSpPr/>
          <p:nvPr>
            <p:custDataLst>
              <p:tags r:id="rId11"/>
            </p:custDataLst>
          </p:nvPr>
        </p:nvCxnSpPr>
        <p:spPr>
          <a:xfrm>
            <a:off x="6374599" y="1684392"/>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12"/>
            </p:custDataLst>
          </p:nvPr>
        </p:nvSpPr>
        <p:spPr>
          <a:xfrm>
            <a:off x="5888362" y="2660862"/>
            <a:ext cx="970880" cy="274421"/>
          </a:xfrm>
          <a:prstGeom prst="rect">
            <a:avLst/>
          </a:prstGeom>
          <a:noFill/>
        </p:spPr>
        <p:txBody>
          <a:bodyPr wrap="square" lIns="0" tIns="0" rIns="0" bIns="0" rtlCol="0" anchor="b">
            <a:noAutofit/>
          </a:bodyPr>
          <a:p>
            <a:pPr algn="ctr">
              <a:spcBef>
                <a:spcPct val="0"/>
              </a:spcBef>
              <a:spcAft>
                <a:spcPct val="0"/>
              </a:spcAft>
            </a:pPr>
            <a:r>
              <a:rPr kumimoji="0" lang="zh-CN" altLang="en-US" sz="1200" b="1" i="0" u="none" strike="noStrike" kern="0" cap="none" spc="0" normalizeH="0" baseline="0" noProof="1" dirty="0">
                <a:latin typeface="+mn-ea"/>
                <a:ea typeface="Arial" panose="020B0604020202020204" pitchFamily="34" charset="0"/>
                <a:cs typeface="+mn-ea"/>
              </a:rPr>
              <a:t>餐厅服务车的正确使用与保养</a:t>
            </a:r>
            <a:endParaRPr kumimoji="0" lang="zh-CN" altLang="en-US" sz="1200" b="1" i="0" u="none" strike="noStrike" kern="0" cap="none" spc="0" normalizeH="0" baseline="0" noProof="1" dirty="0">
              <a:latin typeface="+mn-ea"/>
              <a:ea typeface="Arial" panose="020B0604020202020204" pitchFamily="34" charset="0"/>
              <a:cs typeface="+mn-ea"/>
            </a:endParaRPr>
          </a:p>
        </p:txBody>
      </p:sp>
      <p:sp>
        <p:nvSpPr>
          <p:cNvPr id="32" name="矩形: 圆角 31"/>
          <p:cNvSpPr/>
          <p:nvPr>
            <p:custDataLst>
              <p:tags r:id="rId13"/>
            </p:custDataLst>
          </p:nvPr>
        </p:nvSpPr>
        <p:spPr>
          <a:xfrm>
            <a:off x="5838825" y="2032000"/>
            <a:ext cx="1071880" cy="1887220"/>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34" name="椭圆 33"/>
          <p:cNvSpPr/>
          <p:nvPr>
            <p:custDataLst>
              <p:tags r:id="rId14"/>
            </p:custDataLst>
          </p:nvPr>
        </p:nvSpPr>
        <p:spPr>
          <a:xfrm>
            <a:off x="5013852" y="1608690"/>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35" name="直接连接符 34"/>
          <p:cNvCxnSpPr/>
          <p:nvPr>
            <p:custDataLst>
              <p:tags r:id="rId15"/>
            </p:custDataLst>
          </p:nvPr>
        </p:nvCxnSpPr>
        <p:spPr>
          <a:xfrm>
            <a:off x="5077726" y="1736437"/>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16"/>
            </p:custDataLst>
          </p:nvPr>
        </p:nvSpPr>
        <p:spPr>
          <a:xfrm>
            <a:off x="4592285" y="2693385"/>
            <a:ext cx="970881" cy="1024819"/>
          </a:xfrm>
          <a:prstGeom prst="rect">
            <a:avLst/>
          </a:prstGeom>
          <a:noFill/>
        </p:spPr>
        <p:txBody>
          <a:bodyPr wrap="square" lIns="0" tIns="0" rIns="0" bIns="0" rtlCol="0" anchor="t" anchorCtr="0">
            <a:noAutofit/>
          </a:bodyPr>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布件</a:t>
            </a:r>
            <a:endParaRPr kumimoji="0" lang="zh-CN" altLang="en-US" sz="1200" b="1" i="0" u="none" strike="noStrike" kern="0" cap="none" spc="0" normalizeH="0" baseline="0" noProof="1" dirty="0">
              <a:latin typeface="+mn-ea"/>
              <a:ea typeface="Arial" panose="020B0604020202020204" pitchFamily="34" charset="0"/>
              <a:cs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地毯</a:t>
            </a:r>
            <a:endParaRPr kumimoji="0" lang="zh-CN" altLang="en-US" sz="1200" b="1" i="0" u="none" strike="noStrike" kern="0" cap="none" spc="0" normalizeH="0" baseline="0" noProof="1" dirty="0">
              <a:latin typeface="+mn-ea"/>
              <a:ea typeface="Arial" panose="020B0604020202020204" pitchFamily="34" charset="0"/>
              <a:cs typeface="+mn-ea"/>
            </a:endParaRPr>
          </a:p>
        </p:txBody>
      </p:sp>
      <p:sp>
        <p:nvSpPr>
          <p:cNvPr id="18" name="矩形 17"/>
          <p:cNvSpPr/>
          <p:nvPr>
            <p:custDataLst>
              <p:tags r:id="rId17"/>
            </p:custDataLst>
          </p:nvPr>
        </p:nvSpPr>
        <p:spPr>
          <a:xfrm>
            <a:off x="4592320" y="2418715"/>
            <a:ext cx="970915" cy="248285"/>
          </a:xfrm>
          <a:prstGeom prst="rect">
            <a:avLst/>
          </a:prstGeom>
          <a:noFill/>
        </p:spPr>
        <p:txBody>
          <a:bodyPr wrap="square" lIns="0" tIns="0" rIns="0" bIns="0" rtlCol="0" anchor="b">
            <a:noAutofit/>
          </a:bodyPr>
          <a:p>
            <a:pPr algn="ctr">
              <a:spcBef>
                <a:spcPct val="0"/>
              </a:spcBef>
              <a:spcAft>
                <a:spcPct val="0"/>
              </a:spcAft>
            </a:pPr>
            <a:r>
              <a:rPr kumimoji="0" lang="zh-CN" altLang="en-US" sz="1200" b="1" i="0" u="none" strike="noStrike" kern="0" cap="none" spc="0" normalizeH="0" baseline="0" noProof="1" dirty="0">
                <a:latin typeface="+mn-ea"/>
                <a:ea typeface="Arial" panose="020B0604020202020204" pitchFamily="34" charset="0"/>
                <a:cs typeface="+mn-ea"/>
              </a:rPr>
              <a:t>布件和地毯的正确使用与保养</a:t>
            </a:r>
            <a:endParaRPr kumimoji="0" lang="zh-CN" altLang="en-US" sz="1200" b="1" i="0" u="none" strike="noStrike" kern="0" cap="none" spc="0" normalizeH="0" baseline="0" noProof="1" dirty="0">
              <a:latin typeface="+mn-ea"/>
              <a:ea typeface="Arial" panose="020B0604020202020204" pitchFamily="34" charset="0"/>
              <a:cs typeface="+mn-ea"/>
            </a:endParaRPr>
          </a:p>
        </p:txBody>
      </p:sp>
      <p:sp>
        <p:nvSpPr>
          <p:cNvPr id="38" name="矩形: 圆角 37"/>
          <p:cNvSpPr/>
          <p:nvPr>
            <p:custDataLst>
              <p:tags r:id="rId18"/>
            </p:custDataLst>
          </p:nvPr>
        </p:nvSpPr>
        <p:spPr>
          <a:xfrm>
            <a:off x="4542155" y="2045970"/>
            <a:ext cx="1071880" cy="1871980"/>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40" name="椭圆 39"/>
          <p:cNvSpPr/>
          <p:nvPr>
            <p:custDataLst>
              <p:tags r:id="rId19"/>
            </p:custDataLst>
          </p:nvPr>
        </p:nvSpPr>
        <p:spPr>
          <a:xfrm>
            <a:off x="3716979" y="1632820"/>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17" name="直接连接符 16"/>
          <p:cNvCxnSpPr/>
          <p:nvPr>
            <p:custDataLst>
              <p:tags r:id="rId20"/>
            </p:custDataLst>
          </p:nvPr>
        </p:nvCxnSpPr>
        <p:spPr>
          <a:xfrm>
            <a:off x="3780852" y="1760567"/>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21"/>
            </p:custDataLst>
          </p:nvPr>
        </p:nvSpPr>
        <p:spPr>
          <a:xfrm>
            <a:off x="3244850" y="2529205"/>
            <a:ext cx="1069340" cy="1024890"/>
          </a:xfrm>
          <a:prstGeom prst="rect">
            <a:avLst/>
          </a:prstGeom>
          <a:noFill/>
        </p:spPr>
        <p:txBody>
          <a:bodyPr wrap="square" lIns="0" tIns="0" rIns="0" bIns="0" rtlCol="0" anchor="t" anchorCtr="0">
            <a:noAutofit/>
          </a:bodyPr>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严防受潮和曝晒</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定期上蜡抛光</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注意调节室内空气，适时通风</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注意巧搬、轻放</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p:txBody>
      </p:sp>
      <p:sp>
        <p:nvSpPr>
          <p:cNvPr id="31" name="矩形 30"/>
          <p:cNvSpPr/>
          <p:nvPr>
            <p:custDataLst>
              <p:tags r:id="rId22"/>
            </p:custDataLst>
          </p:nvPr>
        </p:nvSpPr>
        <p:spPr>
          <a:xfrm>
            <a:off x="3320177" y="2235387"/>
            <a:ext cx="970881" cy="274421"/>
          </a:xfrm>
          <a:prstGeom prst="rect">
            <a:avLst/>
          </a:prstGeom>
          <a:noFill/>
        </p:spPr>
        <p:txBody>
          <a:bodyPr wrap="square" lIns="0" tIns="0" rIns="0" bIns="0" rtlCol="0" anchor="b">
            <a:noAutofit/>
          </a:bodyPr>
          <a:p>
            <a:pPr marL="0" marR="0" algn="ctr" rtl="0" eaLnBrk="1" fontAlgn="auto" latinLnBrk="0" hangingPunct="1">
              <a:buClrTx/>
              <a:buSzTx/>
              <a:buFontTx/>
              <a:buNone/>
            </a:pPr>
            <a:r>
              <a:rPr kumimoji="0" lang="zh-CN" altLang="en-US" sz="1200" b="1" i="0" u="none" strike="noStrike" kern="0" cap="none" spc="0" normalizeH="0" baseline="0" noProof="1" dirty="0">
                <a:latin typeface="+mn-ea"/>
                <a:ea typeface="Arial" panose="020B0604020202020204" pitchFamily="34" charset="0"/>
                <a:cs typeface="+mn-ea"/>
              </a:rPr>
              <a:t>餐厅家具的使用与保养</a:t>
            </a:r>
            <a:endParaRPr kumimoji="0" lang="zh-CN" altLang="en-US" sz="1200" b="1" i="0" u="none" strike="noStrike" kern="0" cap="none" spc="0" normalizeH="0" baseline="0" noProof="1" dirty="0">
              <a:latin typeface="+mn-ea"/>
              <a:ea typeface="Arial" panose="020B0604020202020204" pitchFamily="34" charset="0"/>
              <a:cs typeface="+mn-ea"/>
            </a:endParaRPr>
          </a:p>
        </p:txBody>
      </p:sp>
      <p:sp>
        <p:nvSpPr>
          <p:cNvPr id="33" name="矩形: 圆角 43"/>
          <p:cNvSpPr/>
          <p:nvPr>
            <p:custDataLst>
              <p:tags r:id="rId23"/>
            </p:custDataLst>
          </p:nvPr>
        </p:nvSpPr>
        <p:spPr>
          <a:xfrm>
            <a:off x="3244850" y="2051050"/>
            <a:ext cx="1071880" cy="1867535"/>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36" name="椭圆 35"/>
          <p:cNvSpPr/>
          <p:nvPr>
            <p:custDataLst>
              <p:tags r:id="rId24"/>
            </p:custDataLst>
          </p:nvPr>
        </p:nvSpPr>
        <p:spPr>
          <a:xfrm>
            <a:off x="2420105" y="1608690"/>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37" name="直接连接符 36"/>
          <p:cNvCxnSpPr/>
          <p:nvPr>
            <p:custDataLst>
              <p:tags r:id="rId25"/>
            </p:custDataLst>
          </p:nvPr>
        </p:nvCxnSpPr>
        <p:spPr>
          <a:xfrm>
            <a:off x="2483979" y="1736437"/>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矩形 38"/>
          <p:cNvSpPr/>
          <p:nvPr>
            <p:custDataLst>
              <p:tags r:id="rId26"/>
            </p:custDataLst>
          </p:nvPr>
        </p:nvSpPr>
        <p:spPr>
          <a:xfrm>
            <a:off x="1967230" y="2325370"/>
            <a:ext cx="1028065" cy="1024890"/>
          </a:xfrm>
          <a:prstGeom prst="rect">
            <a:avLst/>
          </a:prstGeom>
          <a:noFill/>
        </p:spPr>
        <p:txBody>
          <a:bodyPr wrap="square" lIns="0" tIns="0" rIns="0" bIns="0" rtlCol="0" anchor="t" anchorCtr="0">
            <a:noAutofit/>
          </a:bodyPr>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rPr>
              <a:t>煮沸消毒法</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蒸汽消毒法</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高锰酸钾溶液消毒法</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漂白粉消毒法</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sym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红外线消毒法</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84 消毒液消毒法</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algn="ctr">
              <a:lnSpc>
                <a:spcPct val="130000"/>
              </a:lnSpc>
              <a:spcBef>
                <a:spcPct val="0"/>
              </a:spcBef>
              <a:spcAft>
                <a:spcPct val="0"/>
              </a:spcAft>
            </a:pPr>
            <a:endParaRPr lang="zh-CN" altLang="en-US" sz="1045">
              <a:solidFill>
                <a:schemeClr val="tx1">
                  <a:lumMod val="65000"/>
                  <a:lumOff val="35000"/>
                </a:schemeClr>
              </a:solidFill>
              <a:latin typeface="+mn-ea"/>
              <a:cs typeface="+mn-ea"/>
            </a:endParaRPr>
          </a:p>
          <a:p>
            <a:pPr marL="171450" indent="-171450" algn="ctr">
              <a:lnSpc>
                <a:spcPct val="130000"/>
              </a:lnSpc>
              <a:spcBef>
                <a:spcPct val="0"/>
              </a:spcBef>
              <a:spcAft>
                <a:spcPct val="0"/>
              </a:spcAft>
              <a:buFont typeface="Wingdings" panose="05000000000000000000" charset="0"/>
              <a:buChar char="Ø"/>
            </a:pPr>
            <a:endParaRPr lang="zh-CN" altLang="en-US" sz="1045">
              <a:solidFill>
                <a:schemeClr val="tx1">
                  <a:lumMod val="65000"/>
                  <a:lumOff val="35000"/>
                </a:schemeClr>
              </a:solidFill>
              <a:latin typeface="+mn-ea"/>
              <a:cs typeface="+mn-ea"/>
            </a:endParaRPr>
          </a:p>
        </p:txBody>
      </p:sp>
      <p:sp>
        <p:nvSpPr>
          <p:cNvPr id="49" name="矩形 48"/>
          <p:cNvSpPr/>
          <p:nvPr>
            <p:custDataLst>
              <p:tags r:id="rId27"/>
            </p:custDataLst>
          </p:nvPr>
        </p:nvSpPr>
        <p:spPr>
          <a:xfrm>
            <a:off x="1998980" y="2051050"/>
            <a:ext cx="970915" cy="240665"/>
          </a:xfrm>
          <a:prstGeom prst="rect">
            <a:avLst/>
          </a:prstGeom>
          <a:noFill/>
        </p:spPr>
        <p:txBody>
          <a:bodyPr wrap="square" lIns="0" tIns="0" rIns="0" bIns="0" rtlCol="0" anchor="b">
            <a:noAutofit/>
          </a:bodyPr>
          <a:p>
            <a:pPr marL="0" marR="0" algn="ctr" rtl="0" eaLnBrk="1" fontAlgn="auto" latinLnBrk="0" hangingPunct="1">
              <a:buClrTx/>
              <a:buSzTx/>
              <a:buFontTx/>
              <a:buNone/>
            </a:pPr>
            <a:r>
              <a:rPr kumimoji="0" lang="zh-CN" altLang="en-US" sz="1200" b="1" i="0" u="none" strike="noStrike" kern="0" cap="none" spc="0" normalizeH="0" baseline="0" noProof="1" dirty="0">
                <a:latin typeface="+mn-ea"/>
                <a:ea typeface="Arial" panose="020B0604020202020204" pitchFamily="34" charset="0"/>
                <a:cs typeface="+mn-ea"/>
              </a:rPr>
              <a:t>餐具消毒</a:t>
            </a:r>
            <a:endParaRPr kumimoji="0" lang="zh-CN" altLang="en-US" sz="1200" b="1" i="0" u="none" strike="noStrike" kern="0" cap="none" spc="0" normalizeH="0" baseline="0" noProof="1" dirty="0">
              <a:latin typeface="+mn-ea"/>
              <a:ea typeface="Arial" panose="020B0604020202020204" pitchFamily="34" charset="0"/>
              <a:cs typeface="+mn-ea"/>
            </a:endParaRPr>
          </a:p>
        </p:txBody>
      </p:sp>
      <p:sp>
        <p:nvSpPr>
          <p:cNvPr id="51" name="矩形: 圆角 49"/>
          <p:cNvSpPr/>
          <p:nvPr>
            <p:custDataLst>
              <p:tags r:id="rId28"/>
            </p:custDataLst>
          </p:nvPr>
        </p:nvSpPr>
        <p:spPr>
          <a:xfrm>
            <a:off x="1948180" y="2045970"/>
            <a:ext cx="1071880" cy="1871980"/>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1111250" y="1974850"/>
            <a:ext cx="5394325" cy="464820"/>
          </a:xfrm>
          <a:prstGeom prst="rect">
            <a:avLst/>
          </a:prstGeom>
          <a:noFill/>
        </p:spPr>
        <p:txBody>
          <a:bodyPr wrap="square" rtlCol="0" anchor="t">
            <a:noAutofit/>
          </a:bodyPr>
          <a:p>
            <a:r>
              <a:rPr lang="en-US" altLang="zh-CN" sz="1000">
                <a:latin typeface="+mn-ea"/>
                <a:ea typeface="+mn-ea"/>
              </a:rPr>
              <a:t>  </a:t>
            </a:r>
            <a:r>
              <a:rPr lang="zh-CN" altLang="en-US" sz="1000">
                <a:latin typeface="+mn-ea"/>
                <a:ea typeface="+mn-ea"/>
              </a:rPr>
              <a:t>餐饮员工管理的主要内容包括定额定员、员工激励与培训、合理安排班次和日常考核等。</a:t>
            </a:r>
            <a:endParaRPr lang="zh-CN" altLang="en-US" sz="1000">
              <a:latin typeface="+mn-ea"/>
              <a:ea typeface="+mn-ea"/>
            </a:endParaRPr>
          </a:p>
          <a:p>
            <a:endParaRPr lang="en-US" altLang="zh-CN" sz="1000">
              <a:latin typeface="+mn-ea"/>
              <a:ea typeface="+mn-ea"/>
            </a:endParaRPr>
          </a:p>
          <a:p>
            <a:endParaRPr lang="en-US" altLang="zh-CN" sz="1000">
              <a:latin typeface="+mn-ea"/>
              <a:ea typeface="+mn-ea"/>
            </a:endParaRPr>
          </a:p>
          <a:p>
            <a:endParaRPr lang="zh-CN" altLang="en-US" sz="4800">
              <a:latin typeface="+mn-ea"/>
              <a:ea typeface="+mn-ea"/>
            </a:endParaRPr>
          </a:p>
        </p:txBody>
      </p:sp>
      <p:sp>
        <p:nvSpPr>
          <p:cNvPr id="14" name="文本框 13"/>
          <p:cNvSpPr txBox="1"/>
          <p:nvPr/>
        </p:nvSpPr>
        <p:spPr>
          <a:xfrm>
            <a:off x="1492250" y="1441450"/>
            <a:ext cx="2437765" cy="24511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p>
            <a:r>
              <a:rPr lang="zh-CN" altLang="en-US" sz="800">
                <a:sym typeface="+mn-ea"/>
              </a:rPr>
              <a:t> 二</a:t>
            </a:r>
            <a:r>
              <a:rPr lang="zh-CN" altLang="en-US" sz="1000">
                <a:latin typeface="+mn-ea"/>
                <a:ea typeface="+mn-ea"/>
                <a:sym typeface="+mn-ea"/>
              </a:rPr>
              <a:t>、餐饮员工管理</a:t>
            </a:r>
            <a:endParaRPr lang="zh-CN" altLang="en-US" sz="1000">
              <a:latin typeface="+mn-ea"/>
              <a:ea typeface="+mn-ea"/>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4" name="任意多边形: 形状 8"/>
          <p:cNvSpPr/>
          <p:nvPr>
            <p:custDataLst>
              <p:tags r:id="rId1"/>
            </p:custDataLst>
          </p:nvPr>
        </p:nvSpPr>
        <p:spPr>
          <a:xfrm>
            <a:off x="1915682" y="2920191"/>
            <a:ext cx="5630130" cy="354806"/>
          </a:xfrm>
          <a:custGeom>
            <a:avLst/>
            <a:gdLst>
              <a:gd name="connsiteX0" fmla="*/ 0 w 8428382"/>
              <a:gd name="connsiteY0" fmla="*/ 506896 h 506896"/>
              <a:gd name="connsiteX1" fmla="*/ 1669774 w 8428382"/>
              <a:gd name="connsiteY1" fmla="*/ 506896 h 506896"/>
              <a:gd name="connsiteX2" fmla="*/ 2136913 w 8428382"/>
              <a:gd name="connsiteY2" fmla="*/ 0 h 506896"/>
              <a:gd name="connsiteX3" fmla="*/ 8428382 w 8428382"/>
              <a:gd name="connsiteY3" fmla="*/ 0 h 506896"/>
            </a:gdLst>
            <a:ahLst/>
            <a:cxnLst>
              <a:cxn ang="0">
                <a:pos x="connsiteX0" y="connsiteY0"/>
              </a:cxn>
              <a:cxn ang="0">
                <a:pos x="connsiteX1" y="connsiteY1"/>
              </a:cxn>
              <a:cxn ang="0">
                <a:pos x="connsiteX2" y="connsiteY2"/>
              </a:cxn>
              <a:cxn ang="0">
                <a:pos x="connsiteX3" y="connsiteY3"/>
              </a:cxn>
            </a:cxnLst>
            <a:rect l="l" t="t" r="r" b="b"/>
            <a:pathLst>
              <a:path w="8428382" h="506896">
                <a:moveTo>
                  <a:pt x="0" y="506896"/>
                </a:moveTo>
                <a:lnTo>
                  <a:pt x="1669774" y="506896"/>
                </a:lnTo>
                <a:lnTo>
                  <a:pt x="2136913" y="0"/>
                </a:lnTo>
                <a:lnTo>
                  <a:pt x="8428382" y="0"/>
                </a:lnTo>
              </a:path>
            </a:pathLst>
          </a:custGeom>
          <a:noFill/>
          <a:ln>
            <a:solidFill>
              <a:schemeClr val="accent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60"/>
          </a:p>
        </p:txBody>
      </p:sp>
      <p:sp>
        <p:nvSpPr>
          <p:cNvPr id="55" name="任意多边形: 形状 18"/>
          <p:cNvSpPr/>
          <p:nvPr>
            <p:custDataLst>
              <p:tags r:id="rId2"/>
            </p:custDataLst>
          </p:nvPr>
        </p:nvSpPr>
        <p:spPr>
          <a:xfrm>
            <a:off x="1915682" y="1783672"/>
            <a:ext cx="5630130" cy="354806"/>
          </a:xfrm>
          <a:custGeom>
            <a:avLst/>
            <a:gdLst>
              <a:gd name="connsiteX0" fmla="*/ 0 w 8428382"/>
              <a:gd name="connsiteY0" fmla="*/ 506896 h 506896"/>
              <a:gd name="connsiteX1" fmla="*/ 1669774 w 8428382"/>
              <a:gd name="connsiteY1" fmla="*/ 506896 h 506896"/>
              <a:gd name="connsiteX2" fmla="*/ 2136913 w 8428382"/>
              <a:gd name="connsiteY2" fmla="*/ 0 h 506896"/>
              <a:gd name="connsiteX3" fmla="*/ 8428382 w 8428382"/>
              <a:gd name="connsiteY3" fmla="*/ 0 h 506896"/>
            </a:gdLst>
            <a:ahLst/>
            <a:cxnLst>
              <a:cxn ang="0">
                <a:pos x="connsiteX0" y="connsiteY0"/>
              </a:cxn>
              <a:cxn ang="0">
                <a:pos x="connsiteX1" y="connsiteY1"/>
              </a:cxn>
              <a:cxn ang="0">
                <a:pos x="connsiteX2" y="connsiteY2"/>
              </a:cxn>
              <a:cxn ang="0">
                <a:pos x="connsiteX3" y="connsiteY3"/>
              </a:cxn>
            </a:cxnLst>
            <a:rect l="l" t="t" r="r" b="b"/>
            <a:pathLst>
              <a:path w="8428382" h="506896">
                <a:moveTo>
                  <a:pt x="0" y="506896"/>
                </a:moveTo>
                <a:lnTo>
                  <a:pt x="1669774" y="506896"/>
                </a:lnTo>
                <a:lnTo>
                  <a:pt x="2136913" y="0"/>
                </a:lnTo>
                <a:lnTo>
                  <a:pt x="8428382" y="0"/>
                </a:lnTo>
              </a:path>
            </a:pathLst>
          </a:custGeom>
          <a:noFill/>
          <a:ln>
            <a:solidFill>
              <a:schemeClr val="accent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60"/>
          </a:p>
        </p:txBody>
      </p:sp>
      <p:sp>
        <p:nvSpPr>
          <p:cNvPr id="56" name="任意多边形: 形状 30"/>
          <p:cNvSpPr/>
          <p:nvPr>
            <p:custDataLst>
              <p:tags r:id="rId3"/>
            </p:custDataLst>
          </p:nvPr>
        </p:nvSpPr>
        <p:spPr>
          <a:xfrm>
            <a:off x="11112" y="1144074"/>
            <a:ext cx="2233748" cy="2233748"/>
          </a:xfrm>
          <a:custGeom>
            <a:avLst/>
            <a:gdLst>
              <a:gd name="connsiteX0" fmla="*/ 1583813 w 3191256"/>
              <a:gd name="connsiteY0" fmla="*/ 492315 h 3191256"/>
              <a:gd name="connsiteX1" fmla="*/ 491213 w 3191256"/>
              <a:gd name="connsiteY1" fmla="*/ 1584915 h 3191256"/>
              <a:gd name="connsiteX2" fmla="*/ 1583813 w 3191256"/>
              <a:gd name="connsiteY2" fmla="*/ 2677515 h 3191256"/>
              <a:gd name="connsiteX3" fmla="*/ 2676413 w 3191256"/>
              <a:gd name="connsiteY3" fmla="*/ 1584915 h 3191256"/>
              <a:gd name="connsiteX4" fmla="*/ 1583813 w 3191256"/>
              <a:gd name="connsiteY4" fmla="*/ 492315 h 3191256"/>
              <a:gd name="connsiteX5" fmla="*/ 1595628 w 3191256"/>
              <a:gd name="connsiteY5" fmla="*/ 0 h 3191256"/>
              <a:gd name="connsiteX6" fmla="*/ 3191256 w 3191256"/>
              <a:gd name="connsiteY6" fmla="*/ 1595628 h 3191256"/>
              <a:gd name="connsiteX7" fmla="*/ 1595628 w 3191256"/>
              <a:gd name="connsiteY7" fmla="*/ 3191256 h 3191256"/>
              <a:gd name="connsiteX8" fmla="*/ 0 w 3191256"/>
              <a:gd name="connsiteY8" fmla="*/ 1595628 h 3191256"/>
              <a:gd name="connsiteX9" fmla="*/ 1595628 w 3191256"/>
              <a:gd name="connsiteY9" fmla="*/ 0 h 31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256" h="3191256">
                <a:moveTo>
                  <a:pt x="1583813" y="492315"/>
                </a:moveTo>
                <a:cubicBezTo>
                  <a:pt x="980387" y="492315"/>
                  <a:pt x="491213" y="981489"/>
                  <a:pt x="491213" y="1584915"/>
                </a:cubicBezTo>
                <a:cubicBezTo>
                  <a:pt x="491213" y="2188341"/>
                  <a:pt x="980387" y="2677515"/>
                  <a:pt x="1583813" y="2677515"/>
                </a:cubicBezTo>
                <a:cubicBezTo>
                  <a:pt x="2187239" y="2677515"/>
                  <a:pt x="2676413" y="2188341"/>
                  <a:pt x="2676413" y="1584915"/>
                </a:cubicBezTo>
                <a:cubicBezTo>
                  <a:pt x="2676413" y="981489"/>
                  <a:pt x="2187239" y="492315"/>
                  <a:pt x="1583813" y="492315"/>
                </a:cubicBezTo>
                <a:close/>
                <a:moveTo>
                  <a:pt x="1595628" y="0"/>
                </a:moveTo>
                <a:cubicBezTo>
                  <a:pt x="2476869" y="0"/>
                  <a:pt x="3191256" y="714387"/>
                  <a:pt x="3191256" y="1595628"/>
                </a:cubicBezTo>
                <a:cubicBezTo>
                  <a:pt x="3191256" y="2476869"/>
                  <a:pt x="2476869" y="3191256"/>
                  <a:pt x="1595628" y="3191256"/>
                </a:cubicBezTo>
                <a:cubicBezTo>
                  <a:pt x="714387" y="3191256"/>
                  <a:pt x="0" y="2476869"/>
                  <a:pt x="0" y="1595628"/>
                </a:cubicBezTo>
                <a:cubicBezTo>
                  <a:pt x="0" y="714387"/>
                  <a:pt x="714387" y="0"/>
                  <a:pt x="1595628" y="0"/>
                </a:cubicBezTo>
                <a:close/>
              </a:path>
            </a:pathLst>
          </a:custGeom>
          <a:solidFill>
            <a:schemeClr val="tx1">
              <a:lumMod val="40000"/>
              <a:lumOff val="60000"/>
              <a:alpha val="15000"/>
            </a:schemeClr>
          </a:solidFill>
        </p:spPr>
        <p:txBody>
          <a:bodyPr wrap="square">
            <a:noAutofit/>
          </a:bodyPr>
          <a:p>
            <a:endParaRPr lang="zh-CN" altLang="en-US" sz="1260"/>
          </a:p>
        </p:txBody>
      </p:sp>
      <p:sp>
        <p:nvSpPr>
          <p:cNvPr id="57" name="任意多边形: 形状 33"/>
          <p:cNvSpPr/>
          <p:nvPr>
            <p:custDataLst>
              <p:tags r:id="rId4"/>
            </p:custDataLst>
          </p:nvPr>
        </p:nvSpPr>
        <p:spPr>
          <a:xfrm>
            <a:off x="1138298" y="2639284"/>
            <a:ext cx="1139534" cy="949898"/>
          </a:xfrm>
          <a:custGeom>
            <a:avLst/>
            <a:gdLst>
              <a:gd name="connsiteX0" fmla="*/ 925566 w 1628002"/>
              <a:gd name="connsiteY0" fmla="*/ 0 h 1357077"/>
              <a:gd name="connsiteX1" fmla="*/ 1600200 w 1628002"/>
              <a:gd name="connsiteY1" fmla="*/ 387813 h 1357077"/>
              <a:gd name="connsiteX2" fmla="*/ 1618488 w 1628002"/>
              <a:gd name="connsiteY2" fmla="*/ 460965 h 1357077"/>
              <a:gd name="connsiteX3" fmla="*/ 950976 w 1628002"/>
              <a:gd name="connsiteY3" fmla="*/ 1110189 h 1357077"/>
              <a:gd name="connsiteX4" fmla="*/ 54864 w 1628002"/>
              <a:gd name="connsiteY4" fmla="*/ 1357077 h 1357077"/>
              <a:gd name="connsiteX5" fmla="*/ 0 w 1628002"/>
              <a:gd name="connsiteY5" fmla="*/ 1293069 h 1357077"/>
              <a:gd name="connsiteX6" fmla="*/ 0 w 1628002"/>
              <a:gd name="connsiteY6" fmla="*/ 550646 h 1357077"/>
              <a:gd name="connsiteX7" fmla="*/ 88695 w 1628002"/>
              <a:gd name="connsiteY7" fmla="*/ 546167 h 1357077"/>
              <a:gd name="connsiteX8" fmla="*/ 882984 w 1628002"/>
              <a:gd name="connsiteY8" fmla="*/ 70091 h 135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002" h="1357077">
                <a:moveTo>
                  <a:pt x="925566" y="0"/>
                </a:moveTo>
                <a:lnTo>
                  <a:pt x="1600200" y="387813"/>
                </a:lnTo>
                <a:cubicBezTo>
                  <a:pt x="1627632" y="406101"/>
                  <a:pt x="1636776" y="433533"/>
                  <a:pt x="1618488" y="460965"/>
                </a:cubicBezTo>
                <a:cubicBezTo>
                  <a:pt x="1453896" y="726141"/>
                  <a:pt x="1225296" y="945597"/>
                  <a:pt x="950976" y="1110189"/>
                </a:cubicBezTo>
                <a:cubicBezTo>
                  <a:pt x="676656" y="1265637"/>
                  <a:pt x="356616" y="1357077"/>
                  <a:pt x="54864" y="1357077"/>
                </a:cubicBezTo>
                <a:cubicBezTo>
                  <a:pt x="27432" y="1357077"/>
                  <a:pt x="0" y="1329645"/>
                  <a:pt x="0" y="1293069"/>
                </a:cubicBezTo>
                <a:lnTo>
                  <a:pt x="0" y="550646"/>
                </a:lnTo>
                <a:lnTo>
                  <a:pt x="88695" y="546167"/>
                </a:lnTo>
                <a:cubicBezTo>
                  <a:pt x="419265" y="512596"/>
                  <a:pt x="706271" y="331661"/>
                  <a:pt x="882984" y="70091"/>
                </a:cubicBezTo>
                <a:close/>
              </a:path>
            </a:pathLst>
          </a:custGeom>
          <a:solidFill>
            <a:schemeClr val="accent1">
              <a:lumMod val="20000"/>
              <a:lumOff val="80000"/>
            </a:schemeClr>
          </a:solidFill>
          <a:ln w="25400">
            <a:solidFill>
              <a:srgbClr val="FFFFFF"/>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wrap="square">
            <a:noAutofit/>
          </a:bodyPr>
          <a:p>
            <a:endParaRPr lang="zh-CN" altLang="en-US" sz="1260"/>
          </a:p>
        </p:txBody>
      </p:sp>
      <p:sp>
        <p:nvSpPr>
          <p:cNvPr id="58" name="任意多边形: 形状 32"/>
          <p:cNvSpPr/>
          <p:nvPr>
            <p:custDataLst>
              <p:tags r:id="rId5"/>
            </p:custDataLst>
          </p:nvPr>
        </p:nvSpPr>
        <p:spPr>
          <a:xfrm>
            <a:off x="1778784" y="1572991"/>
            <a:ext cx="748453" cy="1373777"/>
          </a:xfrm>
          <a:custGeom>
            <a:avLst/>
            <a:gdLst>
              <a:gd name="connsiteX0" fmla="*/ 778817 w 1069282"/>
              <a:gd name="connsiteY0" fmla="*/ 799 h 1962654"/>
              <a:gd name="connsiteX1" fmla="*/ 831538 w 1069282"/>
              <a:gd name="connsiteY1" fmla="*/ 27802 h 1962654"/>
              <a:gd name="connsiteX2" fmla="*/ 1069282 w 1069282"/>
              <a:gd name="connsiteY2" fmla="*/ 978778 h 1962654"/>
              <a:gd name="connsiteX3" fmla="*/ 831538 w 1069282"/>
              <a:gd name="connsiteY3" fmla="*/ 1938898 h 1962654"/>
              <a:gd name="connsiteX4" fmla="*/ 758386 w 1069282"/>
              <a:gd name="connsiteY4" fmla="*/ 1957186 h 1962654"/>
              <a:gd name="connsiteX5" fmla="*/ 0 w 1069282"/>
              <a:gd name="connsiteY5" fmla="*/ 1517667 h 1962654"/>
              <a:gd name="connsiteX6" fmla="*/ 64993 w 1069282"/>
              <a:gd name="connsiteY6" fmla="*/ 1397926 h 1962654"/>
              <a:gd name="connsiteX7" fmla="*/ 150855 w 1069282"/>
              <a:gd name="connsiteY7" fmla="*/ 972637 h 1962654"/>
              <a:gd name="connsiteX8" fmla="*/ 64993 w 1069282"/>
              <a:gd name="connsiteY8" fmla="*/ 547348 h 1962654"/>
              <a:gd name="connsiteX9" fmla="*/ 8847 w 1069282"/>
              <a:gd name="connsiteY9" fmla="*/ 443906 h 1962654"/>
              <a:gd name="connsiteX10" fmla="*/ 758386 w 1069282"/>
              <a:gd name="connsiteY10" fmla="*/ 9514 h 1962654"/>
              <a:gd name="connsiteX11" fmla="*/ 778817 w 1069282"/>
              <a:gd name="connsiteY11" fmla="*/ 799 h 196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282" h="1962654">
                <a:moveTo>
                  <a:pt x="778817" y="799"/>
                </a:moveTo>
                <a:cubicBezTo>
                  <a:pt x="798963" y="-3059"/>
                  <a:pt x="817822" y="7228"/>
                  <a:pt x="831538" y="27802"/>
                </a:cubicBezTo>
                <a:cubicBezTo>
                  <a:pt x="986986" y="320410"/>
                  <a:pt x="1069282" y="649594"/>
                  <a:pt x="1069282" y="978778"/>
                </a:cubicBezTo>
                <a:cubicBezTo>
                  <a:pt x="1069282" y="1317106"/>
                  <a:pt x="986986" y="1646290"/>
                  <a:pt x="831538" y="1938898"/>
                </a:cubicBezTo>
                <a:cubicBezTo>
                  <a:pt x="813250" y="1966330"/>
                  <a:pt x="785818" y="1966330"/>
                  <a:pt x="758386" y="1957186"/>
                </a:cubicBezTo>
                <a:lnTo>
                  <a:pt x="0" y="1517667"/>
                </a:lnTo>
                <a:lnTo>
                  <a:pt x="64993" y="1397926"/>
                </a:lnTo>
                <a:cubicBezTo>
                  <a:pt x="120282" y="1267209"/>
                  <a:pt x="150855" y="1123494"/>
                  <a:pt x="150855" y="972637"/>
                </a:cubicBezTo>
                <a:cubicBezTo>
                  <a:pt x="150855" y="821781"/>
                  <a:pt x="120282" y="678065"/>
                  <a:pt x="64993" y="547348"/>
                </a:cubicBezTo>
                <a:lnTo>
                  <a:pt x="8847" y="443906"/>
                </a:lnTo>
                <a:lnTo>
                  <a:pt x="758386" y="9514"/>
                </a:lnTo>
                <a:cubicBezTo>
                  <a:pt x="765244" y="4942"/>
                  <a:pt x="772102" y="2085"/>
                  <a:pt x="778817" y="799"/>
                </a:cubicBezTo>
                <a:close/>
              </a:path>
            </a:pathLst>
          </a:custGeom>
          <a:solidFill>
            <a:schemeClr val="accent1">
              <a:lumMod val="60000"/>
              <a:lumOff val="40000"/>
            </a:schemeClr>
          </a:solidFill>
          <a:ln w="25400">
            <a:solidFill>
              <a:srgbClr val="FFFFFF"/>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wrap="square">
            <a:noAutofit/>
          </a:bodyPr>
          <a:p>
            <a:endParaRPr lang="zh-CN" altLang="en-US" sz="1260"/>
          </a:p>
        </p:txBody>
      </p:sp>
      <p:sp>
        <p:nvSpPr>
          <p:cNvPr id="61" name="任意多边形: 形状 31"/>
          <p:cNvSpPr/>
          <p:nvPr>
            <p:custDataLst>
              <p:tags r:id="rId6"/>
            </p:custDataLst>
          </p:nvPr>
        </p:nvSpPr>
        <p:spPr>
          <a:xfrm>
            <a:off x="1124519" y="792051"/>
            <a:ext cx="1262383" cy="1088901"/>
          </a:xfrm>
          <a:custGeom>
            <a:avLst/>
            <a:gdLst>
              <a:gd name="connsiteX0" fmla="*/ 56636 w 1803510"/>
              <a:gd name="connsiteY0" fmla="*/ 0 h 1555664"/>
              <a:gd name="connsiteX1" fmla="*/ 1053332 w 1803510"/>
              <a:gd name="connsiteY1" fmla="*/ 283464 h 1555664"/>
              <a:gd name="connsiteX2" fmla="*/ 1793996 w 1803510"/>
              <a:gd name="connsiteY2" fmla="*/ 1005840 h 1555664"/>
              <a:gd name="connsiteX3" fmla="*/ 1775708 w 1803510"/>
              <a:gd name="connsiteY3" fmla="*/ 1078992 h 1555664"/>
              <a:gd name="connsiteX4" fmla="*/ 947101 w 1803510"/>
              <a:gd name="connsiteY4" fmla="*/ 1555664 h 1555664"/>
              <a:gd name="connsiteX5" fmla="*/ 899282 w 1803510"/>
              <a:gd name="connsiteY5" fmla="*/ 1476952 h 1555664"/>
              <a:gd name="connsiteX6" fmla="*/ 104993 w 1803510"/>
              <a:gd name="connsiteY6" fmla="*/ 1000876 h 1555664"/>
              <a:gd name="connsiteX7" fmla="*/ 46060 w 1803510"/>
              <a:gd name="connsiteY7" fmla="*/ 997900 h 1555664"/>
              <a:gd name="connsiteX8" fmla="*/ 1772 w 1803510"/>
              <a:gd name="connsiteY8" fmla="*/ 45720 h 1555664"/>
              <a:gd name="connsiteX9" fmla="*/ 56636 w 1803510"/>
              <a:gd name="connsiteY9" fmla="*/ 0 h 155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3510" h="1555664">
                <a:moveTo>
                  <a:pt x="56636" y="0"/>
                </a:moveTo>
                <a:cubicBezTo>
                  <a:pt x="404108" y="9144"/>
                  <a:pt x="751580" y="100584"/>
                  <a:pt x="1053332" y="283464"/>
                </a:cubicBezTo>
                <a:cubicBezTo>
                  <a:pt x="1355084" y="457200"/>
                  <a:pt x="1611116" y="704088"/>
                  <a:pt x="1793996" y="1005840"/>
                </a:cubicBezTo>
                <a:cubicBezTo>
                  <a:pt x="1812284" y="1033272"/>
                  <a:pt x="1803140" y="1060704"/>
                  <a:pt x="1775708" y="1078992"/>
                </a:cubicBezTo>
                <a:lnTo>
                  <a:pt x="947101" y="1555664"/>
                </a:lnTo>
                <a:lnTo>
                  <a:pt x="899282" y="1476952"/>
                </a:lnTo>
                <a:cubicBezTo>
                  <a:pt x="722569" y="1215382"/>
                  <a:pt x="435563" y="1034447"/>
                  <a:pt x="104993" y="1000876"/>
                </a:cubicBezTo>
                <a:lnTo>
                  <a:pt x="46060" y="997900"/>
                </a:lnTo>
                <a:lnTo>
                  <a:pt x="1772" y="45720"/>
                </a:lnTo>
                <a:cubicBezTo>
                  <a:pt x="-7372" y="18288"/>
                  <a:pt x="20060" y="0"/>
                  <a:pt x="56636" y="0"/>
                </a:cubicBezTo>
                <a:close/>
              </a:path>
            </a:pathLst>
          </a:custGeom>
          <a:solidFill>
            <a:schemeClr val="accent1"/>
          </a:solidFill>
          <a:ln w="25400">
            <a:solidFill>
              <a:srgbClr val="FFFFFF"/>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wrap="square">
            <a:noAutofit/>
          </a:bodyPr>
          <a:p>
            <a:endParaRPr lang="zh-CN" altLang="en-US" sz="1260"/>
          </a:p>
        </p:txBody>
      </p:sp>
      <p:sp>
        <p:nvSpPr>
          <p:cNvPr id="62" name="对象16"/>
          <p:cNvSpPr/>
          <p:nvPr>
            <p:custDataLst>
              <p:tags r:id="rId7"/>
            </p:custDataLst>
          </p:nvPr>
        </p:nvSpPr>
        <p:spPr>
          <a:xfrm>
            <a:off x="421361" y="1560101"/>
            <a:ext cx="1401693" cy="1401693"/>
          </a:xfrm>
          <a:custGeom>
            <a:avLst/>
            <a:gdLst/>
            <a:ahLst/>
            <a:cxnLst/>
            <a:rect l="l" t="t" r="r" b="b"/>
            <a:pathLst>
              <a:path w="2002536" h="2002536">
                <a:moveTo>
                  <a:pt x="987552" y="0"/>
                </a:moveTo>
                <a:cubicBezTo>
                  <a:pt x="987552" y="0"/>
                  <a:pt x="996696" y="0"/>
                  <a:pt x="1005840" y="0"/>
                </a:cubicBezTo>
                <a:cubicBezTo>
                  <a:pt x="1005840" y="0"/>
                  <a:pt x="1014984" y="0"/>
                  <a:pt x="1024128" y="0"/>
                </a:cubicBezTo>
                <a:lnTo>
                  <a:pt x="1024128" y="27432"/>
                </a:lnTo>
                <a:cubicBezTo>
                  <a:pt x="1014984" y="27432"/>
                  <a:pt x="1005840" y="27432"/>
                  <a:pt x="1005840" y="27432"/>
                </a:cubicBezTo>
                <a:cubicBezTo>
                  <a:pt x="996696" y="27432"/>
                  <a:pt x="987552" y="27432"/>
                  <a:pt x="987552" y="27432"/>
                </a:cubicBezTo>
                <a:lnTo>
                  <a:pt x="987552" y="0"/>
                </a:lnTo>
                <a:moveTo>
                  <a:pt x="905256" y="9144"/>
                </a:moveTo>
                <a:cubicBezTo>
                  <a:pt x="914400" y="0"/>
                  <a:pt x="932688" y="0"/>
                  <a:pt x="941832" y="0"/>
                </a:cubicBezTo>
                <a:lnTo>
                  <a:pt x="941832" y="27432"/>
                </a:lnTo>
                <a:cubicBezTo>
                  <a:pt x="932688" y="27432"/>
                  <a:pt x="923544" y="27432"/>
                  <a:pt x="905256" y="27432"/>
                </a:cubicBezTo>
                <a:lnTo>
                  <a:pt x="905256" y="9144"/>
                </a:lnTo>
                <a:moveTo>
                  <a:pt x="1060704" y="0"/>
                </a:moveTo>
                <a:cubicBezTo>
                  <a:pt x="1078992" y="0"/>
                  <a:pt x="1088136" y="0"/>
                  <a:pt x="1097280" y="9144"/>
                </a:cubicBezTo>
                <a:lnTo>
                  <a:pt x="1097280" y="27432"/>
                </a:lnTo>
                <a:cubicBezTo>
                  <a:pt x="1088136" y="27432"/>
                  <a:pt x="1069848" y="27432"/>
                  <a:pt x="1060704" y="27432"/>
                </a:cubicBezTo>
                <a:lnTo>
                  <a:pt x="1060704" y="0"/>
                </a:lnTo>
                <a:moveTo>
                  <a:pt x="822960" y="18288"/>
                </a:moveTo>
                <a:cubicBezTo>
                  <a:pt x="841248" y="9144"/>
                  <a:pt x="850392" y="9144"/>
                  <a:pt x="868680" y="9144"/>
                </a:cubicBezTo>
                <a:lnTo>
                  <a:pt x="868680" y="36576"/>
                </a:lnTo>
                <a:cubicBezTo>
                  <a:pt x="859536" y="36576"/>
                  <a:pt x="841248" y="36576"/>
                  <a:pt x="832104" y="36576"/>
                </a:cubicBezTo>
                <a:lnTo>
                  <a:pt x="822960" y="18288"/>
                </a:lnTo>
                <a:moveTo>
                  <a:pt x="1143000" y="9144"/>
                </a:moveTo>
                <a:cubicBezTo>
                  <a:pt x="1152144" y="9144"/>
                  <a:pt x="1170432" y="9144"/>
                  <a:pt x="1179576" y="18288"/>
                </a:cubicBezTo>
                <a:lnTo>
                  <a:pt x="1179576" y="36576"/>
                </a:lnTo>
                <a:cubicBezTo>
                  <a:pt x="1161288" y="36576"/>
                  <a:pt x="1152144" y="36576"/>
                  <a:pt x="1133856" y="36576"/>
                </a:cubicBezTo>
                <a:lnTo>
                  <a:pt x="1143000" y="9144"/>
                </a:lnTo>
                <a:moveTo>
                  <a:pt x="749808" y="36576"/>
                </a:moveTo>
                <a:cubicBezTo>
                  <a:pt x="758952" y="27432"/>
                  <a:pt x="777240" y="27432"/>
                  <a:pt x="786384" y="27432"/>
                </a:cubicBezTo>
                <a:lnTo>
                  <a:pt x="795528" y="45720"/>
                </a:lnTo>
                <a:cubicBezTo>
                  <a:pt x="777240" y="54864"/>
                  <a:pt x="768096" y="54864"/>
                  <a:pt x="758952" y="54864"/>
                </a:cubicBezTo>
                <a:lnTo>
                  <a:pt x="749808" y="36576"/>
                </a:lnTo>
                <a:moveTo>
                  <a:pt x="1216152" y="27432"/>
                </a:moveTo>
                <a:cubicBezTo>
                  <a:pt x="1234440" y="27432"/>
                  <a:pt x="1243584" y="27432"/>
                  <a:pt x="1252728" y="36576"/>
                </a:cubicBezTo>
                <a:lnTo>
                  <a:pt x="1252728" y="54864"/>
                </a:lnTo>
                <a:cubicBezTo>
                  <a:pt x="1234440" y="54864"/>
                  <a:pt x="1225296" y="54864"/>
                  <a:pt x="1216152" y="45720"/>
                </a:cubicBezTo>
                <a:lnTo>
                  <a:pt x="1216152" y="27432"/>
                </a:lnTo>
                <a:moveTo>
                  <a:pt x="676656" y="54864"/>
                </a:moveTo>
                <a:cubicBezTo>
                  <a:pt x="685800" y="54864"/>
                  <a:pt x="694944" y="45720"/>
                  <a:pt x="713232" y="45720"/>
                </a:cubicBezTo>
                <a:lnTo>
                  <a:pt x="722376" y="64008"/>
                </a:lnTo>
                <a:cubicBezTo>
                  <a:pt x="704088" y="73152"/>
                  <a:pt x="694944" y="73152"/>
                  <a:pt x="685800" y="82296"/>
                </a:cubicBezTo>
                <a:lnTo>
                  <a:pt x="676656" y="54864"/>
                </a:lnTo>
                <a:moveTo>
                  <a:pt x="1298448" y="45720"/>
                </a:moveTo>
                <a:cubicBezTo>
                  <a:pt x="1307592" y="45720"/>
                  <a:pt x="1316736" y="54864"/>
                  <a:pt x="1335024" y="54864"/>
                </a:cubicBezTo>
                <a:lnTo>
                  <a:pt x="1325880" y="82296"/>
                </a:lnTo>
                <a:cubicBezTo>
                  <a:pt x="1307592" y="73152"/>
                  <a:pt x="1298448" y="73152"/>
                  <a:pt x="1289304" y="64008"/>
                </a:cubicBezTo>
                <a:lnTo>
                  <a:pt x="1298448" y="45720"/>
                </a:lnTo>
                <a:moveTo>
                  <a:pt x="603504" y="82296"/>
                </a:moveTo>
                <a:cubicBezTo>
                  <a:pt x="612648" y="82296"/>
                  <a:pt x="621792" y="73152"/>
                  <a:pt x="640080" y="73152"/>
                </a:cubicBezTo>
                <a:lnTo>
                  <a:pt x="649224" y="91440"/>
                </a:lnTo>
                <a:cubicBezTo>
                  <a:pt x="630936" y="100584"/>
                  <a:pt x="621792" y="100584"/>
                  <a:pt x="612648" y="109728"/>
                </a:cubicBezTo>
                <a:lnTo>
                  <a:pt x="603504" y="82296"/>
                </a:lnTo>
                <a:moveTo>
                  <a:pt x="1371600" y="73152"/>
                </a:moveTo>
                <a:cubicBezTo>
                  <a:pt x="1380744" y="73152"/>
                  <a:pt x="1389888" y="82296"/>
                  <a:pt x="1408176" y="82296"/>
                </a:cubicBezTo>
                <a:lnTo>
                  <a:pt x="1399032" y="109728"/>
                </a:lnTo>
                <a:cubicBezTo>
                  <a:pt x="1380744" y="100584"/>
                  <a:pt x="1371600" y="100584"/>
                  <a:pt x="1362456" y="91440"/>
                </a:cubicBezTo>
                <a:lnTo>
                  <a:pt x="1371600" y="73152"/>
                </a:lnTo>
                <a:moveTo>
                  <a:pt x="530352" y="118872"/>
                </a:moveTo>
                <a:cubicBezTo>
                  <a:pt x="539496" y="109728"/>
                  <a:pt x="557784" y="109728"/>
                  <a:pt x="566928" y="100584"/>
                </a:cubicBezTo>
                <a:lnTo>
                  <a:pt x="576072" y="118872"/>
                </a:lnTo>
                <a:cubicBezTo>
                  <a:pt x="566928" y="128016"/>
                  <a:pt x="557784" y="137160"/>
                  <a:pt x="539496" y="137160"/>
                </a:cubicBezTo>
                <a:lnTo>
                  <a:pt x="530352" y="118872"/>
                </a:lnTo>
                <a:moveTo>
                  <a:pt x="1444752" y="100584"/>
                </a:moveTo>
                <a:cubicBezTo>
                  <a:pt x="1453896" y="109728"/>
                  <a:pt x="1463040" y="109728"/>
                  <a:pt x="1472184" y="118872"/>
                </a:cubicBezTo>
                <a:lnTo>
                  <a:pt x="1463040" y="137160"/>
                </a:lnTo>
                <a:cubicBezTo>
                  <a:pt x="1453896" y="137160"/>
                  <a:pt x="1444752" y="128016"/>
                  <a:pt x="1426464" y="118872"/>
                </a:cubicBezTo>
                <a:lnTo>
                  <a:pt x="1444752" y="100584"/>
                </a:lnTo>
                <a:moveTo>
                  <a:pt x="466344" y="155448"/>
                </a:moveTo>
                <a:cubicBezTo>
                  <a:pt x="475488" y="155448"/>
                  <a:pt x="484632" y="146304"/>
                  <a:pt x="493776" y="137160"/>
                </a:cubicBezTo>
                <a:lnTo>
                  <a:pt x="512064" y="155448"/>
                </a:lnTo>
                <a:cubicBezTo>
                  <a:pt x="493776" y="164592"/>
                  <a:pt x="484632" y="173736"/>
                  <a:pt x="475488" y="182880"/>
                </a:cubicBezTo>
                <a:lnTo>
                  <a:pt x="466344" y="155448"/>
                </a:lnTo>
                <a:moveTo>
                  <a:pt x="1508760" y="137160"/>
                </a:moveTo>
                <a:cubicBezTo>
                  <a:pt x="1517904" y="146304"/>
                  <a:pt x="1536192" y="155448"/>
                  <a:pt x="1545336" y="155448"/>
                </a:cubicBezTo>
                <a:lnTo>
                  <a:pt x="1527048" y="182880"/>
                </a:lnTo>
                <a:cubicBezTo>
                  <a:pt x="1517904" y="173736"/>
                  <a:pt x="1508760" y="164592"/>
                  <a:pt x="1499616" y="155448"/>
                </a:cubicBezTo>
                <a:lnTo>
                  <a:pt x="1508760" y="137160"/>
                </a:lnTo>
                <a:moveTo>
                  <a:pt x="1572768" y="182880"/>
                </a:moveTo>
                <a:cubicBezTo>
                  <a:pt x="1591056" y="192024"/>
                  <a:pt x="1600200" y="192024"/>
                  <a:pt x="1609344" y="201168"/>
                </a:cubicBezTo>
                <a:lnTo>
                  <a:pt x="1591056" y="219456"/>
                </a:lnTo>
                <a:cubicBezTo>
                  <a:pt x="1581912" y="219456"/>
                  <a:pt x="1572768" y="210312"/>
                  <a:pt x="1563624" y="201168"/>
                </a:cubicBezTo>
                <a:lnTo>
                  <a:pt x="1572768" y="182880"/>
                </a:lnTo>
                <a:moveTo>
                  <a:pt x="393192" y="201168"/>
                </a:moveTo>
                <a:cubicBezTo>
                  <a:pt x="411480" y="192024"/>
                  <a:pt x="420624" y="192024"/>
                  <a:pt x="429768" y="182880"/>
                </a:cubicBezTo>
                <a:lnTo>
                  <a:pt x="448056" y="201168"/>
                </a:lnTo>
                <a:cubicBezTo>
                  <a:pt x="429768" y="210312"/>
                  <a:pt x="420624" y="219456"/>
                  <a:pt x="411480" y="219456"/>
                </a:cubicBezTo>
                <a:lnTo>
                  <a:pt x="393192" y="201168"/>
                </a:lnTo>
                <a:moveTo>
                  <a:pt x="1636776" y="228600"/>
                </a:moveTo>
                <a:cubicBezTo>
                  <a:pt x="1645920" y="237744"/>
                  <a:pt x="1664208" y="246888"/>
                  <a:pt x="1673352" y="256032"/>
                </a:cubicBezTo>
                <a:lnTo>
                  <a:pt x="1655064" y="274320"/>
                </a:lnTo>
                <a:cubicBezTo>
                  <a:pt x="1645920" y="265176"/>
                  <a:pt x="1636776" y="256032"/>
                  <a:pt x="1627632" y="246888"/>
                </a:cubicBezTo>
                <a:lnTo>
                  <a:pt x="1636776" y="228600"/>
                </a:lnTo>
                <a:moveTo>
                  <a:pt x="338328" y="256032"/>
                </a:moveTo>
                <a:cubicBezTo>
                  <a:pt x="347472" y="246888"/>
                  <a:pt x="356616" y="237744"/>
                  <a:pt x="365760" y="228600"/>
                </a:cubicBezTo>
                <a:lnTo>
                  <a:pt x="384048" y="246888"/>
                </a:lnTo>
                <a:cubicBezTo>
                  <a:pt x="374904" y="256032"/>
                  <a:pt x="365760" y="265176"/>
                  <a:pt x="356616" y="274320"/>
                </a:cubicBezTo>
                <a:lnTo>
                  <a:pt x="338328" y="256032"/>
                </a:lnTo>
                <a:moveTo>
                  <a:pt x="1700784" y="283464"/>
                </a:moveTo>
                <a:cubicBezTo>
                  <a:pt x="1709928" y="292608"/>
                  <a:pt x="1719072" y="301752"/>
                  <a:pt x="1728216" y="310896"/>
                </a:cubicBezTo>
                <a:lnTo>
                  <a:pt x="1709928" y="329184"/>
                </a:lnTo>
                <a:cubicBezTo>
                  <a:pt x="1700784" y="320040"/>
                  <a:pt x="1691640" y="310896"/>
                  <a:pt x="1682496" y="301752"/>
                </a:cubicBezTo>
                <a:lnTo>
                  <a:pt x="1700784" y="283464"/>
                </a:lnTo>
                <a:moveTo>
                  <a:pt x="283464" y="310896"/>
                </a:moveTo>
                <a:cubicBezTo>
                  <a:pt x="292608" y="301752"/>
                  <a:pt x="301752" y="292608"/>
                  <a:pt x="310896" y="283464"/>
                </a:cubicBezTo>
                <a:lnTo>
                  <a:pt x="329184" y="301752"/>
                </a:lnTo>
                <a:cubicBezTo>
                  <a:pt x="320040" y="310896"/>
                  <a:pt x="310896" y="320040"/>
                  <a:pt x="301752" y="329184"/>
                </a:cubicBezTo>
                <a:lnTo>
                  <a:pt x="283464" y="310896"/>
                </a:lnTo>
                <a:moveTo>
                  <a:pt x="1755648" y="338328"/>
                </a:moveTo>
                <a:cubicBezTo>
                  <a:pt x="1764792" y="347472"/>
                  <a:pt x="1773936" y="356616"/>
                  <a:pt x="1783080" y="365760"/>
                </a:cubicBezTo>
                <a:lnTo>
                  <a:pt x="1755648" y="384048"/>
                </a:lnTo>
                <a:cubicBezTo>
                  <a:pt x="1755648" y="374904"/>
                  <a:pt x="1746504" y="365760"/>
                  <a:pt x="1737360" y="356616"/>
                </a:cubicBezTo>
                <a:lnTo>
                  <a:pt x="1755648" y="338328"/>
                </a:lnTo>
                <a:moveTo>
                  <a:pt x="228600" y="365760"/>
                </a:moveTo>
                <a:cubicBezTo>
                  <a:pt x="237744" y="356616"/>
                  <a:pt x="246888" y="347472"/>
                  <a:pt x="256032" y="338328"/>
                </a:cubicBezTo>
                <a:lnTo>
                  <a:pt x="274320" y="356616"/>
                </a:lnTo>
                <a:cubicBezTo>
                  <a:pt x="265176" y="365760"/>
                  <a:pt x="256032" y="374904"/>
                  <a:pt x="246888" y="384048"/>
                </a:cubicBezTo>
                <a:lnTo>
                  <a:pt x="228600" y="365760"/>
                </a:lnTo>
                <a:moveTo>
                  <a:pt x="1801368" y="393192"/>
                </a:moveTo>
                <a:cubicBezTo>
                  <a:pt x="1810512" y="411480"/>
                  <a:pt x="1819656" y="420624"/>
                  <a:pt x="1828800" y="429768"/>
                </a:cubicBezTo>
                <a:lnTo>
                  <a:pt x="1801368" y="448056"/>
                </a:lnTo>
                <a:cubicBezTo>
                  <a:pt x="1801368" y="429768"/>
                  <a:pt x="1792224" y="420624"/>
                  <a:pt x="1783080" y="411480"/>
                </a:cubicBezTo>
                <a:lnTo>
                  <a:pt x="1801368" y="393192"/>
                </a:lnTo>
                <a:moveTo>
                  <a:pt x="182880" y="429768"/>
                </a:moveTo>
                <a:cubicBezTo>
                  <a:pt x="192024" y="420624"/>
                  <a:pt x="192024" y="411480"/>
                  <a:pt x="201168" y="393192"/>
                </a:cubicBezTo>
                <a:lnTo>
                  <a:pt x="219456" y="411480"/>
                </a:lnTo>
                <a:cubicBezTo>
                  <a:pt x="219456" y="420624"/>
                  <a:pt x="210312" y="429768"/>
                  <a:pt x="201168" y="448056"/>
                </a:cubicBezTo>
                <a:lnTo>
                  <a:pt x="182880" y="429768"/>
                </a:lnTo>
                <a:moveTo>
                  <a:pt x="1847088" y="466344"/>
                </a:moveTo>
                <a:cubicBezTo>
                  <a:pt x="1856232" y="475488"/>
                  <a:pt x="1865376" y="484632"/>
                  <a:pt x="1865376" y="493776"/>
                </a:cubicBezTo>
                <a:lnTo>
                  <a:pt x="1847088" y="512064"/>
                </a:lnTo>
                <a:cubicBezTo>
                  <a:pt x="1837944" y="493776"/>
                  <a:pt x="1837944" y="484632"/>
                  <a:pt x="1828800" y="475488"/>
                </a:cubicBezTo>
                <a:lnTo>
                  <a:pt x="1847088" y="466344"/>
                </a:lnTo>
                <a:moveTo>
                  <a:pt x="137160" y="493776"/>
                </a:moveTo>
                <a:cubicBezTo>
                  <a:pt x="146304" y="484632"/>
                  <a:pt x="155448" y="475488"/>
                  <a:pt x="155448" y="466344"/>
                </a:cubicBezTo>
                <a:lnTo>
                  <a:pt x="182880" y="475488"/>
                </a:lnTo>
                <a:cubicBezTo>
                  <a:pt x="173736" y="484632"/>
                  <a:pt x="164592" y="493776"/>
                  <a:pt x="155448" y="512064"/>
                </a:cubicBezTo>
                <a:lnTo>
                  <a:pt x="137160" y="493776"/>
                </a:lnTo>
                <a:moveTo>
                  <a:pt x="100584" y="566928"/>
                </a:moveTo>
                <a:cubicBezTo>
                  <a:pt x="109728" y="557784"/>
                  <a:pt x="109728" y="539496"/>
                  <a:pt x="118872" y="530352"/>
                </a:cubicBezTo>
                <a:lnTo>
                  <a:pt x="137160" y="539496"/>
                </a:lnTo>
                <a:cubicBezTo>
                  <a:pt x="137160" y="557784"/>
                  <a:pt x="128016" y="566928"/>
                  <a:pt x="118872" y="576072"/>
                </a:cubicBezTo>
                <a:lnTo>
                  <a:pt x="100584" y="566928"/>
                </a:lnTo>
                <a:moveTo>
                  <a:pt x="1892808" y="530352"/>
                </a:moveTo>
                <a:cubicBezTo>
                  <a:pt x="1892808" y="539496"/>
                  <a:pt x="1901952" y="557784"/>
                  <a:pt x="1901952" y="566928"/>
                </a:cubicBezTo>
                <a:lnTo>
                  <a:pt x="1883664" y="576072"/>
                </a:lnTo>
                <a:cubicBezTo>
                  <a:pt x="1874520" y="566928"/>
                  <a:pt x="1874520" y="557784"/>
                  <a:pt x="1865376" y="539496"/>
                </a:cubicBezTo>
                <a:lnTo>
                  <a:pt x="1892808" y="530352"/>
                </a:lnTo>
                <a:moveTo>
                  <a:pt x="73152" y="640080"/>
                </a:moveTo>
                <a:cubicBezTo>
                  <a:pt x="73152" y="621792"/>
                  <a:pt x="82296" y="612648"/>
                  <a:pt x="82296" y="603504"/>
                </a:cubicBezTo>
                <a:lnTo>
                  <a:pt x="109728" y="612648"/>
                </a:lnTo>
                <a:cubicBezTo>
                  <a:pt x="100584" y="621792"/>
                  <a:pt x="100584" y="630936"/>
                  <a:pt x="91440" y="649224"/>
                </a:cubicBezTo>
                <a:lnTo>
                  <a:pt x="73152" y="640080"/>
                </a:lnTo>
                <a:moveTo>
                  <a:pt x="1920240" y="603504"/>
                </a:moveTo>
                <a:cubicBezTo>
                  <a:pt x="1929384" y="612648"/>
                  <a:pt x="1929384" y="621792"/>
                  <a:pt x="1938528" y="640080"/>
                </a:cubicBezTo>
                <a:lnTo>
                  <a:pt x="1911096" y="649224"/>
                </a:lnTo>
                <a:cubicBezTo>
                  <a:pt x="1911096" y="630936"/>
                  <a:pt x="1901952" y="621792"/>
                  <a:pt x="1901952" y="612648"/>
                </a:cubicBezTo>
                <a:lnTo>
                  <a:pt x="1920240" y="603504"/>
                </a:lnTo>
                <a:moveTo>
                  <a:pt x="45720" y="713232"/>
                </a:moveTo>
                <a:cubicBezTo>
                  <a:pt x="45720" y="694944"/>
                  <a:pt x="54864" y="685800"/>
                  <a:pt x="54864" y="676656"/>
                </a:cubicBezTo>
                <a:lnTo>
                  <a:pt x="82296" y="685800"/>
                </a:lnTo>
                <a:cubicBezTo>
                  <a:pt x="73152" y="694944"/>
                  <a:pt x="73152" y="704088"/>
                  <a:pt x="64008" y="722376"/>
                </a:cubicBezTo>
                <a:lnTo>
                  <a:pt x="45720" y="713232"/>
                </a:lnTo>
                <a:moveTo>
                  <a:pt x="1947672" y="676656"/>
                </a:moveTo>
                <a:cubicBezTo>
                  <a:pt x="1956816" y="685800"/>
                  <a:pt x="1956816" y="694944"/>
                  <a:pt x="1965960" y="713232"/>
                </a:cubicBezTo>
                <a:lnTo>
                  <a:pt x="1938528" y="722376"/>
                </a:lnTo>
                <a:cubicBezTo>
                  <a:pt x="1938528" y="704088"/>
                  <a:pt x="1929384" y="694944"/>
                  <a:pt x="1929384" y="685800"/>
                </a:cubicBezTo>
                <a:lnTo>
                  <a:pt x="1947672" y="676656"/>
                </a:lnTo>
                <a:moveTo>
                  <a:pt x="27432" y="786384"/>
                </a:moveTo>
                <a:cubicBezTo>
                  <a:pt x="27432" y="777240"/>
                  <a:pt x="27432" y="758952"/>
                  <a:pt x="36576" y="749808"/>
                </a:cubicBezTo>
                <a:lnTo>
                  <a:pt x="54864" y="758952"/>
                </a:lnTo>
                <a:cubicBezTo>
                  <a:pt x="54864" y="768096"/>
                  <a:pt x="54864" y="777240"/>
                  <a:pt x="45720" y="795528"/>
                </a:cubicBezTo>
                <a:lnTo>
                  <a:pt x="27432" y="786384"/>
                </a:lnTo>
                <a:moveTo>
                  <a:pt x="1975104" y="749808"/>
                </a:moveTo>
                <a:cubicBezTo>
                  <a:pt x="1975104" y="758952"/>
                  <a:pt x="1984248" y="777240"/>
                  <a:pt x="1984248" y="786384"/>
                </a:cubicBezTo>
                <a:lnTo>
                  <a:pt x="1956816" y="795528"/>
                </a:lnTo>
                <a:cubicBezTo>
                  <a:pt x="1956816" y="777240"/>
                  <a:pt x="1956816" y="768096"/>
                  <a:pt x="1947672" y="758952"/>
                </a:cubicBezTo>
                <a:lnTo>
                  <a:pt x="1975104" y="749808"/>
                </a:lnTo>
                <a:moveTo>
                  <a:pt x="9144" y="868680"/>
                </a:moveTo>
                <a:cubicBezTo>
                  <a:pt x="9144" y="850392"/>
                  <a:pt x="9144" y="841248"/>
                  <a:pt x="18288" y="822960"/>
                </a:cubicBezTo>
                <a:lnTo>
                  <a:pt x="36576" y="832104"/>
                </a:lnTo>
                <a:cubicBezTo>
                  <a:pt x="36576" y="841248"/>
                  <a:pt x="36576" y="859536"/>
                  <a:pt x="36576" y="868680"/>
                </a:cubicBezTo>
                <a:lnTo>
                  <a:pt x="9144" y="868680"/>
                </a:lnTo>
                <a:moveTo>
                  <a:pt x="1993392" y="822960"/>
                </a:moveTo>
                <a:cubicBezTo>
                  <a:pt x="1993392" y="841248"/>
                  <a:pt x="1993392" y="850392"/>
                  <a:pt x="1993392" y="868680"/>
                </a:cubicBezTo>
                <a:lnTo>
                  <a:pt x="1975104" y="868680"/>
                </a:lnTo>
                <a:cubicBezTo>
                  <a:pt x="1965960" y="859536"/>
                  <a:pt x="1965960" y="841248"/>
                  <a:pt x="1965960" y="832104"/>
                </a:cubicBezTo>
                <a:lnTo>
                  <a:pt x="1993392" y="822960"/>
                </a:lnTo>
                <a:moveTo>
                  <a:pt x="0" y="941832"/>
                </a:moveTo>
                <a:cubicBezTo>
                  <a:pt x="0" y="932688"/>
                  <a:pt x="0" y="914400"/>
                  <a:pt x="9144" y="905256"/>
                </a:cubicBezTo>
                <a:lnTo>
                  <a:pt x="27432" y="905256"/>
                </a:lnTo>
                <a:cubicBezTo>
                  <a:pt x="27432" y="923544"/>
                  <a:pt x="27432" y="932688"/>
                  <a:pt x="27432" y="941832"/>
                </a:cubicBezTo>
                <a:lnTo>
                  <a:pt x="0" y="941832"/>
                </a:lnTo>
                <a:moveTo>
                  <a:pt x="2002536" y="905256"/>
                </a:moveTo>
                <a:cubicBezTo>
                  <a:pt x="2002536" y="914400"/>
                  <a:pt x="2002536" y="932688"/>
                  <a:pt x="2002536" y="941832"/>
                </a:cubicBezTo>
                <a:lnTo>
                  <a:pt x="1975104" y="941832"/>
                </a:lnTo>
                <a:cubicBezTo>
                  <a:pt x="1975104" y="932688"/>
                  <a:pt x="1975104" y="923544"/>
                  <a:pt x="1975104" y="905256"/>
                </a:cubicBezTo>
                <a:lnTo>
                  <a:pt x="2002536" y="905256"/>
                </a:lnTo>
                <a:moveTo>
                  <a:pt x="0" y="1005840"/>
                </a:moveTo>
                <a:cubicBezTo>
                  <a:pt x="0" y="996696"/>
                  <a:pt x="0" y="987552"/>
                  <a:pt x="0" y="987552"/>
                </a:cubicBezTo>
                <a:lnTo>
                  <a:pt x="27432" y="987552"/>
                </a:lnTo>
                <a:cubicBezTo>
                  <a:pt x="27432" y="987552"/>
                  <a:pt x="27432" y="996696"/>
                  <a:pt x="27432" y="1005840"/>
                </a:cubicBezTo>
                <a:cubicBezTo>
                  <a:pt x="27432" y="1005840"/>
                  <a:pt x="27432" y="1014984"/>
                  <a:pt x="27432" y="1024128"/>
                </a:cubicBezTo>
                <a:lnTo>
                  <a:pt x="0" y="1024128"/>
                </a:lnTo>
                <a:cubicBezTo>
                  <a:pt x="0" y="1014984"/>
                  <a:pt x="0" y="1005840"/>
                  <a:pt x="0" y="1005840"/>
                </a:cubicBezTo>
                <a:moveTo>
                  <a:pt x="2002536" y="987552"/>
                </a:moveTo>
                <a:cubicBezTo>
                  <a:pt x="2002536" y="987552"/>
                  <a:pt x="2002536" y="996696"/>
                  <a:pt x="2002536" y="1005840"/>
                </a:cubicBezTo>
                <a:cubicBezTo>
                  <a:pt x="2002536" y="1005840"/>
                  <a:pt x="2002536" y="1014984"/>
                  <a:pt x="2002536" y="1024128"/>
                </a:cubicBezTo>
                <a:lnTo>
                  <a:pt x="1984248" y="1024128"/>
                </a:lnTo>
                <a:cubicBezTo>
                  <a:pt x="1984248" y="1014984"/>
                  <a:pt x="1984248" y="1005840"/>
                  <a:pt x="1984248" y="1005840"/>
                </a:cubicBezTo>
                <a:cubicBezTo>
                  <a:pt x="1984248" y="996696"/>
                  <a:pt x="1984248" y="987552"/>
                  <a:pt x="1984248" y="987552"/>
                </a:cubicBezTo>
                <a:lnTo>
                  <a:pt x="2002536" y="987552"/>
                </a:lnTo>
                <a:moveTo>
                  <a:pt x="9144" y="1097280"/>
                </a:moveTo>
                <a:cubicBezTo>
                  <a:pt x="0" y="1088136"/>
                  <a:pt x="0" y="1078992"/>
                  <a:pt x="0" y="1060704"/>
                </a:cubicBezTo>
                <a:lnTo>
                  <a:pt x="27432" y="1060704"/>
                </a:lnTo>
                <a:cubicBezTo>
                  <a:pt x="27432" y="1069848"/>
                  <a:pt x="27432" y="1088136"/>
                  <a:pt x="27432" y="1097280"/>
                </a:cubicBezTo>
                <a:lnTo>
                  <a:pt x="9144" y="1097280"/>
                </a:lnTo>
                <a:moveTo>
                  <a:pt x="2002536" y="1060704"/>
                </a:moveTo>
                <a:cubicBezTo>
                  <a:pt x="2002536" y="1078992"/>
                  <a:pt x="2002536" y="1088136"/>
                  <a:pt x="2002536" y="1097280"/>
                </a:cubicBezTo>
                <a:lnTo>
                  <a:pt x="1975104" y="1097280"/>
                </a:lnTo>
                <a:cubicBezTo>
                  <a:pt x="1975104" y="1088136"/>
                  <a:pt x="1975104" y="1069848"/>
                  <a:pt x="1975104" y="1060704"/>
                </a:cubicBezTo>
                <a:lnTo>
                  <a:pt x="2002536" y="1060704"/>
                </a:lnTo>
                <a:moveTo>
                  <a:pt x="18288" y="1179576"/>
                </a:moveTo>
                <a:cubicBezTo>
                  <a:pt x="9144" y="1170432"/>
                  <a:pt x="9144" y="1152144"/>
                  <a:pt x="9144" y="1143000"/>
                </a:cubicBezTo>
                <a:lnTo>
                  <a:pt x="36576" y="1133856"/>
                </a:lnTo>
                <a:cubicBezTo>
                  <a:pt x="36576" y="1152144"/>
                  <a:pt x="36576" y="1161288"/>
                  <a:pt x="36576" y="1179576"/>
                </a:cubicBezTo>
                <a:lnTo>
                  <a:pt x="18288" y="1179576"/>
                </a:lnTo>
                <a:moveTo>
                  <a:pt x="1993392" y="1143000"/>
                </a:moveTo>
                <a:cubicBezTo>
                  <a:pt x="1993392" y="1152144"/>
                  <a:pt x="1993392" y="1170432"/>
                  <a:pt x="1993392" y="1179576"/>
                </a:cubicBezTo>
                <a:lnTo>
                  <a:pt x="1965960" y="1179576"/>
                </a:lnTo>
                <a:cubicBezTo>
                  <a:pt x="1965960" y="1161288"/>
                  <a:pt x="1965960" y="1152144"/>
                  <a:pt x="1975104" y="1133856"/>
                </a:cubicBezTo>
                <a:lnTo>
                  <a:pt x="1993392" y="1143000"/>
                </a:lnTo>
                <a:moveTo>
                  <a:pt x="36576" y="1252728"/>
                </a:moveTo>
                <a:cubicBezTo>
                  <a:pt x="27432" y="1243584"/>
                  <a:pt x="27432" y="1234440"/>
                  <a:pt x="27432" y="1216152"/>
                </a:cubicBezTo>
                <a:lnTo>
                  <a:pt x="45720" y="1216152"/>
                </a:lnTo>
                <a:cubicBezTo>
                  <a:pt x="54864" y="1225296"/>
                  <a:pt x="54864" y="1234440"/>
                  <a:pt x="54864" y="1252728"/>
                </a:cubicBezTo>
                <a:lnTo>
                  <a:pt x="36576" y="1252728"/>
                </a:lnTo>
                <a:moveTo>
                  <a:pt x="1984248" y="1216152"/>
                </a:moveTo>
                <a:cubicBezTo>
                  <a:pt x="1984248" y="1234440"/>
                  <a:pt x="1975104" y="1243584"/>
                  <a:pt x="1975104" y="1252728"/>
                </a:cubicBezTo>
                <a:lnTo>
                  <a:pt x="1947672" y="1252728"/>
                </a:lnTo>
                <a:cubicBezTo>
                  <a:pt x="1956816" y="1234440"/>
                  <a:pt x="1956816" y="1225296"/>
                  <a:pt x="1956816" y="1216152"/>
                </a:cubicBezTo>
                <a:lnTo>
                  <a:pt x="1984248" y="1216152"/>
                </a:lnTo>
                <a:moveTo>
                  <a:pt x="54864" y="1335024"/>
                </a:moveTo>
                <a:cubicBezTo>
                  <a:pt x="54864" y="1316736"/>
                  <a:pt x="45720" y="1307592"/>
                  <a:pt x="45720" y="1298448"/>
                </a:cubicBezTo>
                <a:lnTo>
                  <a:pt x="64008" y="1289304"/>
                </a:lnTo>
                <a:cubicBezTo>
                  <a:pt x="73152" y="1298448"/>
                  <a:pt x="73152" y="1307592"/>
                  <a:pt x="82296" y="1325880"/>
                </a:cubicBezTo>
                <a:lnTo>
                  <a:pt x="54864" y="1335024"/>
                </a:lnTo>
                <a:moveTo>
                  <a:pt x="1965960" y="1298448"/>
                </a:moveTo>
                <a:cubicBezTo>
                  <a:pt x="1956816" y="1307592"/>
                  <a:pt x="1956816" y="1316736"/>
                  <a:pt x="1947672" y="1335024"/>
                </a:cubicBezTo>
                <a:lnTo>
                  <a:pt x="1929384" y="1325880"/>
                </a:lnTo>
                <a:cubicBezTo>
                  <a:pt x="1929384" y="1307592"/>
                  <a:pt x="1938528" y="1298448"/>
                  <a:pt x="1938528" y="1289304"/>
                </a:cubicBezTo>
                <a:lnTo>
                  <a:pt x="1965960" y="1298448"/>
                </a:lnTo>
                <a:moveTo>
                  <a:pt x="82296" y="1408176"/>
                </a:moveTo>
                <a:cubicBezTo>
                  <a:pt x="82296" y="1389888"/>
                  <a:pt x="73152" y="1380744"/>
                  <a:pt x="73152" y="1371600"/>
                </a:cubicBezTo>
                <a:lnTo>
                  <a:pt x="91440" y="1362456"/>
                </a:lnTo>
                <a:cubicBezTo>
                  <a:pt x="100584" y="1371600"/>
                  <a:pt x="100584" y="1380744"/>
                  <a:pt x="109728" y="1399032"/>
                </a:cubicBezTo>
                <a:lnTo>
                  <a:pt x="82296" y="1408176"/>
                </a:lnTo>
                <a:moveTo>
                  <a:pt x="1938528" y="1371600"/>
                </a:moveTo>
                <a:cubicBezTo>
                  <a:pt x="1929384" y="1380744"/>
                  <a:pt x="1929384" y="1389888"/>
                  <a:pt x="1920240" y="1408176"/>
                </a:cubicBezTo>
                <a:lnTo>
                  <a:pt x="1901952" y="1399032"/>
                </a:lnTo>
                <a:cubicBezTo>
                  <a:pt x="1901952" y="1380744"/>
                  <a:pt x="1911096" y="1371600"/>
                  <a:pt x="1911096" y="1362456"/>
                </a:cubicBezTo>
                <a:lnTo>
                  <a:pt x="1938528" y="1371600"/>
                </a:lnTo>
                <a:moveTo>
                  <a:pt x="118872" y="1472184"/>
                </a:moveTo>
                <a:cubicBezTo>
                  <a:pt x="109728" y="1463040"/>
                  <a:pt x="109728" y="1453896"/>
                  <a:pt x="100584" y="1444752"/>
                </a:cubicBezTo>
                <a:lnTo>
                  <a:pt x="118872" y="1426464"/>
                </a:lnTo>
                <a:cubicBezTo>
                  <a:pt x="128016" y="1444752"/>
                  <a:pt x="137160" y="1453896"/>
                  <a:pt x="137160" y="1463040"/>
                </a:cubicBezTo>
                <a:lnTo>
                  <a:pt x="118872" y="1472184"/>
                </a:lnTo>
                <a:moveTo>
                  <a:pt x="1901952" y="1444752"/>
                </a:moveTo>
                <a:cubicBezTo>
                  <a:pt x="1901952" y="1453896"/>
                  <a:pt x="1892808" y="1463040"/>
                  <a:pt x="1892808" y="1472184"/>
                </a:cubicBezTo>
                <a:lnTo>
                  <a:pt x="1865376" y="1463040"/>
                </a:lnTo>
                <a:cubicBezTo>
                  <a:pt x="1874520" y="1453896"/>
                  <a:pt x="1874520" y="1444752"/>
                  <a:pt x="1883664" y="1426464"/>
                </a:cubicBezTo>
                <a:lnTo>
                  <a:pt x="1901952" y="1444752"/>
                </a:lnTo>
                <a:moveTo>
                  <a:pt x="155448" y="1545336"/>
                </a:moveTo>
                <a:cubicBezTo>
                  <a:pt x="155448" y="1536192"/>
                  <a:pt x="146304" y="1517904"/>
                  <a:pt x="137160" y="1508760"/>
                </a:cubicBezTo>
                <a:lnTo>
                  <a:pt x="155448" y="1499616"/>
                </a:lnTo>
                <a:cubicBezTo>
                  <a:pt x="164592" y="1508760"/>
                  <a:pt x="173736" y="1517904"/>
                  <a:pt x="182880" y="1527048"/>
                </a:cubicBezTo>
                <a:lnTo>
                  <a:pt x="155448" y="1545336"/>
                </a:lnTo>
                <a:moveTo>
                  <a:pt x="1865376" y="1508760"/>
                </a:moveTo>
                <a:cubicBezTo>
                  <a:pt x="1865376" y="1517904"/>
                  <a:pt x="1856232" y="1536192"/>
                  <a:pt x="1847088" y="1545336"/>
                </a:cubicBezTo>
                <a:lnTo>
                  <a:pt x="1828800" y="1527048"/>
                </a:lnTo>
                <a:cubicBezTo>
                  <a:pt x="1837944" y="1517904"/>
                  <a:pt x="1837944" y="1508760"/>
                  <a:pt x="1847088" y="1499616"/>
                </a:cubicBezTo>
                <a:lnTo>
                  <a:pt x="1865376" y="1508760"/>
                </a:lnTo>
                <a:moveTo>
                  <a:pt x="201168" y="1609344"/>
                </a:moveTo>
                <a:cubicBezTo>
                  <a:pt x="192024" y="1600200"/>
                  <a:pt x="192024" y="1591056"/>
                  <a:pt x="182880" y="1572768"/>
                </a:cubicBezTo>
                <a:lnTo>
                  <a:pt x="201168" y="1563624"/>
                </a:lnTo>
                <a:cubicBezTo>
                  <a:pt x="210312" y="1572768"/>
                  <a:pt x="219456" y="1581912"/>
                  <a:pt x="219456" y="1591056"/>
                </a:cubicBezTo>
                <a:lnTo>
                  <a:pt x="201168" y="1609344"/>
                </a:lnTo>
                <a:moveTo>
                  <a:pt x="1828800" y="1572768"/>
                </a:moveTo>
                <a:cubicBezTo>
                  <a:pt x="1819656" y="1591056"/>
                  <a:pt x="1810512" y="1600200"/>
                  <a:pt x="1801368" y="1609344"/>
                </a:cubicBezTo>
                <a:lnTo>
                  <a:pt x="1783080" y="1591056"/>
                </a:lnTo>
                <a:cubicBezTo>
                  <a:pt x="1792224" y="1581912"/>
                  <a:pt x="1801368" y="1572768"/>
                  <a:pt x="1801368" y="1563624"/>
                </a:cubicBezTo>
                <a:lnTo>
                  <a:pt x="1828800" y="1572768"/>
                </a:lnTo>
                <a:moveTo>
                  <a:pt x="1783080" y="1636776"/>
                </a:moveTo>
                <a:cubicBezTo>
                  <a:pt x="1773936" y="1645920"/>
                  <a:pt x="1764792" y="1664208"/>
                  <a:pt x="1755648" y="1673352"/>
                </a:cubicBezTo>
                <a:lnTo>
                  <a:pt x="1737360" y="1655064"/>
                </a:lnTo>
                <a:cubicBezTo>
                  <a:pt x="1746504" y="1645920"/>
                  <a:pt x="1755648" y="1636776"/>
                  <a:pt x="1755648" y="1627632"/>
                </a:cubicBezTo>
                <a:lnTo>
                  <a:pt x="1783080" y="1636776"/>
                </a:lnTo>
                <a:moveTo>
                  <a:pt x="256032" y="1673352"/>
                </a:moveTo>
                <a:cubicBezTo>
                  <a:pt x="246888" y="1664208"/>
                  <a:pt x="237744" y="1645920"/>
                  <a:pt x="228600" y="1636776"/>
                </a:cubicBezTo>
                <a:lnTo>
                  <a:pt x="246888" y="1627632"/>
                </a:lnTo>
                <a:cubicBezTo>
                  <a:pt x="256032" y="1636776"/>
                  <a:pt x="265176" y="1645920"/>
                  <a:pt x="274320" y="1655064"/>
                </a:cubicBezTo>
                <a:lnTo>
                  <a:pt x="256032" y="1673352"/>
                </a:lnTo>
                <a:moveTo>
                  <a:pt x="1728216" y="1700784"/>
                </a:moveTo>
                <a:cubicBezTo>
                  <a:pt x="1719072" y="1709928"/>
                  <a:pt x="1709928" y="1719072"/>
                  <a:pt x="1700784" y="1728216"/>
                </a:cubicBezTo>
                <a:lnTo>
                  <a:pt x="1682496" y="1709928"/>
                </a:lnTo>
                <a:cubicBezTo>
                  <a:pt x="1691640" y="1700784"/>
                  <a:pt x="1700784" y="1691640"/>
                  <a:pt x="1709928" y="1682496"/>
                </a:cubicBezTo>
                <a:lnTo>
                  <a:pt x="1728216" y="1700784"/>
                </a:lnTo>
                <a:moveTo>
                  <a:pt x="310896" y="1728216"/>
                </a:moveTo>
                <a:cubicBezTo>
                  <a:pt x="301752" y="1719072"/>
                  <a:pt x="292608" y="1709928"/>
                  <a:pt x="283464" y="1700784"/>
                </a:cubicBezTo>
                <a:lnTo>
                  <a:pt x="301752" y="1682496"/>
                </a:lnTo>
                <a:cubicBezTo>
                  <a:pt x="310896" y="1691640"/>
                  <a:pt x="320040" y="1700784"/>
                  <a:pt x="329184" y="1709928"/>
                </a:cubicBezTo>
                <a:lnTo>
                  <a:pt x="310896" y="1728216"/>
                </a:lnTo>
                <a:moveTo>
                  <a:pt x="365760" y="1783080"/>
                </a:moveTo>
                <a:cubicBezTo>
                  <a:pt x="356616" y="1773936"/>
                  <a:pt x="347472" y="1764792"/>
                  <a:pt x="338328" y="1755648"/>
                </a:cubicBezTo>
                <a:lnTo>
                  <a:pt x="356616" y="1737360"/>
                </a:lnTo>
                <a:cubicBezTo>
                  <a:pt x="365760" y="1746504"/>
                  <a:pt x="374904" y="1755648"/>
                  <a:pt x="384048" y="1755648"/>
                </a:cubicBezTo>
                <a:lnTo>
                  <a:pt x="365760" y="1783080"/>
                </a:lnTo>
                <a:moveTo>
                  <a:pt x="1673352" y="1755648"/>
                </a:moveTo>
                <a:cubicBezTo>
                  <a:pt x="1664208" y="1764792"/>
                  <a:pt x="1645920" y="1773936"/>
                  <a:pt x="1636776" y="1783080"/>
                </a:cubicBezTo>
                <a:lnTo>
                  <a:pt x="1627632" y="1755648"/>
                </a:lnTo>
                <a:cubicBezTo>
                  <a:pt x="1636776" y="1755648"/>
                  <a:pt x="1645920" y="1746504"/>
                  <a:pt x="1655064" y="1737360"/>
                </a:cubicBezTo>
                <a:lnTo>
                  <a:pt x="1673352" y="1755648"/>
                </a:lnTo>
                <a:moveTo>
                  <a:pt x="429768" y="1828800"/>
                </a:moveTo>
                <a:cubicBezTo>
                  <a:pt x="420624" y="1819656"/>
                  <a:pt x="411480" y="1810512"/>
                  <a:pt x="393192" y="1801368"/>
                </a:cubicBezTo>
                <a:lnTo>
                  <a:pt x="411480" y="1783080"/>
                </a:lnTo>
                <a:cubicBezTo>
                  <a:pt x="420624" y="1792224"/>
                  <a:pt x="429768" y="1801368"/>
                  <a:pt x="448056" y="1801368"/>
                </a:cubicBezTo>
                <a:lnTo>
                  <a:pt x="429768" y="1828800"/>
                </a:lnTo>
                <a:moveTo>
                  <a:pt x="1609344" y="1801368"/>
                </a:moveTo>
                <a:cubicBezTo>
                  <a:pt x="1600200" y="1810512"/>
                  <a:pt x="1591056" y="1819656"/>
                  <a:pt x="1572768" y="1828800"/>
                </a:cubicBezTo>
                <a:lnTo>
                  <a:pt x="1563624" y="1801368"/>
                </a:lnTo>
                <a:cubicBezTo>
                  <a:pt x="1572768" y="1801368"/>
                  <a:pt x="1581912" y="1792224"/>
                  <a:pt x="1591056" y="1783080"/>
                </a:cubicBezTo>
                <a:lnTo>
                  <a:pt x="1609344" y="1801368"/>
                </a:lnTo>
                <a:moveTo>
                  <a:pt x="493776" y="1865376"/>
                </a:moveTo>
                <a:cubicBezTo>
                  <a:pt x="484632" y="1865376"/>
                  <a:pt x="475488" y="1856232"/>
                  <a:pt x="466344" y="1847088"/>
                </a:cubicBezTo>
                <a:lnTo>
                  <a:pt x="475488" y="1828800"/>
                </a:lnTo>
                <a:cubicBezTo>
                  <a:pt x="484632" y="1837944"/>
                  <a:pt x="493776" y="1837944"/>
                  <a:pt x="512064" y="1847088"/>
                </a:cubicBezTo>
                <a:lnTo>
                  <a:pt x="493776" y="1865376"/>
                </a:lnTo>
                <a:moveTo>
                  <a:pt x="1545336" y="1847088"/>
                </a:moveTo>
                <a:cubicBezTo>
                  <a:pt x="1536192" y="1856232"/>
                  <a:pt x="1517904" y="1865376"/>
                  <a:pt x="1508760" y="1865376"/>
                </a:cubicBezTo>
                <a:lnTo>
                  <a:pt x="1499616" y="1847088"/>
                </a:lnTo>
                <a:cubicBezTo>
                  <a:pt x="1508760" y="1837944"/>
                  <a:pt x="1517904" y="1837944"/>
                  <a:pt x="1527048" y="1828800"/>
                </a:cubicBezTo>
                <a:lnTo>
                  <a:pt x="1545336" y="1847088"/>
                </a:lnTo>
                <a:moveTo>
                  <a:pt x="566928" y="1901952"/>
                </a:moveTo>
                <a:cubicBezTo>
                  <a:pt x="557784" y="1901952"/>
                  <a:pt x="539496" y="1892808"/>
                  <a:pt x="530352" y="1892808"/>
                </a:cubicBezTo>
                <a:lnTo>
                  <a:pt x="539496" y="1865376"/>
                </a:lnTo>
                <a:cubicBezTo>
                  <a:pt x="557784" y="1874520"/>
                  <a:pt x="566928" y="1874520"/>
                  <a:pt x="576072" y="1883664"/>
                </a:cubicBezTo>
                <a:lnTo>
                  <a:pt x="566928" y="1901952"/>
                </a:lnTo>
                <a:moveTo>
                  <a:pt x="1472184" y="1892808"/>
                </a:moveTo>
                <a:cubicBezTo>
                  <a:pt x="1463040" y="1892808"/>
                  <a:pt x="1453896" y="1901952"/>
                  <a:pt x="1444752" y="1901952"/>
                </a:cubicBezTo>
                <a:lnTo>
                  <a:pt x="1426464" y="1883664"/>
                </a:lnTo>
                <a:cubicBezTo>
                  <a:pt x="1444752" y="1874520"/>
                  <a:pt x="1453896" y="1874520"/>
                  <a:pt x="1463040" y="1865376"/>
                </a:cubicBezTo>
                <a:lnTo>
                  <a:pt x="1472184" y="1892808"/>
                </a:lnTo>
                <a:moveTo>
                  <a:pt x="640080" y="1938528"/>
                </a:moveTo>
                <a:cubicBezTo>
                  <a:pt x="621792" y="1929384"/>
                  <a:pt x="612648" y="1929384"/>
                  <a:pt x="603504" y="1920240"/>
                </a:cubicBezTo>
                <a:lnTo>
                  <a:pt x="612648" y="1901952"/>
                </a:lnTo>
                <a:cubicBezTo>
                  <a:pt x="621792" y="1901952"/>
                  <a:pt x="630936" y="1911096"/>
                  <a:pt x="649224" y="1911096"/>
                </a:cubicBezTo>
                <a:lnTo>
                  <a:pt x="640080" y="1938528"/>
                </a:lnTo>
                <a:moveTo>
                  <a:pt x="1408176" y="1920240"/>
                </a:moveTo>
                <a:cubicBezTo>
                  <a:pt x="1389888" y="1929384"/>
                  <a:pt x="1380744" y="1929384"/>
                  <a:pt x="1371600" y="1938528"/>
                </a:cubicBezTo>
                <a:lnTo>
                  <a:pt x="1362456" y="1911096"/>
                </a:lnTo>
                <a:cubicBezTo>
                  <a:pt x="1371600" y="1911096"/>
                  <a:pt x="1380744" y="1901952"/>
                  <a:pt x="1399032" y="1901952"/>
                </a:cubicBezTo>
                <a:lnTo>
                  <a:pt x="1408176" y="1920240"/>
                </a:lnTo>
                <a:moveTo>
                  <a:pt x="713232" y="1965960"/>
                </a:moveTo>
                <a:cubicBezTo>
                  <a:pt x="694944" y="1956816"/>
                  <a:pt x="685800" y="1956816"/>
                  <a:pt x="676656" y="1947672"/>
                </a:cubicBezTo>
                <a:lnTo>
                  <a:pt x="685800" y="1929384"/>
                </a:lnTo>
                <a:cubicBezTo>
                  <a:pt x="694944" y="1929384"/>
                  <a:pt x="704088" y="1938528"/>
                  <a:pt x="722376" y="1938528"/>
                </a:cubicBezTo>
                <a:lnTo>
                  <a:pt x="713232" y="1965960"/>
                </a:lnTo>
                <a:moveTo>
                  <a:pt x="1335024" y="1947672"/>
                </a:moveTo>
                <a:cubicBezTo>
                  <a:pt x="1316736" y="1956816"/>
                  <a:pt x="1307592" y="1956816"/>
                  <a:pt x="1298448" y="1965960"/>
                </a:cubicBezTo>
                <a:lnTo>
                  <a:pt x="1289304" y="1938528"/>
                </a:lnTo>
                <a:cubicBezTo>
                  <a:pt x="1298448" y="1938528"/>
                  <a:pt x="1307592" y="1929384"/>
                  <a:pt x="1325880" y="1929384"/>
                </a:cubicBezTo>
                <a:lnTo>
                  <a:pt x="1335024" y="1947672"/>
                </a:lnTo>
                <a:moveTo>
                  <a:pt x="786384" y="1984248"/>
                </a:moveTo>
                <a:cubicBezTo>
                  <a:pt x="777240" y="1984248"/>
                  <a:pt x="758952" y="1975104"/>
                  <a:pt x="749808" y="1975104"/>
                </a:cubicBezTo>
                <a:lnTo>
                  <a:pt x="758952" y="1947672"/>
                </a:lnTo>
                <a:cubicBezTo>
                  <a:pt x="768096" y="1956816"/>
                  <a:pt x="777240" y="1956816"/>
                  <a:pt x="795528" y="1956816"/>
                </a:cubicBezTo>
                <a:lnTo>
                  <a:pt x="786384" y="1984248"/>
                </a:lnTo>
                <a:moveTo>
                  <a:pt x="1252728" y="1975104"/>
                </a:moveTo>
                <a:cubicBezTo>
                  <a:pt x="1243584" y="1975104"/>
                  <a:pt x="1234440" y="1984248"/>
                  <a:pt x="1216152" y="1984248"/>
                </a:cubicBezTo>
                <a:lnTo>
                  <a:pt x="1216152" y="1956816"/>
                </a:lnTo>
                <a:cubicBezTo>
                  <a:pt x="1225296" y="1956816"/>
                  <a:pt x="1234440" y="1956816"/>
                  <a:pt x="1252728" y="1947672"/>
                </a:cubicBezTo>
                <a:lnTo>
                  <a:pt x="1252728" y="1975104"/>
                </a:lnTo>
                <a:moveTo>
                  <a:pt x="868680" y="1993392"/>
                </a:moveTo>
                <a:cubicBezTo>
                  <a:pt x="850392" y="1993392"/>
                  <a:pt x="841248" y="1993392"/>
                  <a:pt x="822960" y="1993392"/>
                </a:cubicBezTo>
                <a:lnTo>
                  <a:pt x="832104" y="1965960"/>
                </a:lnTo>
                <a:cubicBezTo>
                  <a:pt x="841248" y="1965960"/>
                  <a:pt x="859536" y="1965960"/>
                  <a:pt x="868680" y="1975104"/>
                </a:cubicBezTo>
                <a:lnTo>
                  <a:pt x="868680" y="1993392"/>
                </a:lnTo>
                <a:moveTo>
                  <a:pt x="1179576" y="1993392"/>
                </a:moveTo>
                <a:cubicBezTo>
                  <a:pt x="1170432" y="1993392"/>
                  <a:pt x="1152144" y="1993392"/>
                  <a:pt x="1143000" y="1993392"/>
                </a:cubicBezTo>
                <a:lnTo>
                  <a:pt x="1133856" y="1975104"/>
                </a:lnTo>
                <a:cubicBezTo>
                  <a:pt x="1152144" y="1965960"/>
                  <a:pt x="1161288" y="1965960"/>
                  <a:pt x="1179576" y="1965960"/>
                </a:cubicBezTo>
                <a:lnTo>
                  <a:pt x="1179576" y="1993392"/>
                </a:lnTo>
                <a:moveTo>
                  <a:pt x="941832" y="2002536"/>
                </a:moveTo>
                <a:cubicBezTo>
                  <a:pt x="932688" y="2002536"/>
                  <a:pt x="914400" y="2002536"/>
                  <a:pt x="905256" y="2002536"/>
                </a:cubicBezTo>
                <a:lnTo>
                  <a:pt x="905256" y="1975104"/>
                </a:lnTo>
                <a:cubicBezTo>
                  <a:pt x="923544" y="1975104"/>
                  <a:pt x="932688" y="1975104"/>
                  <a:pt x="941832" y="1975104"/>
                </a:cubicBezTo>
                <a:lnTo>
                  <a:pt x="941832" y="2002536"/>
                </a:lnTo>
                <a:moveTo>
                  <a:pt x="1097280" y="2002536"/>
                </a:moveTo>
                <a:cubicBezTo>
                  <a:pt x="1088136" y="2002536"/>
                  <a:pt x="1078992" y="2002536"/>
                  <a:pt x="1060704" y="2002536"/>
                </a:cubicBezTo>
                <a:lnTo>
                  <a:pt x="1060704" y="1975104"/>
                </a:lnTo>
                <a:cubicBezTo>
                  <a:pt x="1069848" y="1975104"/>
                  <a:pt x="1088136" y="1975104"/>
                  <a:pt x="1097280" y="1975104"/>
                </a:cubicBezTo>
                <a:lnTo>
                  <a:pt x="1097280" y="2002536"/>
                </a:lnTo>
                <a:moveTo>
                  <a:pt x="1005840" y="2002536"/>
                </a:moveTo>
                <a:cubicBezTo>
                  <a:pt x="996696" y="2002536"/>
                  <a:pt x="987552" y="2002536"/>
                  <a:pt x="987552" y="2002536"/>
                </a:cubicBezTo>
                <a:lnTo>
                  <a:pt x="987552" y="1984248"/>
                </a:lnTo>
                <a:cubicBezTo>
                  <a:pt x="987552" y="1984248"/>
                  <a:pt x="996696" y="1984248"/>
                  <a:pt x="1005840" y="1984248"/>
                </a:cubicBezTo>
                <a:cubicBezTo>
                  <a:pt x="1005840" y="1984248"/>
                  <a:pt x="1014984" y="1984248"/>
                  <a:pt x="1024128" y="1984248"/>
                </a:cubicBezTo>
                <a:lnTo>
                  <a:pt x="1024128" y="2002536"/>
                </a:lnTo>
                <a:cubicBezTo>
                  <a:pt x="1014984" y="2002536"/>
                  <a:pt x="1005840" y="2002536"/>
                  <a:pt x="1005840" y="2002536"/>
                </a:cubicBezTo>
              </a:path>
            </a:pathLst>
          </a:custGeom>
          <a:solidFill>
            <a:schemeClr val="accent1">
              <a:lumMod val="20000"/>
              <a:lumOff val="80000"/>
            </a:schemeClr>
          </a:solidFill>
        </p:spPr>
        <p:txBody>
          <a:bodyPr/>
          <a:p>
            <a:endParaRPr lang="zh-CN" altLang="en-US" sz="1260"/>
          </a:p>
        </p:txBody>
      </p:sp>
      <p:sp>
        <p:nvSpPr>
          <p:cNvPr id="63" name="任意多边形: 形状 7"/>
          <p:cNvSpPr/>
          <p:nvPr>
            <p:custDataLst>
              <p:tags r:id="rId8"/>
            </p:custDataLst>
          </p:nvPr>
        </p:nvSpPr>
        <p:spPr>
          <a:xfrm>
            <a:off x="1915682" y="648930"/>
            <a:ext cx="5630130" cy="354806"/>
          </a:xfrm>
          <a:custGeom>
            <a:avLst/>
            <a:gdLst>
              <a:gd name="connsiteX0" fmla="*/ 0 w 8428382"/>
              <a:gd name="connsiteY0" fmla="*/ 506896 h 506896"/>
              <a:gd name="connsiteX1" fmla="*/ 1669774 w 8428382"/>
              <a:gd name="connsiteY1" fmla="*/ 506896 h 506896"/>
              <a:gd name="connsiteX2" fmla="*/ 2136913 w 8428382"/>
              <a:gd name="connsiteY2" fmla="*/ 0 h 506896"/>
              <a:gd name="connsiteX3" fmla="*/ 8428382 w 8428382"/>
              <a:gd name="connsiteY3" fmla="*/ 0 h 506896"/>
            </a:gdLst>
            <a:ahLst/>
            <a:cxnLst>
              <a:cxn ang="0">
                <a:pos x="connsiteX0" y="connsiteY0"/>
              </a:cxn>
              <a:cxn ang="0">
                <a:pos x="connsiteX1" y="connsiteY1"/>
              </a:cxn>
              <a:cxn ang="0">
                <a:pos x="connsiteX2" y="connsiteY2"/>
              </a:cxn>
              <a:cxn ang="0">
                <a:pos x="connsiteX3" y="connsiteY3"/>
              </a:cxn>
            </a:cxnLst>
            <a:rect l="l" t="t" r="r" b="b"/>
            <a:pathLst>
              <a:path w="8428382" h="506896">
                <a:moveTo>
                  <a:pt x="0" y="506896"/>
                </a:moveTo>
                <a:lnTo>
                  <a:pt x="1669774" y="506896"/>
                </a:lnTo>
                <a:lnTo>
                  <a:pt x="2136913" y="0"/>
                </a:lnTo>
                <a:lnTo>
                  <a:pt x="8428382" y="0"/>
                </a:lnTo>
              </a:path>
            </a:pathLst>
          </a:cu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60"/>
          </a:p>
        </p:txBody>
      </p:sp>
      <p:sp>
        <p:nvSpPr>
          <p:cNvPr id="64" name="矩形 63"/>
          <p:cNvSpPr/>
          <p:nvPr>
            <p:custDataLst>
              <p:tags r:id="rId9"/>
            </p:custDataLst>
          </p:nvPr>
        </p:nvSpPr>
        <p:spPr>
          <a:xfrm>
            <a:off x="3270250" y="678180"/>
            <a:ext cx="4081145" cy="652145"/>
          </a:xfrm>
          <a:prstGeom prst="rect">
            <a:avLst/>
          </a:prstGeom>
          <a:noFill/>
        </p:spPr>
        <p:txBody>
          <a:bodyPr wrap="square" lIns="0" tIns="0" rIns="0" bIns="0" rtlCol="0" anchor="t" anchorCtr="0">
            <a:noAutofit/>
          </a:bodyPr>
          <a:p>
            <a:pPr marL="0" indent="0" algn="l" eaLnBrk="1" fontAlgn="auto" latinLnBrk="0" hangingPunct="1">
              <a:lnSpc>
                <a:spcPct val="150000"/>
              </a:lnSpc>
              <a:spcBef>
                <a:spcPct val="0"/>
              </a:spcBef>
              <a:spcAft>
                <a:spcPct val="0"/>
              </a:spcAft>
            </a:pPr>
            <a:r>
              <a:rPr lang="en-US" altLang="zh-CN" sz="980" dirty="0">
                <a:solidFill>
                  <a:schemeClr val="tx1">
                    <a:lumMod val="85000"/>
                    <a:lumOff val="15000"/>
                  </a:schemeClr>
                </a:solidFill>
                <a:latin typeface="+mn-ea"/>
                <a:cs typeface="+mn-ea"/>
              </a:rPr>
              <a:t>    </a:t>
            </a:r>
            <a:r>
              <a:rPr kumimoji="0" lang="zh-CN" altLang="en-US" sz="800" b="0" i="0" u="none" strike="noStrike" kern="0" cap="none" spc="0" normalizeH="0" baseline="0" noProof="1">
                <a:latin typeface="+mn-ea"/>
                <a:ea typeface="+mn-ea"/>
                <a:cs typeface="宋体" panose="02010600030101010101" pitchFamily="2" charset="-122"/>
              </a:rPr>
              <a:t>劳动</a:t>
            </a:r>
            <a:r>
              <a:rPr lang="zh-CN" altLang="en-US" sz="800" dirty="0">
                <a:solidFill>
                  <a:schemeClr val="tx1">
                    <a:lumMod val="85000"/>
                    <a:lumOff val="15000"/>
                  </a:schemeClr>
                </a:solidFill>
                <a:latin typeface="+mn-ea"/>
                <a:ea typeface="+mn-ea"/>
                <a:cs typeface="+mn-ea"/>
              </a:rPr>
              <a:t>定额是给岗位人员核定工作量标准，是餐饮管理的基础工作，是编制订员的依据；定员是餐饮部在确定岗位和劳动定额的基础上，核定人员的工作。定额定员应根据餐厅的经营服务方式、设备条件、营业时间、人员业务技术状况的不同情况，采用不同方法和标准进行。</a:t>
            </a:r>
            <a:endParaRPr lang="zh-CN" altLang="en-US" sz="800" dirty="0">
              <a:solidFill>
                <a:schemeClr val="tx1">
                  <a:lumMod val="85000"/>
                  <a:lumOff val="15000"/>
                </a:schemeClr>
              </a:solidFill>
              <a:latin typeface="+mn-ea"/>
              <a:ea typeface="+mn-ea"/>
              <a:cs typeface="+mn-ea"/>
            </a:endParaRPr>
          </a:p>
        </p:txBody>
      </p:sp>
      <p:sp>
        <p:nvSpPr>
          <p:cNvPr id="65" name="矩形 64"/>
          <p:cNvSpPr/>
          <p:nvPr>
            <p:custDataLst>
              <p:tags r:id="rId10"/>
            </p:custDataLst>
          </p:nvPr>
        </p:nvSpPr>
        <p:spPr>
          <a:xfrm>
            <a:off x="3269994" y="401358"/>
            <a:ext cx="4220948" cy="241897"/>
          </a:xfrm>
          <a:prstGeom prst="rect">
            <a:avLst/>
          </a:prstGeom>
          <a:noFill/>
        </p:spPr>
        <p:txBody>
          <a:bodyPr wrap="none" lIns="0" tIns="0" rIns="0" bIns="0" rtlCol="0" anchor="ctr">
            <a:noAutofit/>
          </a:bodyPr>
          <a:p>
            <a:pPr algn="r">
              <a:spcBef>
                <a:spcPct val="0"/>
              </a:spcBef>
              <a:spcAft>
                <a:spcPct val="0"/>
              </a:spcAft>
            </a:pPr>
            <a:r>
              <a:rPr lang="en-US" altLang="zh-CN" sz="1260" b="1">
                <a:solidFill>
                  <a:schemeClr val="accent1"/>
                </a:solidFill>
                <a:latin typeface="+mn-ea"/>
                <a:ea typeface="宋体" panose="02010600030101010101" pitchFamily="2" charset="-122"/>
                <a:cs typeface="+mn-ea"/>
              </a:rPr>
              <a:t>      </a:t>
            </a:r>
            <a:r>
              <a:rPr lang="zh-CN" altLang="en-US" sz="1260" b="1">
                <a:solidFill>
                  <a:schemeClr val="accent1"/>
                </a:solidFill>
                <a:latin typeface="+mn-ea"/>
                <a:ea typeface="宋体" panose="02010600030101010101" pitchFamily="2" charset="-122"/>
                <a:cs typeface="+mn-ea"/>
              </a:rPr>
              <a:t>定额员工</a:t>
            </a:r>
            <a:r>
              <a:rPr lang="en-US" altLang="zh-CN" sz="1260" b="1">
                <a:solidFill>
                  <a:schemeClr val="accent1"/>
                </a:solidFill>
                <a:latin typeface="+mn-ea"/>
                <a:ea typeface="宋体" panose="02010600030101010101" pitchFamily="2" charset="-122"/>
                <a:cs typeface="+mn-ea"/>
              </a:rPr>
              <a:t>     </a:t>
            </a:r>
            <a:r>
              <a:rPr lang="en-US" altLang="zh-CN" sz="1260" b="1">
                <a:solidFill>
                  <a:schemeClr val="accent1"/>
                </a:solidFill>
                <a:latin typeface="+mn-ea"/>
                <a:cs typeface="+mn-ea"/>
              </a:rPr>
              <a:t>01</a:t>
            </a:r>
            <a:endParaRPr lang="zh-CN" altLang="en-US" sz="1260" b="1">
              <a:solidFill>
                <a:schemeClr val="accent1"/>
              </a:solidFill>
              <a:latin typeface="+mn-ea"/>
              <a:cs typeface="+mn-ea"/>
            </a:endParaRPr>
          </a:p>
        </p:txBody>
      </p:sp>
      <p:sp>
        <p:nvSpPr>
          <p:cNvPr id="66" name="矩形 65"/>
          <p:cNvSpPr/>
          <p:nvPr>
            <p:custDataLst>
              <p:tags r:id="rId11"/>
            </p:custDataLst>
          </p:nvPr>
        </p:nvSpPr>
        <p:spPr>
          <a:xfrm>
            <a:off x="3244850" y="1747520"/>
            <a:ext cx="4067810" cy="844550"/>
          </a:xfrm>
          <a:prstGeom prst="rect">
            <a:avLst/>
          </a:prstGeom>
          <a:noFill/>
        </p:spPr>
        <p:txBody>
          <a:bodyPr wrap="square" lIns="0" tIns="0" rIns="0" bIns="0" rtlCol="0" anchor="t" anchorCtr="0">
            <a:noAutofit/>
          </a:bodyPr>
          <a:p>
            <a:pPr marL="0" indent="0" algn="l" eaLnBrk="1" fontAlgn="auto" latinLnBrk="0" hangingPunct="1">
              <a:lnSpc>
                <a:spcPct val="150000"/>
              </a:lnSpc>
              <a:spcBef>
                <a:spcPct val="0"/>
              </a:spcBef>
              <a:spcAft>
                <a:spcPct val="0"/>
              </a:spcAft>
            </a:pPr>
            <a:r>
              <a:rPr lang="en-US" altLang="zh-CN" sz="980" dirty="0">
                <a:solidFill>
                  <a:schemeClr val="tx1">
                    <a:lumMod val="85000"/>
                    <a:lumOff val="15000"/>
                  </a:schemeClr>
                </a:solidFill>
                <a:latin typeface="+mn-ea"/>
                <a:cs typeface="+mn-ea"/>
              </a:rPr>
              <a:t>    </a:t>
            </a:r>
            <a:r>
              <a:rPr kumimoji="0" lang="zh-CN" altLang="en-US" sz="800" b="0" i="0" u="none" strike="noStrike" kern="0" cap="none" spc="0" normalizeH="0" baseline="0" noProof="1" dirty="0">
                <a:solidFill>
                  <a:schemeClr val="tx1">
                    <a:lumMod val="85000"/>
                    <a:lumOff val="15000"/>
                  </a:schemeClr>
                </a:solidFill>
                <a:latin typeface="+mn-ea"/>
                <a:ea typeface="+mn-ea"/>
                <a:cs typeface="+mn-ea"/>
              </a:rPr>
              <a:t>提升服务水平是使酒店投入少、见效快的主要手段，提升服务水平的主要手段有激励和培训等。</a:t>
            </a:r>
            <a:endParaRPr kumimoji="0" lang="zh-CN" altLang="en-US" sz="800" b="0" i="0" u="none" strike="noStrike" kern="0" cap="none" spc="0" normalizeH="0" baseline="0" noProof="1" dirty="0">
              <a:solidFill>
                <a:schemeClr val="tx1">
                  <a:lumMod val="85000"/>
                  <a:lumOff val="15000"/>
                </a:schemeClr>
              </a:solidFill>
              <a:latin typeface="+mn-ea"/>
              <a:ea typeface="+mn-ea"/>
              <a:cs typeface="+mn-ea"/>
            </a:endParaRPr>
          </a:p>
          <a:p>
            <a:pPr marL="0" indent="0" algn="l" eaLnBrk="1" fontAlgn="auto" latinLnBrk="0" hangingPunct="1">
              <a:lnSpc>
                <a:spcPct val="150000"/>
              </a:lnSpc>
              <a:spcBef>
                <a:spcPct val="0"/>
              </a:spcBef>
              <a:spcAft>
                <a:spcPct val="0"/>
              </a:spcAft>
            </a:pPr>
            <a:r>
              <a:rPr kumimoji="0" lang="zh-CN" altLang="en-US" sz="800" b="0" i="0" u="none" strike="noStrike" kern="0" cap="none" spc="0" normalizeH="0" baseline="0" noProof="1" dirty="0">
                <a:solidFill>
                  <a:schemeClr val="tx1">
                    <a:lumMod val="85000"/>
                    <a:lumOff val="15000"/>
                  </a:schemeClr>
                </a:solidFill>
                <a:latin typeface="+mn-ea"/>
                <a:ea typeface="+mn-ea"/>
                <a:cs typeface="+mn-ea"/>
              </a:rPr>
              <a:t>    有效的激励可以点燃员工的工作激情，使他们的工作动机更加强烈，服务自然就会更加主动、周到、热情。常见的激励手段一般有物质激励和精神激励。</a:t>
            </a:r>
            <a:endParaRPr kumimoji="0" lang="zh-CN" altLang="en-US" sz="800" b="0" i="0" u="none" strike="noStrike" kern="0" cap="none" spc="0" normalizeH="0" baseline="0" noProof="1" dirty="0">
              <a:solidFill>
                <a:schemeClr val="tx1">
                  <a:lumMod val="85000"/>
                  <a:lumOff val="15000"/>
                </a:schemeClr>
              </a:solidFill>
              <a:latin typeface="+mn-ea"/>
              <a:ea typeface="+mn-ea"/>
              <a:cs typeface="+mn-ea"/>
            </a:endParaRPr>
          </a:p>
          <a:p>
            <a:pPr marL="0" indent="0" algn="l" eaLnBrk="1" fontAlgn="auto" latinLnBrk="0" hangingPunct="1">
              <a:lnSpc>
                <a:spcPct val="150000"/>
              </a:lnSpc>
              <a:spcBef>
                <a:spcPct val="0"/>
              </a:spcBef>
              <a:spcAft>
                <a:spcPct val="0"/>
              </a:spcAft>
            </a:pPr>
            <a:r>
              <a:rPr kumimoji="0" lang="en-US" altLang="zh-CN" sz="800" b="0" i="0" u="none" strike="noStrike" kern="0" cap="none" spc="0" normalizeH="0" baseline="0" noProof="1" dirty="0">
                <a:solidFill>
                  <a:schemeClr val="tx1">
                    <a:lumMod val="85000"/>
                    <a:lumOff val="15000"/>
                  </a:schemeClr>
                </a:solidFill>
                <a:latin typeface="+mn-ea"/>
                <a:ea typeface="+mn-ea"/>
                <a:cs typeface="+mn-ea"/>
              </a:rPr>
              <a:t>    </a:t>
            </a:r>
            <a:r>
              <a:rPr kumimoji="0" lang="zh-CN" altLang="en-US" sz="800" b="0" i="0" u="none" strike="noStrike" kern="0" cap="none" spc="0" normalizeH="0" baseline="0" noProof="1" dirty="0">
                <a:solidFill>
                  <a:schemeClr val="tx1">
                    <a:lumMod val="85000"/>
                    <a:lumOff val="15000"/>
                  </a:schemeClr>
                </a:solidFill>
                <a:latin typeface="+mn-ea"/>
                <a:ea typeface="+mn-ea"/>
                <a:cs typeface="+mn-ea"/>
              </a:rPr>
              <a:t>培训工作是饭店的一项持续不断的重要工作，它是培养人才、提高酒店管理水平和服务水平的有效办法。</a:t>
            </a:r>
            <a:endParaRPr kumimoji="0" lang="zh-CN" altLang="en-US" sz="800" b="0" i="0" u="none" strike="noStrike" kern="0" cap="none" spc="0" normalizeH="0" baseline="0" noProof="1" dirty="0">
              <a:solidFill>
                <a:schemeClr val="tx1">
                  <a:lumMod val="85000"/>
                  <a:lumOff val="15000"/>
                </a:schemeClr>
              </a:solidFill>
              <a:latin typeface="+mn-ea"/>
              <a:ea typeface="+mn-ea"/>
              <a:cs typeface="+mn-ea"/>
            </a:endParaRPr>
          </a:p>
          <a:p>
            <a:pPr algn="l">
              <a:lnSpc>
                <a:spcPct val="150000"/>
              </a:lnSpc>
              <a:spcBef>
                <a:spcPct val="0"/>
              </a:spcBef>
              <a:spcAft>
                <a:spcPct val="0"/>
              </a:spcAft>
            </a:pPr>
            <a:endParaRPr lang="zh-CN" altLang="en-US" sz="980" dirty="0">
              <a:solidFill>
                <a:schemeClr val="tx1">
                  <a:lumMod val="85000"/>
                  <a:lumOff val="15000"/>
                </a:schemeClr>
              </a:solidFill>
              <a:latin typeface="+mn-ea"/>
              <a:cs typeface="+mn-ea"/>
            </a:endParaRPr>
          </a:p>
        </p:txBody>
      </p:sp>
      <p:sp>
        <p:nvSpPr>
          <p:cNvPr id="67" name="矩形 66"/>
          <p:cNvSpPr/>
          <p:nvPr>
            <p:custDataLst>
              <p:tags r:id="rId12"/>
            </p:custDataLst>
          </p:nvPr>
        </p:nvSpPr>
        <p:spPr>
          <a:xfrm>
            <a:off x="3269994" y="1539656"/>
            <a:ext cx="4220948" cy="241897"/>
          </a:xfrm>
          <a:prstGeom prst="rect">
            <a:avLst/>
          </a:prstGeom>
          <a:noFill/>
        </p:spPr>
        <p:txBody>
          <a:bodyPr wrap="none" lIns="0" tIns="0" rIns="0" bIns="0" rtlCol="0" anchor="ctr">
            <a:noAutofit/>
          </a:bodyPr>
          <a:p>
            <a:pPr algn="r">
              <a:spcBef>
                <a:spcPct val="0"/>
              </a:spcBef>
              <a:spcAft>
                <a:spcPct val="0"/>
              </a:spcAft>
            </a:pPr>
            <a:r>
              <a:rPr lang="en-US" altLang="zh-CN" sz="1260" b="1">
                <a:solidFill>
                  <a:schemeClr val="accent1"/>
                </a:solidFill>
                <a:latin typeface="+mn-ea"/>
                <a:cs typeface="+mn-ea"/>
              </a:rPr>
              <a:t>02</a:t>
            </a:r>
            <a:endParaRPr lang="zh-CN" altLang="en-US" sz="1260" b="1">
              <a:solidFill>
                <a:schemeClr val="accent1"/>
              </a:solidFill>
              <a:latin typeface="+mn-ea"/>
              <a:cs typeface="+mn-ea"/>
            </a:endParaRPr>
          </a:p>
        </p:txBody>
      </p:sp>
      <p:sp>
        <p:nvSpPr>
          <p:cNvPr id="68" name="矩形 67"/>
          <p:cNvSpPr/>
          <p:nvPr>
            <p:custDataLst>
              <p:tags r:id="rId13"/>
            </p:custDataLst>
          </p:nvPr>
        </p:nvSpPr>
        <p:spPr>
          <a:xfrm>
            <a:off x="3264216" y="3027754"/>
            <a:ext cx="4226668" cy="825709"/>
          </a:xfrm>
          <a:prstGeom prst="rect">
            <a:avLst/>
          </a:prstGeom>
          <a:noFill/>
        </p:spPr>
        <p:txBody>
          <a:bodyPr wrap="square" lIns="0" tIns="0" rIns="0" bIns="0" rtlCol="0" anchor="t" anchorCtr="0">
            <a:noAutofit/>
          </a:bodyPr>
          <a:p>
            <a:pPr algn="l">
              <a:lnSpc>
                <a:spcPct val="150000"/>
              </a:lnSpc>
              <a:spcBef>
                <a:spcPct val="0"/>
              </a:spcBef>
              <a:spcAft>
                <a:spcPct val="0"/>
              </a:spcAft>
            </a:pPr>
            <a:r>
              <a:rPr kumimoji="0" lang="zh-CN" altLang="en-US" sz="800" b="0" i="0" u="none" strike="noStrike" kern="0" cap="none" spc="0" normalizeH="0" baseline="0" noProof="1" dirty="0">
                <a:solidFill>
                  <a:schemeClr val="tx1">
                    <a:lumMod val="85000"/>
                    <a:lumOff val="15000"/>
                  </a:schemeClr>
                </a:solidFill>
                <a:latin typeface="+mn-ea"/>
                <a:ea typeface="+mn-ea"/>
                <a:cs typeface="+mn-ea"/>
              </a:rPr>
              <a:t>合理安排班次及日常考核是餐饮部员工管理的主要任务，餐饮部作为酒店用工量最大的部门，在员工日常管理工作中应科学有效、合理协调，既要体现出员工的个人价值，还要为酒店创造更高的效益。</a:t>
            </a:r>
            <a:endParaRPr lang="zh-CN" altLang="en-US" sz="980" dirty="0">
              <a:solidFill>
                <a:schemeClr val="tx1">
                  <a:lumMod val="85000"/>
                  <a:lumOff val="15000"/>
                </a:schemeClr>
              </a:solidFill>
              <a:latin typeface="+mn-ea"/>
              <a:cs typeface="+mn-ea"/>
            </a:endParaRPr>
          </a:p>
        </p:txBody>
      </p:sp>
      <p:sp>
        <p:nvSpPr>
          <p:cNvPr id="69" name="矩形 68"/>
          <p:cNvSpPr/>
          <p:nvPr>
            <p:custDataLst>
              <p:tags r:id="rId14"/>
            </p:custDataLst>
          </p:nvPr>
        </p:nvSpPr>
        <p:spPr>
          <a:xfrm>
            <a:off x="3269994" y="2670842"/>
            <a:ext cx="4220948" cy="241897"/>
          </a:xfrm>
          <a:prstGeom prst="rect">
            <a:avLst/>
          </a:prstGeom>
          <a:noFill/>
        </p:spPr>
        <p:txBody>
          <a:bodyPr wrap="none" lIns="0" tIns="0" rIns="0" bIns="0" rtlCol="0" anchor="ctr">
            <a:noAutofit/>
          </a:bodyPr>
          <a:p>
            <a:pPr algn="r">
              <a:spcBef>
                <a:spcPct val="0"/>
              </a:spcBef>
              <a:spcAft>
                <a:spcPct val="0"/>
              </a:spcAft>
            </a:pPr>
            <a:r>
              <a:rPr lang="en-US" altLang="zh-CN" sz="1260" b="1">
                <a:solidFill>
                  <a:schemeClr val="accent1"/>
                </a:solidFill>
                <a:latin typeface="+mn-ea"/>
                <a:cs typeface="+mn-ea"/>
              </a:rPr>
              <a:t>03</a:t>
            </a:r>
            <a:endParaRPr lang="zh-CN" altLang="en-US" sz="1260" b="1">
              <a:solidFill>
                <a:schemeClr val="accent1"/>
              </a:solidFill>
              <a:latin typeface="+mn-ea"/>
              <a:cs typeface="+mn-ea"/>
            </a:endParaRPr>
          </a:p>
        </p:txBody>
      </p:sp>
      <p:sp>
        <p:nvSpPr>
          <p:cNvPr id="70" name="任意多边形: 形状 22"/>
          <p:cNvSpPr/>
          <p:nvPr>
            <p:custDataLst>
              <p:tags r:id="rId15"/>
            </p:custDataLst>
          </p:nvPr>
        </p:nvSpPr>
        <p:spPr>
          <a:xfrm>
            <a:off x="1594772" y="1232524"/>
            <a:ext cx="221833" cy="221417"/>
          </a:xfrm>
          <a:custGeom>
            <a:avLst/>
            <a:gdLst>
              <a:gd name="connsiteX0" fmla="*/ 182937 w 316923"/>
              <a:gd name="connsiteY0" fmla="*/ 179450 h 316328"/>
              <a:gd name="connsiteX1" fmla="*/ 276806 w 316923"/>
              <a:gd name="connsiteY1" fmla="*/ 179450 h 316328"/>
              <a:gd name="connsiteX2" fmla="*/ 298831 w 316923"/>
              <a:gd name="connsiteY2" fmla="*/ 201308 h 316328"/>
              <a:gd name="connsiteX3" fmla="*/ 298831 w 316923"/>
              <a:gd name="connsiteY3" fmla="*/ 294470 h 316328"/>
              <a:gd name="connsiteX4" fmla="*/ 276806 w 316923"/>
              <a:gd name="connsiteY4" fmla="*/ 316328 h 316328"/>
              <a:gd name="connsiteX5" fmla="*/ 182937 w 316923"/>
              <a:gd name="connsiteY5" fmla="*/ 316328 h 316328"/>
              <a:gd name="connsiteX6" fmla="*/ 160913 w 316923"/>
              <a:gd name="connsiteY6" fmla="*/ 294470 h 316328"/>
              <a:gd name="connsiteX7" fmla="*/ 160913 w 316923"/>
              <a:gd name="connsiteY7" fmla="*/ 201308 h 316328"/>
              <a:gd name="connsiteX8" fmla="*/ 182937 w 316923"/>
              <a:gd name="connsiteY8" fmla="*/ 179450 h 316328"/>
              <a:gd name="connsiteX9" fmla="*/ 22024 w 316923"/>
              <a:gd name="connsiteY9" fmla="*/ 179450 h 316328"/>
              <a:gd name="connsiteX10" fmla="*/ 115893 w 316923"/>
              <a:gd name="connsiteY10" fmla="*/ 179450 h 316328"/>
              <a:gd name="connsiteX11" fmla="*/ 137918 w 316923"/>
              <a:gd name="connsiteY11" fmla="*/ 201308 h 316328"/>
              <a:gd name="connsiteX12" fmla="*/ 137918 w 316923"/>
              <a:gd name="connsiteY12" fmla="*/ 294470 h 316328"/>
              <a:gd name="connsiteX13" fmla="*/ 115893 w 316923"/>
              <a:gd name="connsiteY13" fmla="*/ 316328 h 316328"/>
              <a:gd name="connsiteX14" fmla="*/ 22024 w 316923"/>
              <a:gd name="connsiteY14" fmla="*/ 316328 h 316328"/>
              <a:gd name="connsiteX15" fmla="*/ 0 w 316923"/>
              <a:gd name="connsiteY15" fmla="*/ 294470 h 316328"/>
              <a:gd name="connsiteX16" fmla="*/ 0 w 316923"/>
              <a:gd name="connsiteY16" fmla="*/ 201308 h 316328"/>
              <a:gd name="connsiteX17" fmla="*/ 22024 w 316923"/>
              <a:gd name="connsiteY17" fmla="*/ 179450 h 316328"/>
              <a:gd name="connsiteX18" fmla="*/ 232596 w 316923"/>
              <a:gd name="connsiteY18" fmla="*/ 52762 h 316328"/>
              <a:gd name="connsiteX19" fmla="*/ 201453 w 316923"/>
              <a:gd name="connsiteY19" fmla="*/ 83670 h 316328"/>
              <a:gd name="connsiteX20" fmla="*/ 232596 w 316923"/>
              <a:gd name="connsiteY20" fmla="*/ 114579 h 316328"/>
              <a:gd name="connsiteX21" fmla="*/ 263740 w 316923"/>
              <a:gd name="connsiteY21" fmla="*/ 83670 h 316328"/>
              <a:gd name="connsiteX22" fmla="*/ 22024 w 316923"/>
              <a:gd name="connsiteY22" fmla="*/ 19751 h 316328"/>
              <a:gd name="connsiteX23" fmla="*/ 115893 w 316923"/>
              <a:gd name="connsiteY23" fmla="*/ 19751 h 316328"/>
              <a:gd name="connsiteX24" fmla="*/ 137918 w 316923"/>
              <a:gd name="connsiteY24" fmla="*/ 41610 h 316328"/>
              <a:gd name="connsiteX25" fmla="*/ 137918 w 316923"/>
              <a:gd name="connsiteY25" fmla="*/ 134772 h 316328"/>
              <a:gd name="connsiteX26" fmla="*/ 115893 w 316923"/>
              <a:gd name="connsiteY26" fmla="*/ 156630 h 316328"/>
              <a:gd name="connsiteX27" fmla="*/ 22024 w 316923"/>
              <a:gd name="connsiteY27" fmla="*/ 156630 h 316328"/>
              <a:gd name="connsiteX28" fmla="*/ 0 w 316923"/>
              <a:gd name="connsiteY28" fmla="*/ 134772 h 316328"/>
              <a:gd name="connsiteX29" fmla="*/ 0 w 316923"/>
              <a:gd name="connsiteY29" fmla="*/ 41610 h 316328"/>
              <a:gd name="connsiteX30" fmla="*/ 22024 w 316923"/>
              <a:gd name="connsiteY30" fmla="*/ 19751 h 316328"/>
              <a:gd name="connsiteX31" fmla="*/ 232575 w 316923"/>
              <a:gd name="connsiteY31" fmla="*/ 0 h 316328"/>
              <a:gd name="connsiteX32" fmla="*/ 248146 w 316923"/>
              <a:gd name="connsiteY32" fmla="*/ 6400 h 316328"/>
              <a:gd name="connsiteX33" fmla="*/ 248167 w 316923"/>
              <a:gd name="connsiteY33" fmla="*/ 6400 h 316328"/>
              <a:gd name="connsiteX34" fmla="*/ 310476 w 316923"/>
              <a:gd name="connsiteY34" fmla="*/ 68216 h 316328"/>
              <a:gd name="connsiteX35" fmla="*/ 310476 w 316923"/>
              <a:gd name="connsiteY35" fmla="*/ 99124 h 316328"/>
              <a:gd name="connsiteX36" fmla="*/ 248167 w 316923"/>
              <a:gd name="connsiteY36" fmla="*/ 160962 h 316328"/>
              <a:gd name="connsiteX37" fmla="*/ 217025 w 316923"/>
              <a:gd name="connsiteY37" fmla="*/ 160962 h 316328"/>
              <a:gd name="connsiteX38" fmla="*/ 154738 w 316923"/>
              <a:gd name="connsiteY38" fmla="*/ 99124 h 316328"/>
              <a:gd name="connsiteX39" fmla="*/ 154738 w 316923"/>
              <a:gd name="connsiteY39" fmla="*/ 68216 h 316328"/>
              <a:gd name="connsiteX40" fmla="*/ 217003 w 316923"/>
              <a:gd name="connsiteY40" fmla="*/ 6400 h 316328"/>
              <a:gd name="connsiteX41" fmla="*/ 232575 w 316923"/>
              <a:gd name="connsiteY41" fmla="*/ 0 h 31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6923" h="316328">
                <a:moveTo>
                  <a:pt x="182937" y="179450"/>
                </a:moveTo>
                <a:lnTo>
                  <a:pt x="276806" y="179450"/>
                </a:lnTo>
                <a:cubicBezTo>
                  <a:pt x="288970" y="179450"/>
                  <a:pt x="298831" y="189236"/>
                  <a:pt x="298831" y="201308"/>
                </a:cubicBezTo>
                <a:lnTo>
                  <a:pt x="298831" y="294470"/>
                </a:lnTo>
                <a:cubicBezTo>
                  <a:pt x="298831" y="306542"/>
                  <a:pt x="288970" y="316328"/>
                  <a:pt x="276806" y="316328"/>
                </a:cubicBezTo>
                <a:lnTo>
                  <a:pt x="182937" y="316328"/>
                </a:lnTo>
                <a:cubicBezTo>
                  <a:pt x="170773" y="316328"/>
                  <a:pt x="160913" y="306542"/>
                  <a:pt x="160913" y="294470"/>
                </a:cubicBezTo>
                <a:lnTo>
                  <a:pt x="160913" y="201308"/>
                </a:lnTo>
                <a:cubicBezTo>
                  <a:pt x="160913" y="189236"/>
                  <a:pt x="170773" y="179450"/>
                  <a:pt x="182937" y="179450"/>
                </a:cubicBezTo>
                <a:close/>
                <a:moveTo>
                  <a:pt x="22024" y="179450"/>
                </a:moveTo>
                <a:lnTo>
                  <a:pt x="115893" y="179450"/>
                </a:lnTo>
                <a:cubicBezTo>
                  <a:pt x="128057" y="179450"/>
                  <a:pt x="137918" y="189236"/>
                  <a:pt x="137918" y="201308"/>
                </a:cubicBezTo>
                <a:lnTo>
                  <a:pt x="137918" y="294470"/>
                </a:lnTo>
                <a:cubicBezTo>
                  <a:pt x="137918" y="306542"/>
                  <a:pt x="128057" y="316328"/>
                  <a:pt x="115893" y="316328"/>
                </a:cubicBezTo>
                <a:lnTo>
                  <a:pt x="22024" y="316328"/>
                </a:lnTo>
                <a:cubicBezTo>
                  <a:pt x="9860" y="316328"/>
                  <a:pt x="0" y="306542"/>
                  <a:pt x="0" y="294470"/>
                </a:cubicBezTo>
                <a:lnTo>
                  <a:pt x="0" y="201308"/>
                </a:lnTo>
                <a:cubicBezTo>
                  <a:pt x="0" y="189236"/>
                  <a:pt x="9860" y="179450"/>
                  <a:pt x="22024" y="179450"/>
                </a:cubicBezTo>
                <a:close/>
                <a:moveTo>
                  <a:pt x="232596" y="52762"/>
                </a:moveTo>
                <a:lnTo>
                  <a:pt x="201453" y="83670"/>
                </a:lnTo>
                <a:lnTo>
                  <a:pt x="232596" y="114579"/>
                </a:lnTo>
                <a:lnTo>
                  <a:pt x="263740" y="83670"/>
                </a:lnTo>
                <a:close/>
                <a:moveTo>
                  <a:pt x="22024" y="19751"/>
                </a:moveTo>
                <a:lnTo>
                  <a:pt x="115893" y="19751"/>
                </a:lnTo>
                <a:cubicBezTo>
                  <a:pt x="128057" y="19751"/>
                  <a:pt x="137918" y="29538"/>
                  <a:pt x="137918" y="41610"/>
                </a:cubicBezTo>
                <a:lnTo>
                  <a:pt x="137918" y="134772"/>
                </a:lnTo>
                <a:cubicBezTo>
                  <a:pt x="137918" y="146843"/>
                  <a:pt x="128057" y="156630"/>
                  <a:pt x="115893" y="156630"/>
                </a:cubicBezTo>
                <a:lnTo>
                  <a:pt x="22024" y="156630"/>
                </a:lnTo>
                <a:cubicBezTo>
                  <a:pt x="9860" y="156630"/>
                  <a:pt x="0" y="146843"/>
                  <a:pt x="0" y="134772"/>
                </a:cubicBezTo>
                <a:lnTo>
                  <a:pt x="0" y="41610"/>
                </a:lnTo>
                <a:cubicBezTo>
                  <a:pt x="0" y="29538"/>
                  <a:pt x="9860" y="19751"/>
                  <a:pt x="22024" y="19751"/>
                </a:cubicBezTo>
                <a:close/>
                <a:moveTo>
                  <a:pt x="232575" y="0"/>
                </a:moveTo>
                <a:cubicBezTo>
                  <a:pt x="238210" y="0"/>
                  <a:pt x="243846" y="2133"/>
                  <a:pt x="248146" y="6400"/>
                </a:cubicBezTo>
                <a:lnTo>
                  <a:pt x="248167" y="6400"/>
                </a:lnTo>
                <a:lnTo>
                  <a:pt x="310476" y="68216"/>
                </a:lnTo>
                <a:cubicBezTo>
                  <a:pt x="319073" y="76752"/>
                  <a:pt x="319073" y="90589"/>
                  <a:pt x="310476" y="99124"/>
                </a:cubicBezTo>
                <a:lnTo>
                  <a:pt x="248167" y="160962"/>
                </a:lnTo>
                <a:cubicBezTo>
                  <a:pt x="239566" y="169496"/>
                  <a:pt x="225625" y="169496"/>
                  <a:pt x="217025" y="160962"/>
                </a:cubicBezTo>
                <a:lnTo>
                  <a:pt x="154738" y="99124"/>
                </a:lnTo>
                <a:cubicBezTo>
                  <a:pt x="146141" y="90589"/>
                  <a:pt x="146141" y="76752"/>
                  <a:pt x="154738" y="68216"/>
                </a:cubicBezTo>
                <a:lnTo>
                  <a:pt x="217003" y="6400"/>
                </a:lnTo>
                <a:cubicBezTo>
                  <a:pt x="221304" y="2133"/>
                  <a:pt x="226939" y="0"/>
                  <a:pt x="232575" y="0"/>
                </a:cubicBezTo>
                <a:close/>
              </a:path>
            </a:pathLst>
          </a:custGeom>
          <a:solidFill>
            <a:srgbClr val="FFFFFF"/>
          </a:solidFill>
          <a:ln w="11230" cap="flat">
            <a:noFill/>
            <a:prstDash val="solid"/>
            <a:miter/>
          </a:ln>
        </p:spPr>
        <p:txBody>
          <a:bodyPr rtlCol="0" anchor="ctr"/>
          <a:p>
            <a:endParaRPr lang="zh-CN" altLang="en-US" sz="1260"/>
          </a:p>
        </p:txBody>
      </p:sp>
      <p:sp>
        <p:nvSpPr>
          <p:cNvPr id="71" name="图片 15" descr="343439383331313b343532303033313bd3a6d3c3c9ccb3c7"/>
          <p:cNvSpPr/>
          <p:nvPr>
            <p:custDataLst>
              <p:tags r:id="rId16"/>
            </p:custDataLst>
          </p:nvPr>
        </p:nvSpPr>
        <p:spPr>
          <a:xfrm>
            <a:off x="2084582" y="2143696"/>
            <a:ext cx="205549" cy="221792"/>
          </a:xfrm>
          <a:custGeom>
            <a:avLst/>
            <a:gdLst>
              <a:gd name="connsiteX0" fmla="*/ 238713 w 293658"/>
              <a:gd name="connsiteY0" fmla="*/ 316979 h 316865"/>
              <a:gd name="connsiteX1" fmla="*/ 55176 w 293658"/>
              <a:gd name="connsiteY1" fmla="*/ 316979 h 316865"/>
              <a:gd name="connsiteX2" fmla="*/ 115 w 293658"/>
              <a:gd name="connsiteY2" fmla="*/ 264168 h 316865"/>
              <a:gd name="connsiteX3" fmla="*/ 115 w 293658"/>
              <a:gd name="connsiteY3" fmla="*/ 52925 h 316865"/>
              <a:gd name="connsiteX4" fmla="*/ 55176 w 293658"/>
              <a:gd name="connsiteY4" fmla="*/ 114 h 316865"/>
              <a:gd name="connsiteX5" fmla="*/ 238713 w 293658"/>
              <a:gd name="connsiteY5" fmla="*/ 114 h 316865"/>
              <a:gd name="connsiteX6" fmla="*/ 293774 w 293658"/>
              <a:gd name="connsiteY6" fmla="*/ 52925 h 316865"/>
              <a:gd name="connsiteX7" fmla="*/ 293774 w 293658"/>
              <a:gd name="connsiteY7" fmla="*/ 264168 h 316865"/>
              <a:gd name="connsiteX8" fmla="*/ 238713 w 293658"/>
              <a:gd name="connsiteY8" fmla="*/ 316979 h 316865"/>
              <a:gd name="connsiteX9" fmla="*/ 146944 w 293658"/>
              <a:gd name="connsiteY9" fmla="*/ 145973 h 316865"/>
              <a:gd name="connsiteX10" fmla="*/ 220358 w 293658"/>
              <a:gd name="connsiteY10" fmla="*/ 73043 h 316865"/>
              <a:gd name="connsiteX11" fmla="*/ 202005 w 293658"/>
              <a:gd name="connsiteY11" fmla="*/ 54811 h 316865"/>
              <a:gd name="connsiteX12" fmla="*/ 183652 w 293658"/>
              <a:gd name="connsiteY12" fmla="*/ 73043 h 316865"/>
              <a:gd name="connsiteX13" fmla="*/ 146944 w 293658"/>
              <a:gd name="connsiteY13" fmla="*/ 109508 h 316865"/>
              <a:gd name="connsiteX14" fmla="*/ 110237 w 293658"/>
              <a:gd name="connsiteY14" fmla="*/ 73043 h 316865"/>
              <a:gd name="connsiteX15" fmla="*/ 91883 w 293658"/>
              <a:gd name="connsiteY15" fmla="*/ 54811 h 316865"/>
              <a:gd name="connsiteX16" fmla="*/ 73530 w 293658"/>
              <a:gd name="connsiteY16" fmla="*/ 73043 h 316865"/>
              <a:gd name="connsiteX17" fmla="*/ 146944 w 293658"/>
              <a:gd name="connsiteY17" fmla="*/ 145973 h 316865"/>
              <a:gd name="connsiteX18" fmla="*/ 183652 w 293658"/>
              <a:gd name="connsiteY18" fmla="*/ 255367 h 316865"/>
              <a:gd name="connsiteX19" fmla="*/ 202005 w 293658"/>
              <a:gd name="connsiteY19" fmla="*/ 237134 h 316865"/>
              <a:gd name="connsiteX20" fmla="*/ 183652 w 293658"/>
              <a:gd name="connsiteY20" fmla="*/ 218901 h 316865"/>
              <a:gd name="connsiteX21" fmla="*/ 110237 w 293658"/>
              <a:gd name="connsiteY21" fmla="*/ 218901 h 316865"/>
              <a:gd name="connsiteX22" fmla="*/ 91883 w 293658"/>
              <a:gd name="connsiteY22" fmla="*/ 237134 h 316865"/>
              <a:gd name="connsiteX23" fmla="*/ 110237 w 293658"/>
              <a:gd name="connsiteY23" fmla="*/ 255367 h 316865"/>
              <a:gd name="connsiteX24" fmla="*/ 183652 w 293658"/>
              <a:gd name="connsiteY24" fmla="*/ 255367 h 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658" h="316865">
                <a:moveTo>
                  <a:pt x="238713" y="316979"/>
                </a:moveTo>
                <a:lnTo>
                  <a:pt x="55176" y="316979"/>
                </a:lnTo>
                <a:cubicBezTo>
                  <a:pt x="23975" y="316979"/>
                  <a:pt x="115" y="294095"/>
                  <a:pt x="115" y="264168"/>
                </a:cubicBezTo>
                <a:lnTo>
                  <a:pt x="115" y="52925"/>
                </a:lnTo>
                <a:cubicBezTo>
                  <a:pt x="115" y="22999"/>
                  <a:pt x="23975" y="114"/>
                  <a:pt x="55176" y="114"/>
                </a:cubicBezTo>
                <a:lnTo>
                  <a:pt x="238713" y="114"/>
                </a:lnTo>
                <a:cubicBezTo>
                  <a:pt x="269914" y="114"/>
                  <a:pt x="293774" y="22999"/>
                  <a:pt x="293774" y="52925"/>
                </a:cubicBezTo>
                <a:lnTo>
                  <a:pt x="293774" y="264168"/>
                </a:lnTo>
                <a:cubicBezTo>
                  <a:pt x="293774" y="294095"/>
                  <a:pt x="269914" y="316979"/>
                  <a:pt x="238713" y="316979"/>
                </a:cubicBezTo>
                <a:moveTo>
                  <a:pt x="146944" y="145973"/>
                </a:moveTo>
                <a:cubicBezTo>
                  <a:pt x="187322" y="145973"/>
                  <a:pt x="220358" y="113154"/>
                  <a:pt x="220358" y="73043"/>
                </a:cubicBezTo>
                <a:cubicBezTo>
                  <a:pt x="220358" y="62104"/>
                  <a:pt x="213017" y="54811"/>
                  <a:pt x="202005" y="54811"/>
                </a:cubicBezTo>
                <a:cubicBezTo>
                  <a:pt x="190993" y="54811"/>
                  <a:pt x="183652" y="62104"/>
                  <a:pt x="183652" y="73043"/>
                </a:cubicBezTo>
                <a:cubicBezTo>
                  <a:pt x="183652" y="93099"/>
                  <a:pt x="167133" y="109508"/>
                  <a:pt x="146944" y="109508"/>
                </a:cubicBezTo>
                <a:cubicBezTo>
                  <a:pt x="126755" y="109508"/>
                  <a:pt x="110237" y="93099"/>
                  <a:pt x="110237" y="73043"/>
                </a:cubicBezTo>
                <a:cubicBezTo>
                  <a:pt x="110237" y="62104"/>
                  <a:pt x="102895" y="54811"/>
                  <a:pt x="91883" y="54811"/>
                </a:cubicBezTo>
                <a:cubicBezTo>
                  <a:pt x="80871" y="54811"/>
                  <a:pt x="73530" y="62104"/>
                  <a:pt x="73530" y="73043"/>
                </a:cubicBezTo>
                <a:cubicBezTo>
                  <a:pt x="73530" y="113154"/>
                  <a:pt x="106566" y="145973"/>
                  <a:pt x="146944" y="145973"/>
                </a:cubicBezTo>
                <a:moveTo>
                  <a:pt x="183652" y="255367"/>
                </a:moveTo>
                <a:cubicBezTo>
                  <a:pt x="194664" y="255367"/>
                  <a:pt x="202005" y="248073"/>
                  <a:pt x="202005" y="237134"/>
                </a:cubicBezTo>
                <a:cubicBezTo>
                  <a:pt x="202005" y="226195"/>
                  <a:pt x="194664" y="218901"/>
                  <a:pt x="183652" y="218901"/>
                </a:cubicBezTo>
                <a:lnTo>
                  <a:pt x="110237" y="218901"/>
                </a:lnTo>
                <a:cubicBezTo>
                  <a:pt x="99225" y="218901"/>
                  <a:pt x="91883" y="226195"/>
                  <a:pt x="91883" y="237134"/>
                </a:cubicBezTo>
                <a:cubicBezTo>
                  <a:pt x="91883" y="248073"/>
                  <a:pt x="99225" y="255367"/>
                  <a:pt x="110237" y="255367"/>
                </a:cubicBezTo>
                <a:lnTo>
                  <a:pt x="183652" y="255367"/>
                </a:lnTo>
              </a:path>
            </a:pathLst>
          </a:custGeom>
          <a:solidFill>
            <a:srgbClr val="FFFFFF"/>
          </a:solidFill>
          <a:ln w="11227" cap="flat">
            <a:noFill/>
            <a:prstDash val="solid"/>
            <a:miter/>
          </a:ln>
        </p:spPr>
        <p:txBody>
          <a:bodyPr rtlCol="0" anchor="ctr"/>
          <a:p>
            <a:endParaRPr lang="zh-CN" altLang="en-US" sz="1260"/>
          </a:p>
        </p:txBody>
      </p:sp>
      <p:sp>
        <p:nvSpPr>
          <p:cNvPr id="72" name="图片 14" descr="343435383038363b343532323339393bd6b4d0d0d5aad2aa"/>
          <p:cNvSpPr/>
          <p:nvPr>
            <p:custDataLst>
              <p:tags r:id="rId17"/>
            </p:custDataLst>
          </p:nvPr>
        </p:nvSpPr>
        <p:spPr>
          <a:xfrm>
            <a:off x="1611218" y="3018420"/>
            <a:ext cx="188759" cy="221792"/>
          </a:xfrm>
          <a:custGeom>
            <a:avLst/>
            <a:gdLst>
              <a:gd name="connsiteX0" fmla="*/ 89214 w 269672"/>
              <a:gd name="connsiteY0" fmla="*/ 33317 h 316865"/>
              <a:gd name="connsiteX1" fmla="*/ 134452 w 269672"/>
              <a:gd name="connsiteY1" fmla="*/ -392 h 316865"/>
              <a:gd name="connsiteX2" fmla="*/ 179691 w 269672"/>
              <a:gd name="connsiteY2" fmla="*/ 33317 h 316865"/>
              <a:gd name="connsiteX3" fmla="*/ 242321 w 269672"/>
              <a:gd name="connsiteY3" fmla="*/ 33317 h 316865"/>
              <a:gd name="connsiteX4" fmla="*/ 269289 w 269672"/>
              <a:gd name="connsiteY4" fmla="*/ 60284 h 316865"/>
              <a:gd name="connsiteX5" fmla="*/ 269289 w 269672"/>
              <a:gd name="connsiteY5" fmla="*/ 289506 h 316865"/>
              <a:gd name="connsiteX6" fmla="*/ 242321 w 269672"/>
              <a:gd name="connsiteY6" fmla="*/ 316473 h 316865"/>
              <a:gd name="connsiteX7" fmla="*/ 26583 w 269672"/>
              <a:gd name="connsiteY7" fmla="*/ 316473 h 316865"/>
              <a:gd name="connsiteX8" fmla="*/ -384 w 269672"/>
              <a:gd name="connsiteY8" fmla="*/ 289506 h 316865"/>
              <a:gd name="connsiteX9" fmla="*/ -384 w 269672"/>
              <a:gd name="connsiteY9" fmla="*/ 60284 h 316865"/>
              <a:gd name="connsiteX10" fmla="*/ 26583 w 269672"/>
              <a:gd name="connsiteY10" fmla="*/ 33317 h 316865"/>
              <a:gd name="connsiteX11" fmla="*/ 89214 w 269672"/>
              <a:gd name="connsiteY11" fmla="*/ 33317 h 316865"/>
              <a:gd name="connsiteX12" fmla="*/ 134452 w 269672"/>
              <a:gd name="connsiteY12" fmla="*/ 53543 h 316865"/>
              <a:gd name="connsiteX13" fmla="*/ 147936 w 269672"/>
              <a:gd name="connsiteY13" fmla="*/ 40059 h 316865"/>
              <a:gd name="connsiteX14" fmla="*/ 134452 w 269672"/>
              <a:gd name="connsiteY14" fmla="*/ 26575 h 316865"/>
              <a:gd name="connsiteX15" fmla="*/ 120969 w 269672"/>
              <a:gd name="connsiteY15" fmla="*/ 40059 h 316865"/>
              <a:gd name="connsiteX16" fmla="*/ 134452 w 269672"/>
              <a:gd name="connsiteY16" fmla="*/ 53543 h 316865"/>
              <a:gd name="connsiteX17" fmla="*/ 67034 w 269672"/>
              <a:gd name="connsiteY17" fmla="*/ 100735 h 316865"/>
              <a:gd name="connsiteX18" fmla="*/ 53551 w 269672"/>
              <a:gd name="connsiteY18" fmla="*/ 114219 h 316865"/>
              <a:gd name="connsiteX19" fmla="*/ 67034 w 269672"/>
              <a:gd name="connsiteY19" fmla="*/ 127703 h 316865"/>
              <a:gd name="connsiteX20" fmla="*/ 201871 w 269672"/>
              <a:gd name="connsiteY20" fmla="*/ 127703 h 316865"/>
              <a:gd name="connsiteX21" fmla="*/ 215354 w 269672"/>
              <a:gd name="connsiteY21" fmla="*/ 114219 h 316865"/>
              <a:gd name="connsiteX22" fmla="*/ 201871 w 269672"/>
              <a:gd name="connsiteY22" fmla="*/ 100735 h 316865"/>
              <a:gd name="connsiteX23" fmla="*/ 67034 w 269672"/>
              <a:gd name="connsiteY23" fmla="*/ 100735 h 316865"/>
              <a:gd name="connsiteX24" fmla="*/ 67034 w 269672"/>
              <a:gd name="connsiteY24" fmla="*/ 161412 h 316865"/>
              <a:gd name="connsiteX25" fmla="*/ 53551 w 269672"/>
              <a:gd name="connsiteY25" fmla="*/ 174895 h 316865"/>
              <a:gd name="connsiteX26" fmla="*/ 67034 w 269672"/>
              <a:gd name="connsiteY26" fmla="*/ 188379 h 316865"/>
              <a:gd name="connsiteX27" fmla="*/ 201871 w 269672"/>
              <a:gd name="connsiteY27" fmla="*/ 188379 h 316865"/>
              <a:gd name="connsiteX28" fmla="*/ 215354 w 269672"/>
              <a:gd name="connsiteY28" fmla="*/ 174895 h 316865"/>
              <a:gd name="connsiteX29" fmla="*/ 201871 w 269672"/>
              <a:gd name="connsiteY29" fmla="*/ 161412 h 316865"/>
              <a:gd name="connsiteX30" fmla="*/ 67034 w 269672"/>
              <a:gd name="connsiteY30" fmla="*/ 161412 h 316865"/>
              <a:gd name="connsiteX31" fmla="*/ 67034 w 269672"/>
              <a:gd name="connsiteY31" fmla="*/ 222088 h 316865"/>
              <a:gd name="connsiteX32" fmla="*/ 53551 w 269672"/>
              <a:gd name="connsiteY32" fmla="*/ 235572 h 316865"/>
              <a:gd name="connsiteX33" fmla="*/ 67034 w 269672"/>
              <a:gd name="connsiteY33" fmla="*/ 249055 h 316865"/>
              <a:gd name="connsiteX34" fmla="*/ 134452 w 269672"/>
              <a:gd name="connsiteY34" fmla="*/ 249055 h 316865"/>
              <a:gd name="connsiteX35" fmla="*/ 147936 w 269672"/>
              <a:gd name="connsiteY35" fmla="*/ 235572 h 316865"/>
              <a:gd name="connsiteX36" fmla="*/ 134452 w 269672"/>
              <a:gd name="connsiteY36" fmla="*/ 222088 h 316865"/>
              <a:gd name="connsiteX37" fmla="*/ 67034 w 269672"/>
              <a:gd name="connsiteY37" fmla="*/ 222088 h 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9672" h="316865">
                <a:moveTo>
                  <a:pt x="89214" y="33317"/>
                </a:moveTo>
                <a:cubicBezTo>
                  <a:pt x="95016" y="13823"/>
                  <a:pt x="113074" y="-392"/>
                  <a:pt x="134452" y="-392"/>
                </a:cubicBezTo>
                <a:cubicBezTo>
                  <a:pt x="155831" y="-392"/>
                  <a:pt x="173889" y="13823"/>
                  <a:pt x="179691" y="33317"/>
                </a:cubicBezTo>
                <a:lnTo>
                  <a:pt x="242321" y="33317"/>
                </a:lnTo>
                <a:cubicBezTo>
                  <a:pt x="257215" y="33317"/>
                  <a:pt x="269289" y="45391"/>
                  <a:pt x="269289" y="60284"/>
                </a:cubicBezTo>
                <a:lnTo>
                  <a:pt x="269289" y="289506"/>
                </a:lnTo>
                <a:cubicBezTo>
                  <a:pt x="269289" y="304400"/>
                  <a:pt x="257215" y="316473"/>
                  <a:pt x="242321" y="316473"/>
                </a:cubicBezTo>
                <a:lnTo>
                  <a:pt x="26583" y="316473"/>
                </a:lnTo>
                <a:cubicBezTo>
                  <a:pt x="11690" y="316473"/>
                  <a:pt x="-384" y="304400"/>
                  <a:pt x="-384" y="289506"/>
                </a:cubicBezTo>
                <a:lnTo>
                  <a:pt x="-384" y="60284"/>
                </a:lnTo>
                <a:cubicBezTo>
                  <a:pt x="-384" y="45391"/>
                  <a:pt x="11690" y="33317"/>
                  <a:pt x="26583" y="33317"/>
                </a:cubicBezTo>
                <a:lnTo>
                  <a:pt x="89214" y="33317"/>
                </a:lnTo>
                <a:moveTo>
                  <a:pt x="134452" y="53543"/>
                </a:moveTo>
                <a:cubicBezTo>
                  <a:pt x="141899" y="53543"/>
                  <a:pt x="147936" y="47506"/>
                  <a:pt x="147936" y="40059"/>
                </a:cubicBezTo>
                <a:cubicBezTo>
                  <a:pt x="147936" y="32612"/>
                  <a:pt x="141899" y="26575"/>
                  <a:pt x="134452" y="26575"/>
                </a:cubicBezTo>
                <a:cubicBezTo>
                  <a:pt x="127006" y="26575"/>
                  <a:pt x="120969" y="32612"/>
                  <a:pt x="120969" y="40059"/>
                </a:cubicBezTo>
                <a:cubicBezTo>
                  <a:pt x="120969" y="47506"/>
                  <a:pt x="127006" y="53543"/>
                  <a:pt x="134452" y="53543"/>
                </a:cubicBezTo>
                <a:moveTo>
                  <a:pt x="67034" y="100735"/>
                </a:moveTo>
                <a:cubicBezTo>
                  <a:pt x="59587" y="100735"/>
                  <a:pt x="53551" y="106772"/>
                  <a:pt x="53551" y="114219"/>
                </a:cubicBezTo>
                <a:cubicBezTo>
                  <a:pt x="53551" y="121666"/>
                  <a:pt x="59587" y="127703"/>
                  <a:pt x="67034" y="127703"/>
                </a:cubicBezTo>
                <a:lnTo>
                  <a:pt x="201871" y="127703"/>
                </a:lnTo>
                <a:cubicBezTo>
                  <a:pt x="209317" y="127703"/>
                  <a:pt x="215354" y="121666"/>
                  <a:pt x="215354" y="114219"/>
                </a:cubicBezTo>
                <a:cubicBezTo>
                  <a:pt x="215354" y="106772"/>
                  <a:pt x="209317" y="100735"/>
                  <a:pt x="201871" y="100735"/>
                </a:cubicBezTo>
                <a:lnTo>
                  <a:pt x="67034" y="100735"/>
                </a:lnTo>
                <a:moveTo>
                  <a:pt x="67034" y="161412"/>
                </a:moveTo>
                <a:cubicBezTo>
                  <a:pt x="59587" y="161412"/>
                  <a:pt x="53551" y="167449"/>
                  <a:pt x="53551" y="174895"/>
                </a:cubicBezTo>
                <a:cubicBezTo>
                  <a:pt x="53551" y="182342"/>
                  <a:pt x="59587" y="188379"/>
                  <a:pt x="67034" y="188379"/>
                </a:cubicBezTo>
                <a:lnTo>
                  <a:pt x="201871" y="188379"/>
                </a:lnTo>
                <a:cubicBezTo>
                  <a:pt x="209317" y="188379"/>
                  <a:pt x="215354" y="182342"/>
                  <a:pt x="215354" y="174895"/>
                </a:cubicBezTo>
                <a:cubicBezTo>
                  <a:pt x="215354" y="167449"/>
                  <a:pt x="209317" y="161412"/>
                  <a:pt x="201871" y="161412"/>
                </a:cubicBezTo>
                <a:lnTo>
                  <a:pt x="67034" y="161412"/>
                </a:lnTo>
                <a:moveTo>
                  <a:pt x="67034" y="222088"/>
                </a:moveTo>
                <a:cubicBezTo>
                  <a:pt x="59587" y="222088"/>
                  <a:pt x="53551" y="228125"/>
                  <a:pt x="53551" y="235572"/>
                </a:cubicBezTo>
                <a:cubicBezTo>
                  <a:pt x="53551" y="243018"/>
                  <a:pt x="59587" y="249055"/>
                  <a:pt x="67034" y="249055"/>
                </a:cubicBezTo>
                <a:lnTo>
                  <a:pt x="134452" y="249055"/>
                </a:lnTo>
                <a:cubicBezTo>
                  <a:pt x="141899" y="249055"/>
                  <a:pt x="147936" y="243018"/>
                  <a:pt x="147936" y="235572"/>
                </a:cubicBezTo>
                <a:cubicBezTo>
                  <a:pt x="147936" y="228125"/>
                  <a:pt x="141899" y="222088"/>
                  <a:pt x="134452" y="222088"/>
                </a:cubicBezTo>
                <a:lnTo>
                  <a:pt x="67034" y="222088"/>
                </a:lnTo>
              </a:path>
            </a:pathLst>
          </a:custGeom>
          <a:solidFill>
            <a:srgbClr val="FFFFFF"/>
          </a:solidFill>
          <a:ln w="418" cap="flat">
            <a:noFill/>
            <a:prstDash val="solid"/>
            <a:miter/>
          </a:ln>
        </p:spPr>
        <p:txBody>
          <a:bodyPr rtlCol="0" anchor="ctr"/>
          <a:p>
            <a:endParaRPr lang="zh-CN" altLang="en-US" sz="1260"/>
          </a:p>
        </p:txBody>
      </p:sp>
      <p:sp>
        <p:nvSpPr>
          <p:cNvPr id="74" name="文本框 73"/>
          <p:cNvSpPr txBox="1"/>
          <p:nvPr/>
        </p:nvSpPr>
        <p:spPr>
          <a:xfrm>
            <a:off x="501650" y="1962150"/>
            <a:ext cx="1219200" cy="589915"/>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nchor="ctr" anchorCtr="0">
            <a:noAutofit/>
          </a:bodyPr>
          <a:p>
            <a:pPr algn="ctr">
              <a:spcBef>
                <a:spcPct val="0"/>
              </a:spcBef>
              <a:spcAft>
                <a:spcPct val="0"/>
              </a:spcAft>
            </a:pPr>
            <a:r>
              <a:rPr kumimoji="0" lang="zh-CN" altLang="en-US" sz="1200" b="0" i="0" u="none" strike="noStrike" kern="0" cap="none" spc="-5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sym typeface="+mn-ea"/>
              </a:rPr>
              <a:t>餐饮员工管理</a:t>
            </a:r>
            <a:endParaRPr kumimoji="0" lang="zh-CN" altLang="en-US" sz="1200" b="0" i="0" u="none" strike="noStrike" kern="0" cap="none" spc="-5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sym typeface="+mn-ea"/>
            </a:endParaRPr>
          </a:p>
        </p:txBody>
      </p:sp>
      <p:sp>
        <p:nvSpPr>
          <p:cNvPr id="80" name="文本框 79"/>
          <p:cNvSpPr txBox="1"/>
          <p:nvPr/>
        </p:nvSpPr>
        <p:spPr>
          <a:xfrm>
            <a:off x="5911850" y="1494155"/>
            <a:ext cx="1439545" cy="284480"/>
          </a:xfrm>
          <a:prstGeom prst="rect">
            <a:avLst/>
          </a:prstGeom>
          <a:noFill/>
        </p:spPr>
        <p:txBody>
          <a:bodyPr wrap="square" rtlCol="0">
            <a:spAutoFit/>
          </a:bodyPr>
          <a:p>
            <a:r>
              <a:rPr kumimoji="0" lang="zh-CN" altLang="en-US" sz="1260" b="1" i="0" u="none" strike="noStrike" kern="0" cap="none" spc="0" normalizeH="0" baseline="0" noProof="1">
                <a:solidFill>
                  <a:schemeClr val="accent1"/>
                </a:solidFill>
                <a:latin typeface="+mn-ea"/>
                <a:ea typeface="宋体" panose="02010600030101010101" pitchFamily="2" charset="-122"/>
                <a:cs typeface="+mn-ea"/>
              </a:rPr>
              <a:t>员工激励与培训</a:t>
            </a:r>
            <a:endParaRPr kumimoji="0" lang="zh-CN" altLang="en-US" sz="1260" b="1" i="0" u="none" strike="noStrike" kern="0" cap="none" spc="0" normalizeH="0" baseline="0" noProof="1">
              <a:solidFill>
                <a:schemeClr val="accent1"/>
              </a:solidFill>
              <a:latin typeface="+mn-ea"/>
              <a:ea typeface="宋体" panose="02010600030101010101" pitchFamily="2" charset="-122"/>
              <a:cs typeface="+mn-ea"/>
            </a:endParaRPr>
          </a:p>
        </p:txBody>
      </p:sp>
      <p:sp>
        <p:nvSpPr>
          <p:cNvPr id="81" name="文本框 80"/>
          <p:cNvSpPr txBox="1"/>
          <p:nvPr/>
        </p:nvSpPr>
        <p:spPr>
          <a:xfrm>
            <a:off x="5226050" y="2642235"/>
            <a:ext cx="2084070" cy="284480"/>
          </a:xfrm>
          <a:prstGeom prst="rect">
            <a:avLst/>
          </a:prstGeom>
          <a:noFill/>
        </p:spPr>
        <p:txBody>
          <a:bodyPr wrap="square" rtlCol="0">
            <a:spAutoFit/>
          </a:bodyPr>
          <a:p>
            <a:r>
              <a:rPr kumimoji="0" lang="en-US" altLang="zh-CN" sz="1260" b="1" i="0" u="none" strike="noStrike" kern="0" cap="none" spc="0" normalizeH="0" baseline="0" noProof="1">
                <a:solidFill>
                  <a:schemeClr val="accent1"/>
                </a:solidFill>
                <a:latin typeface="+mn-ea"/>
                <a:ea typeface="宋体" panose="02010600030101010101" pitchFamily="2" charset="-122"/>
                <a:cs typeface="+mn-ea"/>
              </a:rPr>
              <a:t> </a:t>
            </a:r>
            <a:r>
              <a:rPr kumimoji="0" lang="zh-CN" altLang="en-US" sz="1260" b="1" i="0" u="none" strike="noStrike" kern="0" cap="none" spc="0" normalizeH="0" baseline="0" noProof="1">
                <a:solidFill>
                  <a:schemeClr val="accent1"/>
                </a:solidFill>
                <a:latin typeface="+mn-ea"/>
                <a:ea typeface="宋体" panose="02010600030101010101" pitchFamily="2" charset="-122"/>
                <a:cs typeface="+mn-ea"/>
              </a:rPr>
              <a:t>合理安排班次和日常考核</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80745" y="1670050"/>
            <a:ext cx="5981700" cy="1497330"/>
          </a:xfrm>
          <a:prstGeom prst="rect">
            <a:avLst/>
          </a:prstGeom>
          <a:noFill/>
        </p:spPr>
        <p:txBody>
          <a:bodyPr wrap="square" rtlCol="0" anchor="t">
            <a:noAutofit/>
          </a:bodyPr>
          <a:p>
            <a:pPr algn="ctr"/>
            <a:r>
              <a:rPr lang="zh-CN" altLang="en-US" sz="1200" b="1">
                <a:latin typeface="+mn-ea"/>
                <a:ea typeface="+mn-ea"/>
                <a:cs typeface="+mn-ea"/>
              </a:rPr>
              <a:t>喜达屋关爱员工计划</a:t>
            </a:r>
            <a:endParaRPr lang="zh-CN" altLang="en-US" sz="1200" b="1">
              <a:latin typeface="+mn-ea"/>
              <a:ea typeface="+mn-ea"/>
              <a:cs typeface="+mn-ea"/>
            </a:endParaRPr>
          </a:p>
          <a:p>
            <a:r>
              <a:rPr lang="en-US" altLang="zh-CN" sz="1000">
                <a:latin typeface="+mn-ea"/>
                <a:ea typeface="+mn-ea"/>
                <a:cs typeface="+mn-ea"/>
              </a:rPr>
              <a:t>    </a:t>
            </a:r>
            <a:endParaRPr lang="en-US" altLang="zh-CN" sz="1000">
              <a:latin typeface="+mn-ea"/>
              <a:ea typeface="+mn-ea"/>
              <a:cs typeface="+mn-ea"/>
            </a:endParaRPr>
          </a:p>
          <a:p>
            <a:r>
              <a:rPr lang="en-US" altLang="zh-CN" sz="1000">
                <a:latin typeface="+mn-ea"/>
                <a:ea typeface="+mn-ea"/>
                <a:cs typeface="+mn-ea"/>
              </a:rPr>
              <a:t>    </a:t>
            </a:r>
            <a:r>
              <a:rPr lang="zh-CN" altLang="en-US" sz="1000">
                <a:latin typeface="+mn-ea"/>
                <a:ea typeface="+mn-ea"/>
                <a:cs typeface="+mn-ea"/>
              </a:rPr>
              <a:t>喜达屋集团是全球最大的饭店及娱乐休闲集团之一，以其饭店的高档豪华著称。集团非常重视“寻找身边的榜样”，推出独特的政策--喜达屋关爱奖励。</a:t>
            </a:r>
            <a:endParaRPr lang="zh-CN" altLang="en-US" sz="1000">
              <a:latin typeface="+mn-ea"/>
              <a:ea typeface="+mn-ea"/>
              <a:cs typeface="+mn-ea"/>
            </a:endParaRPr>
          </a:p>
          <a:p>
            <a:r>
              <a:rPr lang="en-US" altLang="zh-CN" sz="1000">
                <a:latin typeface="+mn-ea"/>
                <a:ea typeface="+mn-ea"/>
                <a:cs typeface="+mn-ea"/>
              </a:rPr>
              <a:t>    </a:t>
            </a:r>
            <a:r>
              <a:rPr lang="zh-CN" altLang="en-US" sz="1000">
                <a:latin typeface="+mn-ea"/>
                <a:ea typeface="+mn-ea"/>
                <a:cs typeface="+mn-ea"/>
              </a:rPr>
              <a:t>奖励认可包括:</a:t>
            </a:r>
            <a:endParaRPr lang="zh-CN" altLang="en-US" sz="1000">
              <a:latin typeface="+mn-ea"/>
              <a:ea typeface="+mn-ea"/>
              <a:cs typeface="+mn-ea"/>
            </a:endParaRPr>
          </a:p>
          <a:p>
            <a:r>
              <a:rPr lang="en-US" altLang="zh-CN" sz="1000">
                <a:latin typeface="+mn-ea"/>
                <a:ea typeface="+mn-ea"/>
                <a:cs typeface="+mn-ea"/>
              </a:rPr>
              <a:t>   </a:t>
            </a:r>
            <a:r>
              <a:rPr lang="zh-CN" altLang="en-US" sz="1000">
                <a:latin typeface="+mn-ea"/>
                <a:ea typeface="+mn-ea"/>
                <a:cs typeface="+mn-ea"/>
              </a:rPr>
              <a:t>(1)关爱酒店生意杰出奖。这一奖励授予那些因出色行为、表现、创新等对酒店达屋生意有突出贡献的员工。</a:t>
            </a:r>
            <a:endParaRPr lang="zh-CN" altLang="en-US" sz="1000">
              <a:latin typeface="+mn-ea"/>
              <a:ea typeface="+mn-ea"/>
              <a:cs typeface="+mn-ea"/>
            </a:endParaRPr>
          </a:p>
          <a:p>
            <a:r>
              <a:rPr lang="en-US" altLang="zh-CN" sz="1000">
                <a:latin typeface="+mn-ea"/>
                <a:ea typeface="+mn-ea"/>
                <a:cs typeface="+mn-ea"/>
              </a:rPr>
              <a:t>   </a:t>
            </a:r>
            <a:r>
              <a:rPr lang="zh-CN" altLang="en-US" sz="1000">
                <a:latin typeface="+mn-ea"/>
                <a:ea typeface="+mn-ea"/>
                <a:cs typeface="+mn-ea"/>
              </a:rPr>
              <a:t>(2)关爱客人杰出奖。这一奖励授予那些在关爱客人过程中有突出行为、表现的员工。</a:t>
            </a:r>
            <a:endParaRPr lang="zh-CN" altLang="en-US" sz="1000">
              <a:latin typeface="+mn-ea"/>
              <a:ea typeface="+mn-ea"/>
              <a:cs typeface="+mn-ea"/>
            </a:endParaRPr>
          </a:p>
          <a:p>
            <a:r>
              <a:rPr lang="en-US" altLang="zh-CN" sz="1000">
                <a:latin typeface="+mn-ea"/>
                <a:ea typeface="+mn-ea"/>
                <a:cs typeface="+mn-ea"/>
              </a:rPr>
              <a:t>   </a:t>
            </a:r>
            <a:r>
              <a:rPr lang="zh-CN" altLang="en-US" sz="1000">
                <a:latin typeface="+mn-ea"/>
                <a:ea typeface="+mn-ea"/>
                <a:cs typeface="+mn-ea"/>
              </a:rPr>
              <a:t>(3)关爱同事杰出奖。这一奖励授予那些在关爱同事过程中有突出行为或表现的员工。</a:t>
            </a:r>
            <a:endParaRPr lang="zh-CN" altLang="en-US" sz="1000">
              <a:latin typeface="+mn-ea"/>
              <a:ea typeface="+mn-ea"/>
              <a:cs typeface="+mn-ea"/>
            </a:endParaRPr>
          </a:p>
        </p:txBody>
      </p:sp>
      <p:sp>
        <p:nvSpPr>
          <p:cNvPr id="6" name="圆角矩形 5"/>
          <p:cNvSpPr/>
          <p:nvPr/>
        </p:nvSpPr>
        <p:spPr>
          <a:xfrm>
            <a:off x="577850" y="1517650"/>
            <a:ext cx="6557645" cy="199517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经营管理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82650" y="1162685"/>
            <a:ext cx="5850255" cy="2567940"/>
          </a:xfrm>
          <a:prstGeom prst="rect">
            <a:avLst/>
          </a:prstGeom>
          <a:noFill/>
        </p:spPr>
        <p:txBody>
          <a:bodyPr wrap="square" rtlCol="0" anchor="t">
            <a:noAutofit/>
          </a:bodyPr>
          <a:p>
            <a:pPr marL="0" indent="304800" algn="ctr" eaLnBrk="1" fontAlgn="auto" latinLnBrk="0" hangingPunct="1">
              <a:lnSpc>
                <a:spcPct val="150000"/>
              </a:lnSpc>
              <a:extLst>
                <a:ext uri="{35155182-B16C-46BC-9424-99874614C6A1}">
                  <wpsdc:indentchars xmlns:wpsdc="http://www.wps.cn/officeDocument/2017/drawingmlCustomData" val="200" checksum="1077528236"/>
                </a:ext>
              </a:extLst>
            </a:pPr>
            <a:r>
              <a:rPr lang="zh-CN" altLang="en-US" sz="1200" b="1">
                <a:latin typeface="+mn-ea"/>
                <a:ea typeface="+mn-ea"/>
                <a:cs typeface="+mn-ea"/>
              </a:rPr>
              <a:t>如何管理餐饮员工</a:t>
            </a:r>
            <a:endParaRPr lang="zh-CN" altLang="en-US" sz="1200" b="1">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cs typeface="+mn-ea"/>
              </a:rPr>
              <a:t>某星级酒店刚开业一年多，就出现员工消极怠工的现象，吃、拿、送、损等事情天天发生，每天都有“辞职不干，抬腿走人”的员工，一年内换了三任总经理，员工换了三批，酒店的运营管理处于低水平维持中。卫生质量不好，服务水平提升不起来，客人消费反馈菜品口味不好，已经在周边商圈内形成不好的影响。总经理陈总一肚子委屈:为什么员工们不理解不配合呢?酒店的员工这么难管吗?原来，陈总在管理工作过程中遇到问题经常朝员工发火，动辄罚款、开除相威胁，导致员工抱怨不断，工作的积极性不高。</a:t>
            </a:r>
            <a:endParaRPr lang="zh-CN" altLang="en-US" sz="1000">
              <a:latin typeface="+mn-ea"/>
              <a:ea typeface="+mn-ea"/>
              <a:cs typeface="+mn-ea"/>
            </a:endParaRPr>
          </a:p>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zh-CN" altLang="en-US" sz="1000">
                <a:latin typeface="+mn-ea"/>
                <a:ea typeface="+mn-ea"/>
                <a:cs typeface="+mn-ea"/>
              </a:rPr>
              <a:t>分析:员工的主观能动性是决定工作质量的重要因素，因此酒店企业应关注员工感受，视员工为企业的第一顾客，想方设法服务员工，减少员工的后顾之忧，这样员工才能努力工作，为企业创造财富，员工们就不难管理了。</a:t>
            </a:r>
            <a:endParaRPr lang="zh-CN" altLang="en-US" sz="1000">
              <a:latin typeface="+mn-ea"/>
              <a:ea typeface="+mn-ea"/>
              <a:cs typeface="+mn-ea"/>
            </a:endParaRPr>
          </a:p>
        </p:txBody>
      </p:sp>
      <p:sp>
        <p:nvSpPr>
          <p:cNvPr id="6" name="圆角矩形 5"/>
          <p:cNvSpPr/>
          <p:nvPr/>
        </p:nvSpPr>
        <p:spPr>
          <a:xfrm>
            <a:off x="425450" y="891540"/>
            <a:ext cx="6710045" cy="283908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3" name="object 3"/>
          <p:cNvSpPr txBox="1">
            <a:spLocks noGrp="1"/>
          </p:cNvSpPr>
          <p:nvPr>
            <p:ph type="title"/>
          </p:nvPr>
        </p:nvSpPr>
        <p:spPr>
          <a:xfrm>
            <a:off x="774233" y="1076389"/>
            <a:ext cx="955040" cy="211454"/>
          </a:xfrm>
          <a:prstGeom prst="rect">
            <a:avLst/>
          </a:prstGeom>
        </p:spPr>
        <p:txBody>
          <a:bodyPr vert="horz" wrap="square" lIns="0" tIns="15240" rIns="0" bIns="0" rtlCol="0">
            <a:spAutoFit/>
          </a:bodyPr>
          <a:lstStyle/>
          <a:p>
            <a:pPr marL="12700">
              <a:lnSpc>
                <a:spcPct val="100000"/>
              </a:lnSpc>
              <a:spcBef>
                <a:spcPts val="120"/>
              </a:spcBef>
            </a:pPr>
            <a:r>
              <a:rPr sz="1200" dirty="0">
                <a:solidFill>
                  <a:srgbClr val="252525"/>
                </a:solidFill>
              </a:rPr>
              <a:t>【</a:t>
            </a:r>
            <a:r>
              <a:rPr sz="1200" dirty="0">
                <a:solidFill>
                  <a:srgbClr val="252525"/>
                </a:solidFill>
              </a:rPr>
              <a:t>作</a:t>
            </a:r>
            <a:r>
              <a:rPr sz="1200" dirty="0">
                <a:solidFill>
                  <a:srgbClr val="252525"/>
                </a:solidFill>
              </a:rPr>
              <a:t>业</a:t>
            </a:r>
            <a:r>
              <a:rPr sz="1200" dirty="0">
                <a:solidFill>
                  <a:srgbClr val="252525"/>
                </a:solidFill>
              </a:rPr>
              <a:t>目</a:t>
            </a:r>
            <a:r>
              <a:rPr sz="1200" dirty="0">
                <a:solidFill>
                  <a:srgbClr val="252525"/>
                </a:solidFill>
              </a:rPr>
              <a:t>标</a:t>
            </a:r>
            <a:r>
              <a:rPr sz="1200" spc="-50" dirty="0">
                <a:solidFill>
                  <a:srgbClr val="252525"/>
                </a:solidFill>
              </a:rPr>
              <a:t>】</a:t>
            </a:r>
            <a:endParaRPr sz="1200"/>
          </a:p>
        </p:txBody>
      </p:sp>
      <p:sp>
        <p:nvSpPr>
          <p:cNvPr id="4" name="object 4"/>
          <p:cNvSpPr txBox="1"/>
          <p:nvPr/>
        </p:nvSpPr>
        <p:spPr>
          <a:xfrm>
            <a:off x="882650" y="1266190"/>
            <a:ext cx="5788660" cy="1925320"/>
          </a:xfrm>
          <a:prstGeom prst="rect">
            <a:avLst/>
          </a:prstGeom>
        </p:spPr>
        <p:txBody>
          <a:bodyPr vert="horz" wrap="square" lIns="0" tIns="92075" rIns="0" bIns="0" rtlCol="0">
            <a:spAutoFit/>
          </a:bodyPr>
          <a:lstStyle/>
          <a:p>
            <a:pPr marL="176530" indent="-158750">
              <a:lnSpc>
                <a:spcPct val="100000"/>
              </a:lnSpc>
              <a:spcBef>
                <a:spcPts val="725"/>
              </a:spcBef>
              <a:buFont typeface="Calibri Light" panose="020F0302020204030204"/>
              <a:buChar char="•"/>
              <a:tabLst>
                <a:tab pos="177165" algn="l"/>
              </a:tabLst>
            </a:pPr>
            <a:r>
              <a:rPr sz="1100" b="0" dirty="0">
                <a:solidFill>
                  <a:srgbClr val="252525"/>
                </a:solidFill>
                <a:latin typeface="微软雅黑 Light" panose="020B0502040204020203" charset="-122"/>
                <a:cs typeface="微软雅黑 Light" panose="020B0502040204020203" charset="-122"/>
              </a:rPr>
              <a:t>1.</a:t>
            </a:r>
            <a:r>
              <a:rPr sz="1100" b="0" spc="125" dirty="0">
                <a:solidFill>
                  <a:srgbClr val="252525"/>
                </a:solidFill>
                <a:latin typeface="微软雅黑 Light" panose="020B0502040204020203" charset="-122"/>
                <a:cs typeface="微软雅黑 Light" panose="020B0502040204020203" charset="-122"/>
              </a:rPr>
              <a:t> </a:t>
            </a:r>
            <a:r>
              <a:rPr lang="zh-CN" altLang="en-US" sz="1100" b="0" spc="125" dirty="0">
                <a:solidFill>
                  <a:srgbClr val="252525"/>
                </a:solidFill>
                <a:latin typeface="微软雅黑 Light" panose="020B0502040204020203" charset="-122"/>
                <a:ea typeface="宋体" panose="02010600030101010101" pitchFamily="2" charset="-122"/>
                <a:cs typeface="微软雅黑 Light" panose="020B0502040204020203" charset="-122"/>
              </a:rPr>
              <a:t>熟悉餐厅物品的分类；指导各类物品的用途及保养要求；能够识别餐用具及餐用设备物品。</a:t>
            </a:r>
            <a:endParaRPr lang="zh-CN" altLang="en-US" sz="1100" b="0" spc="125" dirty="0">
              <a:solidFill>
                <a:srgbClr val="252525"/>
              </a:solidFill>
              <a:latin typeface="微软雅黑 Light" panose="020B0502040204020203" charset="-122"/>
              <a:ea typeface="宋体" panose="02010600030101010101" pitchFamily="2" charset="-122"/>
              <a:cs typeface="微软雅黑 Light" panose="020B0502040204020203" charset="-122"/>
            </a:endParaRPr>
          </a:p>
          <a:p>
            <a:pPr marL="176530" indent="-158750">
              <a:lnSpc>
                <a:spcPct val="100000"/>
              </a:lnSpc>
              <a:spcBef>
                <a:spcPts val="725"/>
              </a:spcBef>
              <a:buFont typeface="Calibri Light" panose="020F0302020204030204"/>
              <a:buChar char="•"/>
              <a:tabLst>
                <a:tab pos="177165" algn="l"/>
              </a:tabLst>
            </a:pPr>
            <a:r>
              <a:rPr lang="en-US" altLang="zh-CN" sz="1100" b="0" spc="125" dirty="0">
                <a:solidFill>
                  <a:srgbClr val="252525"/>
                </a:solidFill>
                <a:latin typeface="微软雅黑 Light" panose="020B0502040204020203" charset="-122"/>
                <a:ea typeface="宋体" panose="02010600030101010101" pitchFamily="2" charset="-122"/>
                <a:cs typeface="微软雅黑 Light" panose="020B0502040204020203" charset="-122"/>
              </a:rPr>
              <a:t>2.</a:t>
            </a:r>
            <a:r>
              <a:rPr lang="zh-CN" altLang="en-US" sz="1100" b="0" spc="125" dirty="0">
                <a:solidFill>
                  <a:srgbClr val="252525"/>
                </a:solidFill>
                <a:latin typeface="微软雅黑 Light" panose="020B0502040204020203" charset="-122"/>
                <a:ea typeface="宋体" panose="02010600030101010101" pitchFamily="2" charset="-122"/>
                <a:cs typeface="微软雅黑 Light" panose="020B0502040204020203" charset="-122"/>
              </a:rPr>
              <a:t>掌握酒店餐厅常见的激励手段；熟悉酒店餐厅培训的形式及方法。</a:t>
            </a:r>
            <a:endParaRPr lang="zh-CN" altLang="en-US" sz="1100" b="0" spc="125" dirty="0">
              <a:solidFill>
                <a:srgbClr val="252525"/>
              </a:solidFill>
              <a:latin typeface="微软雅黑 Light" panose="020B0502040204020203" charset="-122"/>
              <a:ea typeface="宋体" panose="02010600030101010101" pitchFamily="2" charset="-122"/>
              <a:cs typeface="微软雅黑 Light" panose="020B0502040204020203" charset="-122"/>
            </a:endParaRPr>
          </a:p>
          <a:p>
            <a:pPr marL="176530" indent="-158750">
              <a:lnSpc>
                <a:spcPct val="100000"/>
              </a:lnSpc>
              <a:spcBef>
                <a:spcPts val="725"/>
              </a:spcBef>
              <a:buFont typeface="Calibri Light" panose="020F0302020204030204"/>
              <a:buChar char="•"/>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r>
              <a:rPr sz="1200" b="1" dirty="0">
                <a:solidFill>
                  <a:srgbClr val="252525"/>
                </a:solidFill>
                <a:latin typeface="微软雅黑" panose="020B0503020204020204" charset="-122"/>
                <a:cs typeface="微软雅黑" panose="020B0503020204020204" charset="-122"/>
              </a:rPr>
              <a:t>【</a:t>
            </a:r>
            <a:r>
              <a:rPr sz="1200" b="1" dirty="0">
                <a:solidFill>
                  <a:srgbClr val="252525"/>
                </a:solidFill>
                <a:latin typeface="微软雅黑" panose="020B0503020204020204" charset="-122"/>
                <a:cs typeface="微软雅黑" panose="020B0503020204020204" charset="-122"/>
              </a:rPr>
              <a:t>作</a:t>
            </a:r>
            <a:r>
              <a:rPr sz="1200" b="1" dirty="0">
                <a:solidFill>
                  <a:srgbClr val="252525"/>
                </a:solidFill>
                <a:latin typeface="微软雅黑" panose="020B0503020204020204" charset="-122"/>
                <a:cs typeface="微软雅黑" panose="020B0503020204020204" charset="-122"/>
              </a:rPr>
              <a:t>业</a:t>
            </a:r>
            <a:r>
              <a:rPr sz="1200" b="1" dirty="0">
                <a:solidFill>
                  <a:srgbClr val="252525"/>
                </a:solidFill>
                <a:latin typeface="微软雅黑" panose="020B0503020204020204" charset="-122"/>
                <a:cs typeface="微软雅黑" panose="020B0503020204020204" charset="-122"/>
              </a:rPr>
              <a:t>内</a:t>
            </a:r>
            <a:r>
              <a:rPr sz="1200" b="1" dirty="0">
                <a:solidFill>
                  <a:srgbClr val="252525"/>
                </a:solidFill>
                <a:latin typeface="微软雅黑" panose="020B0503020204020204" charset="-122"/>
                <a:cs typeface="微软雅黑" panose="020B0503020204020204" charset="-122"/>
              </a:rPr>
              <a:t>容</a:t>
            </a:r>
            <a:r>
              <a:rPr sz="1200" b="1" dirty="0">
                <a:solidFill>
                  <a:srgbClr val="252525"/>
                </a:solidFill>
                <a:latin typeface="微软雅黑" panose="020B0503020204020204" charset="-122"/>
                <a:cs typeface="微软雅黑" panose="020B0503020204020204" charset="-122"/>
              </a:rPr>
              <a:t>与</a:t>
            </a:r>
            <a:r>
              <a:rPr sz="1200" b="1" dirty="0">
                <a:solidFill>
                  <a:srgbClr val="252525"/>
                </a:solidFill>
                <a:latin typeface="微软雅黑" panose="020B0503020204020204" charset="-122"/>
                <a:cs typeface="微软雅黑" panose="020B0503020204020204" charset="-122"/>
              </a:rPr>
              <a:t>要</a:t>
            </a:r>
            <a:r>
              <a:rPr sz="1200" b="1" dirty="0">
                <a:solidFill>
                  <a:srgbClr val="252525"/>
                </a:solidFill>
                <a:latin typeface="微软雅黑" panose="020B0503020204020204" charset="-122"/>
                <a:cs typeface="微软雅黑" panose="020B0503020204020204" charset="-122"/>
              </a:rPr>
              <a:t>求</a:t>
            </a:r>
            <a:r>
              <a:rPr sz="1200" b="1" spc="-50" dirty="0">
                <a:solidFill>
                  <a:srgbClr val="252525"/>
                </a:solidFill>
                <a:latin typeface="微软雅黑" panose="020B0503020204020204" charset="-122"/>
                <a:cs typeface="微软雅黑" panose="020B0503020204020204" charset="-122"/>
              </a:rPr>
              <a:t>】</a:t>
            </a:r>
            <a:endParaRPr sz="1200">
              <a:latin typeface="微软雅黑" panose="020B0503020204020204" charset="-122"/>
              <a:cs typeface="微软雅黑" panose="020B0503020204020204" charset="-122"/>
            </a:endParaRPr>
          </a:p>
          <a:p>
            <a:pPr marL="176530" indent="-158750">
              <a:lnSpc>
                <a:spcPct val="100000"/>
              </a:lnSpc>
              <a:spcBef>
                <a:spcPts val="660"/>
              </a:spcBef>
              <a:buFont typeface="Calibri Light" panose="020F0302020204030204"/>
              <a:buChar char="•"/>
              <a:tabLst>
                <a:tab pos="177165" algn="l"/>
              </a:tabLst>
            </a:pPr>
            <a:r>
              <a:rPr sz="1100" b="0" dirty="0">
                <a:solidFill>
                  <a:srgbClr val="252525"/>
                </a:solidFill>
                <a:latin typeface="微软雅黑 Light" panose="020B0502040204020203" charset="-122"/>
                <a:cs typeface="微软雅黑 Light" panose="020B0502040204020203" charset="-122"/>
              </a:rPr>
              <a:t>1.</a:t>
            </a:r>
            <a:r>
              <a:rPr sz="1100" b="0" spc="-5" dirty="0">
                <a:solidFill>
                  <a:srgbClr val="252525"/>
                </a:solidFill>
                <a:latin typeface="微软雅黑 Light" panose="020B0502040204020203" charset="-122"/>
                <a:cs typeface="微软雅黑 Light" panose="020B0502040204020203" charset="-122"/>
              </a:rPr>
              <a:t> </a:t>
            </a:r>
            <a:r>
              <a:rPr lang="zh-CN" altLang="en-US" sz="1100" b="0" spc="-5" dirty="0">
                <a:solidFill>
                  <a:srgbClr val="252525"/>
                </a:solidFill>
                <a:latin typeface="微软雅黑 Light" panose="020B0502040204020203" charset="-122"/>
                <a:ea typeface="宋体" panose="02010600030101010101" pitchFamily="2" charset="-122"/>
                <a:cs typeface="微软雅黑 Light" panose="020B0502040204020203" charset="-122"/>
              </a:rPr>
              <a:t>请调查了解你所在地区的星级酒店餐饮部现有的设备用品及其使用保养的方法，并进行比较分析，总结其优缺点。</a:t>
            </a:r>
            <a:endParaRPr lang="zh-CN" altLang="en-US" sz="1100" b="0" spc="-5" dirty="0">
              <a:solidFill>
                <a:srgbClr val="252525"/>
              </a:solidFill>
              <a:latin typeface="微软雅黑 Light" panose="020B0502040204020203" charset="-122"/>
              <a:ea typeface="宋体" panose="02010600030101010101" pitchFamily="2" charset="-122"/>
              <a:cs typeface="微软雅黑 Light" panose="020B0502040204020203" charset="-122"/>
            </a:endParaRPr>
          </a:p>
          <a:p>
            <a:pPr marL="176530" indent="-158750">
              <a:lnSpc>
                <a:spcPct val="100000"/>
              </a:lnSpc>
              <a:spcBef>
                <a:spcPts val="660"/>
              </a:spcBef>
              <a:buFont typeface="Calibri Light" panose="020F0302020204030204"/>
              <a:buChar char="•"/>
              <a:tabLst>
                <a:tab pos="177165" algn="l"/>
              </a:tabLst>
            </a:pPr>
            <a:r>
              <a:rPr lang="en-US" altLang="zh-CN" sz="1100" b="0" spc="-5" dirty="0">
                <a:solidFill>
                  <a:srgbClr val="252525"/>
                </a:solidFill>
                <a:latin typeface="微软雅黑 Light" panose="020B0502040204020203" charset="-122"/>
                <a:ea typeface="宋体" panose="02010600030101010101" pitchFamily="2" charset="-122"/>
                <a:cs typeface="微软雅黑 Light" panose="020B0502040204020203" charset="-122"/>
              </a:rPr>
              <a:t>2.</a:t>
            </a:r>
            <a:r>
              <a:rPr lang="zh-CN" altLang="en-US" sz="1100" b="0" spc="-5" dirty="0">
                <a:solidFill>
                  <a:srgbClr val="252525"/>
                </a:solidFill>
                <a:latin typeface="微软雅黑 Light" panose="020B0502040204020203" charset="-122"/>
                <a:ea typeface="宋体" panose="02010600030101010101" pitchFamily="2" charset="-122"/>
                <a:cs typeface="微软雅黑 Light" panose="020B0502040204020203" charset="-122"/>
              </a:rPr>
              <a:t>简述员工激励有哪几种基本方法？</a:t>
            </a:r>
            <a:endParaRPr lang="zh-CN" altLang="en-US" sz="1100" b="0" spc="-5" dirty="0">
              <a:solidFill>
                <a:srgbClr val="252525"/>
              </a:solidFill>
              <a:latin typeface="微软雅黑 Light" panose="020B0502040204020203" charset="-122"/>
              <a:ea typeface="宋体" panose="02010600030101010101" pitchFamily="2" charset="-122"/>
              <a:cs typeface="微软雅黑 Light" panose="020B0502040204020203"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781" y="41910"/>
            <a:ext cx="7437048" cy="2230674"/>
            <a:chOff x="55766" y="4737"/>
            <a:chExt cx="7497558" cy="2602453"/>
          </a:xfrm>
        </p:grpSpPr>
        <p:pic>
          <p:nvPicPr>
            <p:cNvPr id="3" name="object 3"/>
            <p:cNvPicPr/>
            <p:nvPr/>
          </p:nvPicPr>
          <p:blipFill>
            <a:blip r:embed="rId1" cstate="print"/>
            <a:stretch>
              <a:fillRect/>
            </a:stretch>
          </p:blipFill>
          <p:spPr>
            <a:xfrm>
              <a:off x="179693" y="4749"/>
              <a:ext cx="7373631" cy="2602441"/>
            </a:xfrm>
            <a:prstGeom prst="rect">
              <a:avLst/>
            </a:prstGeom>
          </p:spPr>
        </p:pic>
        <p:pic>
          <p:nvPicPr>
            <p:cNvPr id="4" name="object 4" descr="C:/Users/ysn92/Desktop/新建文件夹/微信图片_20240422093608.jpg微信图片_20240422093608"/>
            <p:cNvPicPr/>
            <p:nvPr/>
          </p:nvPicPr>
          <p:blipFill>
            <a:blip r:embed="rId2"/>
            <a:srcRect t="23557" b="23557"/>
            <a:stretch>
              <a:fillRect/>
            </a:stretch>
          </p:blipFill>
          <p:spPr>
            <a:xfrm>
              <a:off x="55766" y="4737"/>
              <a:ext cx="7497558" cy="2577668"/>
            </a:xfrm>
            <a:prstGeom prst="rect">
              <a:avLst/>
            </a:prstGeom>
          </p:spPr>
        </p:pic>
      </p:grpSp>
      <p:grpSp>
        <p:nvGrpSpPr>
          <p:cNvPr id="7" name="object 7"/>
          <p:cNvGrpSpPr/>
          <p:nvPr/>
        </p:nvGrpSpPr>
        <p:grpSpPr>
          <a:xfrm>
            <a:off x="780106" y="3101505"/>
            <a:ext cx="229870" cy="229870"/>
            <a:chOff x="1753561" y="3133890"/>
            <a:chExt cx="229870" cy="229870"/>
          </a:xfrm>
        </p:grpSpPr>
        <p:pic>
          <p:nvPicPr>
            <p:cNvPr id="8" name="object 8"/>
            <p:cNvPicPr/>
            <p:nvPr/>
          </p:nvPicPr>
          <p:blipFill>
            <a:blip r:embed="rId3" cstate="print"/>
            <a:stretch>
              <a:fillRect/>
            </a:stretch>
          </p:blipFill>
          <p:spPr>
            <a:xfrm>
              <a:off x="1753561" y="3133890"/>
              <a:ext cx="229264" cy="229252"/>
            </a:xfrm>
            <a:prstGeom prst="rect">
              <a:avLst/>
            </a:prstGeom>
          </p:spPr>
        </p:pic>
        <p:pic>
          <p:nvPicPr>
            <p:cNvPr id="9" name="object 9"/>
            <p:cNvPicPr/>
            <p:nvPr/>
          </p:nvPicPr>
          <p:blipFill>
            <a:blip r:embed="rId4" cstate="print"/>
            <a:stretch>
              <a:fillRect/>
            </a:stretch>
          </p:blipFill>
          <p:spPr>
            <a:xfrm>
              <a:off x="1827923" y="3208235"/>
              <a:ext cx="86741" cy="74345"/>
            </a:xfrm>
            <a:prstGeom prst="rect">
              <a:avLst/>
            </a:prstGeom>
          </p:spPr>
        </p:pic>
      </p:grpSp>
      <p:sp>
        <p:nvSpPr>
          <p:cNvPr id="10" name="object 10"/>
          <p:cNvSpPr txBox="1"/>
          <p:nvPr/>
        </p:nvSpPr>
        <p:spPr>
          <a:xfrm>
            <a:off x="425471" y="3267985"/>
            <a:ext cx="1109980" cy="781050"/>
          </a:xfrm>
          <a:prstGeom prst="rect">
            <a:avLst/>
          </a:prstGeom>
        </p:spPr>
        <p:txBody>
          <a:bodyPr vert="horz" wrap="square" lIns="0" tIns="17145" rIns="0" bIns="0" rtlCol="0">
            <a:spAutoFit/>
          </a:bodyPr>
          <a:lstStyle/>
          <a:p>
            <a:pPr marL="365760">
              <a:lnSpc>
                <a:spcPct val="100000"/>
              </a:lnSpc>
              <a:spcBef>
                <a:spcPts val="135"/>
              </a:spcBef>
            </a:pPr>
            <a:r>
              <a:rPr sz="1750" spc="-25" dirty="0">
                <a:solidFill>
                  <a:schemeClr val="accent2"/>
                </a:solidFill>
                <a:latin typeface="Times New Roman" panose="02020603050405020304"/>
                <a:cs typeface="Times New Roman" panose="02020603050405020304"/>
              </a:rPr>
              <a:t>0</a:t>
            </a:r>
            <a:r>
              <a:rPr sz="2450" spc="-25" dirty="0">
                <a:solidFill>
                  <a:schemeClr val="accent2"/>
                </a:solidFill>
                <a:latin typeface="Times New Roman" panose="02020603050405020304"/>
                <a:cs typeface="Times New Roman" panose="02020603050405020304"/>
              </a:rPr>
              <a:t>1</a:t>
            </a:r>
            <a:endParaRPr sz="2450">
              <a:solidFill>
                <a:schemeClr val="accent2"/>
              </a:solidFill>
              <a:latin typeface="Times New Roman" panose="02020603050405020304"/>
              <a:cs typeface="Times New Roman" panose="02020603050405020304"/>
            </a:endParaRPr>
          </a:p>
          <a:p>
            <a:pPr marL="12700" marR="5080">
              <a:lnSpc>
                <a:spcPct val="102000"/>
              </a:lnSpc>
              <a:spcBef>
                <a:spcPts val="45"/>
              </a:spcBef>
            </a:pPr>
            <a:r>
              <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rPr>
              <a:t>餐饮服务基础</a:t>
            </a:r>
            <a:endPar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endParaRPr>
          </a:p>
          <a:p>
            <a:pPr marL="12700" marR="5080">
              <a:lnSpc>
                <a:spcPct val="102000"/>
              </a:lnSpc>
              <a:spcBef>
                <a:spcPts val="45"/>
              </a:spcBef>
            </a:pPr>
            <a:r>
              <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rPr>
              <a:t>知识与技能</a:t>
            </a:r>
            <a:endParaRPr lang="zh-CN" altLang="en-US" sz="1200" b="0" spc="-50" dirty="0">
              <a:solidFill>
                <a:schemeClr val="accent2"/>
              </a:solidFill>
              <a:latin typeface="微软雅黑" panose="020B0503020204020204" charset="-122"/>
              <a:ea typeface="微软雅黑" panose="020B0503020204020204" charset="-122"/>
              <a:cs typeface="微软雅黑 Light" panose="020B0502040204020203" charset="-122"/>
            </a:endParaRPr>
          </a:p>
        </p:txBody>
      </p:sp>
      <p:grpSp>
        <p:nvGrpSpPr>
          <p:cNvPr id="11" name="object 11"/>
          <p:cNvGrpSpPr/>
          <p:nvPr/>
        </p:nvGrpSpPr>
        <p:grpSpPr>
          <a:xfrm>
            <a:off x="1714627" y="2899498"/>
            <a:ext cx="229870" cy="229870"/>
            <a:chOff x="2862707" y="2855048"/>
            <a:chExt cx="229870" cy="229870"/>
          </a:xfrm>
        </p:grpSpPr>
        <p:pic>
          <p:nvPicPr>
            <p:cNvPr id="12" name="object 12"/>
            <p:cNvPicPr/>
            <p:nvPr/>
          </p:nvPicPr>
          <p:blipFill>
            <a:blip r:embed="rId3" cstate="print"/>
            <a:stretch>
              <a:fillRect/>
            </a:stretch>
          </p:blipFill>
          <p:spPr>
            <a:xfrm>
              <a:off x="2862707" y="2855048"/>
              <a:ext cx="229260" cy="229259"/>
            </a:xfrm>
            <a:prstGeom prst="rect">
              <a:avLst/>
            </a:prstGeom>
          </p:spPr>
        </p:pic>
        <p:pic>
          <p:nvPicPr>
            <p:cNvPr id="13" name="object 13"/>
            <p:cNvPicPr/>
            <p:nvPr/>
          </p:nvPicPr>
          <p:blipFill>
            <a:blip r:embed="rId4" cstate="print"/>
            <a:stretch>
              <a:fillRect/>
            </a:stretch>
          </p:blipFill>
          <p:spPr>
            <a:xfrm>
              <a:off x="2937065" y="2929407"/>
              <a:ext cx="86741" cy="74345"/>
            </a:xfrm>
            <a:prstGeom prst="rect">
              <a:avLst/>
            </a:prstGeom>
          </p:spPr>
        </p:pic>
      </p:grpSp>
      <p:sp>
        <p:nvSpPr>
          <p:cNvPr id="14" name="object 14"/>
          <p:cNvSpPr txBox="1"/>
          <p:nvPr/>
        </p:nvSpPr>
        <p:spPr>
          <a:xfrm>
            <a:off x="1492498" y="2965135"/>
            <a:ext cx="800100" cy="729615"/>
          </a:xfrm>
          <a:prstGeom prst="rect">
            <a:avLst/>
          </a:prstGeom>
        </p:spPr>
        <p:txBody>
          <a:bodyPr vert="horz" wrap="square" lIns="0" tIns="116205" rIns="0" bIns="0" rtlCol="0">
            <a:spAutoFit/>
          </a:bodyPr>
          <a:lstStyle/>
          <a:p>
            <a:pPr marL="229235">
              <a:lnSpc>
                <a:spcPct val="100000"/>
              </a:lnSpc>
              <a:spcBef>
                <a:spcPts val="91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2</a:t>
            </a:r>
            <a:endParaRPr sz="2450">
              <a:latin typeface="Times New Roman" panose="02020603050405020304"/>
              <a:cs typeface="Times New Roman" panose="02020603050405020304"/>
            </a:endParaRPr>
          </a:p>
          <a:p>
            <a:pPr marL="12700">
              <a:lnSpc>
                <a:spcPct val="100000"/>
              </a:lnSpc>
              <a:spcBef>
                <a:spcPts val="405"/>
              </a:spcBef>
            </a:pPr>
            <a:r>
              <a:rPr lang="zh-CN" altLang="en-US" sz="1200" b="0" dirty="0">
                <a:latin typeface="微软雅黑" panose="020B0503020204020204" charset="-122"/>
                <a:ea typeface="微软雅黑" panose="020B0503020204020204" charset="-122"/>
                <a:cs typeface="微软雅黑 Light" panose="020B0502040204020203" charset="-122"/>
              </a:rPr>
              <a:t>中餐服务</a:t>
            </a:r>
            <a:endParaRPr sz="1200">
              <a:latin typeface="微软雅黑" panose="020B0503020204020204" charset="-122"/>
              <a:ea typeface="微软雅黑" panose="020B0503020204020204" charset="-122"/>
              <a:cs typeface="微软雅黑 Light" panose="020B0502040204020203" charset="-122"/>
            </a:endParaRPr>
          </a:p>
        </p:txBody>
      </p:sp>
      <p:grpSp>
        <p:nvGrpSpPr>
          <p:cNvPr id="15" name="object 15"/>
          <p:cNvGrpSpPr/>
          <p:nvPr>
            <p:custDataLst>
              <p:tags r:id="rId5"/>
            </p:custDataLst>
          </p:nvPr>
        </p:nvGrpSpPr>
        <p:grpSpPr>
          <a:xfrm>
            <a:off x="2647964" y="2687192"/>
            <a:ext cx="229870" cy="229870"/>
            <a:chOff x="3891294" y="2582417"/>
            <a:chExt cx="229870" cy="229870"/>
          </a:xfrm>
        </p:grpSpPr>
        <p:pic>
          <p:nvPicPr>
            <p:cNvPr id="16" name="object 16"/>
            <p:cNvPicPr/>
            <p:nvPr>
              <p:custDataLst>
                <p:tags r:id="rId6"/>
              </p:custDataLst>
            </p:nvPr>
          </p:nvPicPr>
          <p:blipFill>
            <a:blip r:embed="rId3" cstate="print"/>
            <a:stretch>
              <a:fillRect/>
            </a:stretch>
          </p:blipFill>
          <p:spPr>
            <a:xfrm>
              <a:off x="3891294" y="2582417"/>
              <a:ext cx="229258" cy="229251"/>
            </a:xfrm>
            <a:prstGeom prst="rect">
              <a:avLst/>
            </a:prstGeom>
          </p:spPr>
        </p:pic>
        <p:pic>
          <p:nvPicPr>
            <p:cNvPr id="17" name="object 17"/>
            <p:cNvPicPr/>
            <p:nvPr>
              <p:custDataLst>
                <p:tags r:id="rId7"/>
              </p:custDataLst>
            </p:nvPr>
          </p:nvPicPr>
          <p:blipFill>
            <a:blip r:embed="rId4" cstate="print"/>
            <a:stretch>
              <a:fillRect/>
            </a:stretch>
          </p:blipFill>
          <p:spPr>
            <a:xfrm>
              <a:off x="3965651" y="2656761"/>
              <a:ext cx="86748" cy="74348"/>
            </a:xfrm>
            <a:prstGeom prst="rect">
              <a:avLst/>
            </a:prstGeom>
          </p:spPr>
        </p:pic>
      </p:grpSp>
      <p:sp>
        <p:nvSpPr>
          <p:cNvPr id="18" name="object 18"/>
          <p:cNvSpPr txBox="1"/>
          <p:nvPr>
            <p:custDataLst>
              <p:tags r:id="rId8"/>
            </p:custDataLst>
          </p:nvPr>
        </p:nvSpPr>
        <p:spPr>
          <a:xfrm>
            <a:off x="2696686" y="286284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3</a:t>
            </a:r>
            <a:endParaRPr sz="2450" spc="-25" dirty="0">
              <a:solidFill>
                <a:schemeClr val="tx1"/>
              </a:solidFill>
              <a:latin typeface="Times New Roman" panose="02020603050405020304"/>
              <a:cs typeface="Times New Roman" panose="02020603050405020304"/>
            </a:endParaRPr>
          </a:p>
        </p:txBody>
      </p:sp>
      <p:grpSp>
        <p:nvGrpSpPr>
          <p:cNvPr id="19" name="object 19"/>
          <p:cNvGrpSpPr/>
          <p:nvPr>
            <p:custDataLst>
              <p:tags r:id="rId9"/>
            </p:custDataLst>
          </p:nvPr>
        </p:nvGrpSpPr>
        <p:grpSpPr>
          <a:xfrm>
            <a:off x="3608610" y="2431884"/>
            <a:ext cx="229870" cy="229870"/>
            <a:chOff x="4919885" y="2353144"/>
            <a:chExt cx="229870" cy="229870"/>
          </a:xfrm>
        </p:grpSpPr>
        <p:pic>
          <p:nvPicPr>
            <p:cNvPr id="20" name="object 20"/>
            <p:cNvPicPr/>
            <p:nvPr>
              <p:custDataLst>
                <p:tags r:id="rId10"/>
              </p:custDataLst>
            </p:nvPr>
          </p:nvPicPr>
          <p:blipFill>
            <a:blip r:embed="rId3" cstate="print"/>
            <a:stretch>
              <a:fillRect/>
            </a:stretch>
          </p:blipFill>
          <p:spPr>
            <a:xfrm>
              <a:off x="4919885" y="2353144"/>
              <a:ext cx="229253" cy="229260"/>
            </a:xfrm>
            <a:prstGeom prst="rect">
              <a:avLst/>
            </a:prstGeom>
          </p:spPr>
        </p:pic>
        <p:pic>
          <p:nvPicPr>
            <p:cNvPr id="21" name="object 21"/>
            <p:cNvPicPr/>
            <p:nvPr>
              <p:custDataLst>
                <p:tags r:id="rId11"/>
              </p:custDataLst>
            </p:nvPr>
          </p:nvPicPr>
          <p:blipFill>
            <a:blip r:embed="rId4" cstate="print"/>
            <a:stretch>
              <a:fillRect/>
            </a:stretch>
          </p:blipFill>
          <p:spPr>
            <a:xfrm>
              <a:off x="4994241" y="2427503"/>
              <a:ext cx="86748" cy="74345"/>
            </a:xfrm>
            <a:prstGeom prst="rect">
              <a:avLst/>
            </a:prstGeom>
          </p:spPr>
        </p:pic>
      </p:grpSp>
      <p:sp>
        <p:nvSpPr>
          <p:cNvPr id="22" name="object 22"/>
          <p:cNvSpPr txBox="1"/>
          <p:nvPr>
            <p:custDataLst>
              <p:tags r:id="rId12"/>
            </p:custDataLst>
          </p:nvPr>
        </p:nvSpPr>
        <p:spPr>
          <a:xfrm>
            <a:off x="3473450" y="3124835"/>
            <a:ext cx="671830" cy="199390"/>
          </a:xfrm>
          <a:prstGeom prst="rect">
            <a:avLst/>
          </a:prstGeom>
        </p:spPr>
        <p:txBody>
          <a:bodyPr vert="horz" wrap="square" lIns="0" tIns="15240" rIns="0" bIns="0" rtlCol="0">
            <a:spAutoFit/>
          </a:bodyPr>
          <a:lstStyle/>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宴会服务</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3" name="object 23"/>
          <p:cNvSpPr txBox="1"/>
          <p:nvPr>
            <p:custDataLst>
              <p:tags r:id="rId13"/>
            </p:custDataLst>
          </p:nvPr>
        </p:nvSpPr>
        <p:spPr>
          <a:xfrm>
            <a:off x="2559050" y="3331210"/>
            <a:ext cx="1049655" cy="196215"/>
          </a:xfrm>
          <a:prstGeom prst="rect">
            <a:avLst/>
          </a:prstGeom>
        </p:spPr>
        <p:txBody>
          <a:bodyPr vert="horz" wrap="square" lIns="0" tIns="12065" rIns="0" bIns="0" rtlCol="0">
            <a:spAutoFit/>
          </a:bodyPr>
          <a:lstStyle/>
          <a:p>
            <a:pPr marL="12700" marR="0" algn="l" rtl="0" eaLnBrk="1" fontAlgn="auto" latinLnBrk="0" hangingPunct="1">
              <a:lnSpc>
                <a:spcPct val="100000"/>
              </a:lnSpc>
              <a:spcBef>
                <a:spcPts val="405"/>
              </a:spcBef>
              <a:buClrTx/>
              <a:buSzTx/>
              <a:buFontTx/>
              <a:buNone/>
            </a:pPr>
            <a:r>
              <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西餐服务</a:t>
            </a:r>
            <a:endPar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4" name="object 24"/>
          <p:cNvSpPr txBox="1"/>
          <p:nvPr>
            <p:custDataLst>
              <p:tags r:id="rId14"/>
            </p:custDataLst>
          </p:nvPr>
        </p:nvSpPr>
        <p:spPr>
          <a:xfrm>
            <a:off x="3581284" y="264310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4</a:t>
            </a:r>
            <a:endParaRPr sz="2450">
              <a:latin typeface="Times New Roman" panose="02020603050405020304"/>
              <a:cs typeface="Times New Roman" panose="02020603050405020304"/>
            </a:endParaRPr>
          </a:p>
        </p:txBody>
      </p:sp>
      <p:grpSp>
        <p:nvGrpSpPr>
          <p:cNvPr id="25" name="object 25"/>
          <p:cNvGrpSpPr/>
          <p:nvPr>
            <p:custDataLst>
              <p:tags r:id="rId15"/>
            </p:custDataLst>
          </p:nvPr>
        </p:nvGrpSpPr>
        <p:grpSpPr>
          <a:xfrm>
            <a:off x="4541862" y="2177002"/>
            <a:ext cx="229870" cy="229870"/>
            <a:chOff x="6029032" y="2055717"/>
            <a:chExt cx="229870" cy="229870"/>
          </a:xfrm>
        </p:grpSpPr>
        <p:pic>
          <p:nvPicPr>
            <p:cNvPr id="26" name="object 26"/>
            <p:cNvPicPr/>
            <p:nvPr>
              <p:custDataLst>
                <p:tags r:id="rId16"/>
              </p:custDataLst>
            </p:nvPr>
          </p:nvPicPr>
          <p:blipFill>
            <a:blip r:embed="rId3" cstate="print"/>
            <a:stretch>
              <a:fillRect/>
            </a:stretch>
          </p:blipFill>
          <p:spPr>
            <a:xfrm>
              <a:off x="6029032" y="2055717"/>
              <a:ext cx="229259" cy="229253"/>
            </a:xfrm>
            <a:prstGeom prst="rect">
              <a:avLst/>
            </a:prstGeom>
          </p:spPr>
        </p:pic>
        <p:pic>
          <p:nvPicPr>
            <p:cNvPr id="27" name="object 27"/>
            <p:cNvPicPr/>
            <p:nvPr>
              <p:custDataLst>
                <p:tags r:id="rId17"/>
              </p:custDataLst>
            </p:nvPr>
          </p:nvPicPr>
          <p:blipFill>
            <a:blip r:embed="rId4" cstate="print"/>
            <a:stretch>
              <a:fillRect/>
            </a:stretch>
          </p:blipFill>
          <p:spPr>
            <a:xfrm>
              <a:off x="6103384" y="2130082"/>
              <a:ext cx="86748" cy="74345"/>
            </a:xfrm>
            <a:prstGeom prst="rect">
              <a:avLst/>
            </a:prstGeom>
          </p:spPr>
        </p:pic>
      </p:grpSp>
      <p:sp>
        <p:nvSpPr>
          <p:cNvPr id="28" name="object 28"/>
          <p:cNvSpPr txBox="1"/>
          <p:nvPr>
            <p:custDataLst>
              <p:tags r:id="rId18"/>
            </p:custDataLst>
          </p:nvPr>
        </p:nvSpPr>
        <p:spPr>
          <a:xfrm>
            <a:off x="4532630" y="2432050"/>
            <a:ext cx="448945" cy="587375"/>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5</a:t>
            </a:r>
            <a:endParaRPr sz="2450">
              <a:latin typeface="Times New Roman" panose="02020603050405020304"/>
              <a:cs typeface="Times New Roman" panose="02020603050405020304"/>
            </a:endParaRPr>
          </a:p>
          <a:p>
            <a:pPr marL="111760" marR="5080">
              <a:lnSpc>
                <a:spcPct val="102000"/>
              </a:lnSpc>
              <a:spcBef>
                <a:spcPts val="45"/>
              </a:spcBef>
            </a:pPr>
            <a:endParaRPr lang="zh-CN" altLang="en-US" sz="1200">
              <a:latin typeface="微软雅黑" panose="020B0503020204020204" charset="-122"/>
              <a:ea typeface="微软雅黑" panose="020B0503020204020204" charset="-122"/>
              <a:cs typeface="微软雅黑 Light" panose="020B0502040204020203" charset="-122"/>
            </a:endParaRPr>
          </a:p>
        </p:txBody>
      </p:sp>
      <p:cxnSp>
        <p:nvCxnSpPr>
          <p:cNvPr id="39" name="直接箭头连接符 38"/>
          <p:cNvCxnSpPr/>
          <p:nvPr/>
        </p:nvCxnSpPr>
        <p:spPr>
          <a:xfrm flipV="1">
            <a:off x="654050" y="1746250"/>
            <a:ext cx="5715000" cy="1371600"/>
          </a:xfrm>
          <a:prstGeom prst="straightConnector1">
            <a:avLst/>
          </a:prstGeom>
          <a:ln>
            <a:solidFill>
              <a:schemeClr val="tx2">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6" name="object 6"/>
          <p:cNvSpPr txBox="1">
            <a:spLocks noGrp="1"/>
          </p:cNvSpPr>
          <p:nvPr>
            <p:ph type="title"/>
          </p:nvPr>
        </p:nvSpPr>
        <p:spPr>
          <a:xfrm>
            <a:off x="575951" y="871911"/>
            <a:ext cx="2571750" cy="538480"/>
          </a:xfrm>
          <a:prstGeom prst="rect">
            <a:avLst/>
          </a:prstGeom>
        </p:spPr>
        <p:txBody>
          <a:bodyPr vert="horz" wrap="square" lIns="0" tIns="14604" rIns="0" bIns="0" rtlCol="0">
            <a:spAutoFit/>
          </a:bodyPr>
          <a:p>
            <a:pPr marL="12700">
              <a:lnSpc>
                <a:spcPct val="100000"/>
              </a:lnSpc>
              <a:spcBef>
                <a:spcPts val="115"/>
              </a:spcBef>
            </a:pPr>
            <a:r>
              <a:rPr sz="3350" b="0" dirty="0">
                <a:solidFill>
                  <a:srgbClr val="FFFFFF"/>
                </a:solidFill>
                <a:latin typeface="Calibri Light" panose="020F0302020204030204"/>
                <a:cs typeface="Calibri Light" panose="020F0302020204030204"/>
              </a:rPr>
              <a:t>C O N T E N T </a:t>
            </a:r>
            <a:r>
              <a:rPr sz="3350" b="0" spc="-50" dirty="0">
                <a:solidFill>
                  <a:srgbClr val="FFFFFF"/>
                </a:solidFill>
                <a:latin typeface="Calibri Light" panose="020F0302020204030204"/>
                <a:cs typeface="Calibri Light" panose="020F0302020204030204"/>
              </a:rPr>
              <a:t>S</a:t>
            </a:r>
            <a:endParaRPr sz="3350">
              <a:latin typeface="Calibri Light" panose="020F0302020204030204"/>
              <a:cs typeface="Calibri Light" panose="020F0302020204030204"/>
            </a:endParaRPr>
          </a:p>
        </p:txBody>
      </p:sp>
      <p:sp>
        <p:nvSpPr>
          <p:cNvPr id="5" name="文本框 4"/>
          <p:cNvSpPr txBox="1"/>
          <p:nvPr>
            <p:custDataLst>
              <p:tags r:id="rId19"/>
            </p:custDataLst>
          </p:nvPr>
        </p:nvSpPr>
        <p:spPr>
          <a:xfrm>
            <a:off x="4006850" y="2813050"/>
            <a:ext cx="1454150" cy="278765"/>
          </a:xfrm>
          <a:prstGeom prst="rect">
            <a:avLst/>
          </a:prstGeom>
          <a:noFill/>
        </p:spPr>
        <p:txBody>
          <a:bodyPr wrap="square" rtlCol="0">
            <a:spAutoFit/>
          </a:bodyPr>
          <a:p>
            <a:pPr marL="111760" marR="5080">
              <a:lnSpc>
                <a:spcPct val="102000"/>
              </a:lnSpc>
              <a:spcBef>
                <a:spcPts val="45"/>
              </a:spcBef>
            </a:pPr>
            <a:r>
              <a:rPr lang="zh-CN" altLang="en-US" sz="1200" b="0" dirty="0">
                <a:latin typeface="微软雅黑" panose="020B0503020204020204" charset="-122"/>
                <a:ea typeface="微软雅黑" panose="020B0503020204020204" charset="-122"/>
                <a:cs typeface="微软雅黑 Light" panose="020B0502040204020203" charset="-122"/>
                <a:sym typeface="+mn-ea"/>
              </a:rPr>
              <a:t>酒水与酒吧服务</a:t>
            </a:r>
            <a:endParaRPr lang="zh-CN" altLang="en-US" sz="1200" b="0" dirty="0">
              <a:latin typeface="微软雅黑" panose="020B0503020204020204" charset="-122"/>
              <a:ea typeface="微软雅黑" panose="020B0503020204020204" charset="-122"/>
              <a:cs typeface="微软雅黑 Light" panose="020B0502040204020203" charset="-122"/>
            </a:endParaRPr>
          </a:p>
        </p:txBody>
      </p:sp>
      <p:grpSp>
        <p:nvGrpSpPr>
          <p:cNvPr id="29" name="object 25"/>
          <p:cNvGrpSpPr/>
          <p:nvPr/>
        </p:nvGrpSpPr>
        <p:grpSpPr>
          <a:xfrm>
            <a:off x="5521032" y="1902682"/>
            <a:ext cx="229870" cy="229870"/>
            <a:chOff x="6029032" y="2055717"/>
            <a:chExt cx="229870" cy="229870"/>
          </a:xfrm>
        </p:grpSpPr>
        <p:pic>
          <p:nvPicPr>
            <p:cNvPr id="30" name="object 26"/>
            <p:cNvPicPr/>
            <p:nvPr/>
          </p:nvPicPr>
          <p:blipFill>
            <a:blip r:embed="rId3" cstate="print"/>
            <a:stretch>
              <a:fillRect/>
            </a:stretch>
          </p:blipFill>
          <p:spPr>
            <a:xfrm>
              <a:off x="6029032" y="2055717"/>
              <a:ext cx="229259" cy="229253"/>
            </a:xfrm>
            <a:prstGeom prst="rect">
              <a:avLst/>
            </a:prstGeom>
          </p:spPr>
        </p:pic>
        <p:pic>
          <p:nvPicPr>
            <p:cNvPr id="31" name="object 27"/>
            <p:cNvPicPr/>
            <p:nvPr/>
          </p:nvPicPr>
          <p:blipFill>
            <a:blip r:embed="rId4" cstate="print"/>
            <a:stretch>
              <a:fillRect/>
            </a:stretch>
          </p:blipFill>
          <p:spPr>
            <a:xfrm>
              <a:off x="6103384" y="2130082"/>
              <a:ext cx="86748" cy="74345"/>
            </a:xfrm>
            <a:prstGeom prst="rect">
              <a:avLst/>
            </a:prstGeom>
          </p:spPr>
        </p:pic>
      </p:grpSp>
      <p:sp>
        <p:nvSpPr>
          <p:cNvPr id="32" name="object 24"/>
          <p:cNvSpPr txBox="1"/>
          <p:nvPr>
            <p:custDataLst>
              <p:tags r:id="rId20"/>
            </p:custDataLst>
          </p:nvPr>
        </p:nvSpPr>
        <p:spPr>
          <a:xfrm>
            <a:off x="5530734" y="2195434"/>
            <a:ext cx="295275" cy="393700"/>
          </a:xfrm>
          <a:prstGeom prst="rect">
            <a:avLst/>
          </a:prstGeom>
        </p:spPr>
        <p:txBody>
          <a:bodyPr vert="horz" wrap="square" lIns="0" tIns="17145" rIns="0" bIns="0" rtlCol="0">
            <a:spAutoFit/>
          </a:bodyPr>
          <a:p>
            <a:pPr marL="12700">
              <a:lnSpc>
                <a:spcPct val="100000"/>
              </a:lnSpc>
              <a:spcBef>
                <a:spcPts val="135"/>
              </a:spcBef>
            </a:pPr>
            <a:r>
              <a:rPr sz="1750" spc="-25" dirty="0">
                <a:latin typeface="Times New Roman" panose="02020603050405020304"/>
                <a:cs typeface="Times New Roman" panose="02020603050405020304"/>
              </a:rPr>
              <a:t>0</a:t>
            </a:r>
            <a:r>
              <a:rPr lang="en-US" altLang="en-US" sz="2450" spc="-25" dirty="0">
                <a:latin typeface="Times New Roman" panose="02020603050405020304"/>
                <a:cs typeface="Times New Roman" panose="02020603050405020304"/>
              </a:rPr>
              <a:t>6</a:t>
            </a:r>
            <a:endParaRPr lang="en-US" altLang="en-US" sz="2450" spc="-25" dirty="0">
              <a:latin typeface="Times New Roman" panose="02020603050405020304"/>
              <a:cs typeface="Times New Roman" panose="02020603050405020304"/>
            </a:endParaRPr>
          </a:p>
        </p:txBody>
      </p:sp>
      <p:sp>
        <p:nvSpPr>
          <p:cNvPr id="33" name="object 22"/>
          <p:cNvSpPr txBox="1"/>
          <p:nvPr>
            <p:custDataLst>
              <p:tags r:id="rId21"/>
            </p:custDataLst>
          </p:nvPr>
        </p:nvSpPr>
        <p:spPr>
          <a:xfrm>
            <a:off x="5320665" y="2580640"/>
            <a:ext cx="1048385" cy="199390"/>
          </a:xfrm>
          <a:prstGeom prst="rect">
            <a:avLst/>
          </a:prstGeom>
        </p:spPr>
        <p:txBody>
          <a:bodyPr vert="horz" wrap="square" lIns="0" tIns="15240" rIns="0" bIns="0" rtlCol="0">
            <a:spAutoFit/>
          </a:bodyPr>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餐饮经营管理</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37"/>
            <a:ext cx="7553325" cy="4244663"/>
            <a:chOff x="0" y="4737"/>
            <a:chExt cx="7553325" cy="4244663"/>
          </a:xfrm>
        </p:grpSpPr>
        <p:pic>
          <p:nvPicPr>
            <p:cNvPr id="3" name="object 3" descr="C:/Users/ysn92/Desktop/新建文件夹/微信图片_20240422093551.jpg微信图片_20240422093551"/>
            <p:cNvPicPr/>
            <p:nvPr/>
          </p:nvPicPr>
          <p:blipFill>
            <a:blip r:embed="rId1"/>
            <a:srcRect t="2367" b="2367"/>
            <a:stretch>
              <a:fillRect/>
            </a:stretch>
          </p:blipFill>
          <p:spPr>
            <a:xfrm>
              <a:off x="0" y="4737"/>
              <a:ext cx="7553325" cy="4244663"/>
            </a:xfrm>
            <a:prstGeom prst="rect">
              <a:avLst/>
            </a:prstGeom>
          </p:spPr>
        </p:pic>
        <p:pic>
          <p:nvPicPr>
            <p:cNvPr id="4" name="object 4"/>
            <p:cNvPicPr/>
            <p:nvPr/>
          </p:nvPicPr>
          <p:blipFill>
            <a:blip r:embed="rId2" cstate="print"/>
            <a:stretch>
              <a:fillRect/>
            </a:stretch>
          </p:blipFill>
          <p:spPr>
            <a:xfrm>
              <a:off x="1567675" y="1008545"/>
              <a:ext cx="2373190" cy="2373185"/>
            </a:xfrm>
            <a:prstGeom prst="rect">
              <a:avLst/>
            </a:prstGeom>
          </p:spPr>
        </p:pic>
      </p:grpSp>
      <p:sp>
        <p:nvSpPr>
          <p:cNvPr id="5" name="object 5"/>
          <p:cNvSpPr txBox="1"/>
          <p:nvPr/>
        </p:nvSpPr>
        <p:spPr>
          <a:xfrm>
            <a:off x="1949185" y="1606083"/>
            <a:ext cx="1587500" cy="850265"/>
          </a:xfrm>
          <a:prstGeom prst="rect">
            <a:avLst/>
          </a:prstGeom>
        </p:spPr>
        <p:txBody>
          <a:bodyPr vert="horz" wrap="square" lIns="0" tIns="258445" rIns="0" bIns="0" rtlCol="0">
            <a:spAutoFit/>
          </a:bodyPr>
          <a:lstStyle/>
          <a:p>
            <a:pPr marL="12700" marR="5080" algn="ctr">
              <a:lnSpc>
                <a:spcPts val="2050"/>
              </a:lnSpc>
              <a:spcBef>
                <a:spcPts val="515"/>
              </a:spcBef>
            </a:pPr>
            <a:r>
              <a:rPr lang="zh-CN" altLang="en-US" sz="3200" b="1" spc="15" dirty="0">
                <a:solidFill>
                  <a:srgbClr val="D7D7D7"/>
                </a:solidFill>
                <a:latin typeface="Impact" panose="020B0806030902050204"/>
                <a:ea typeface="宋体" panose="02010600030101010101" pitchFamily="2" charset="-122"/>
                <a:cs typeface="Impact" panose="020B0806030902050204"/>
              </a:rPr>
              <a:t>主题六</a:t>
            </a:r>
            <a:endParaRPr lang="zh-CN" altLang="en-US" sz="3200" b="1" spc="15" dirty="0">
              <a:solidFill>
                <a:srgbClr val="D7D7D7"/>
              </a:solidFill>
              <a:latin typeface="Impact" panose="020B0806030902050204"/>
              <a:ea typeface="宋体" panose="02010600030101010101" pitchFamily="2" charset="-122"/>
              <a:cs typeface="Impact" panose="020B0806030902050204"/>
            </a:endParaRPr>
          </a:p>
          <a:p>
            <a:pPr marL="12700" marR="5080" algn="ctr">
              <a:lnSpc>
                <a:spcPts val="2050"/>
              </a:lnSpc>
              <a:spcBef>
                <a:spcPts val="515"/>
              </a:spcBef>
            </a:pPr>
            <a:r>
              <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rPr>
              <a:t>餐饮经营管理</a:t>
            </a:r>
            <a:endPar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endParaRPr>
          </a:p>
        </p:txBody>
      </p:sp>
      <p:pic>
        <p:nvPicPr>
          <p:cNvPr id="6" name="object 6"/>
          <p:cNvPicPr/>
          <p:nvPr/>
        </p:nvPicPr>
        <p:blipFill>
          <a:blip r:embed="rId3" cstate="print"/>
          <a:stretch>
            <a:fillRect/>
          </a:stretch>
        </p:blipFill>
        <p:spPr>
          <a:xfrm>
            <a:off x="3625850" y="1365250"/>
            <a:ext cx="2422525" cy="1922145"/>
          </a:xfrm>
          <a:prstGeom prst="rect">
            <a:avLst/>
          </a:prstGeom>
        </p:spPr>
      </p:pic>
      <p:sp>
        <p:nvSpPr>
          <p:cNvPr id="7" name="object 7"/>
          <p:cNvSpPr txBox="1"/>
          <p:nvPr/>
        </p:nvSpPr>
        <p:spPr>
          <a:xfrm>
            <a:off x="3702050" y="1593850"/>
            <a:ext cx="2063115" cy="1026795"/>
          </a:xfrm>
          <a:prstGeom prst="rect">
            <a:avLst/>
          </a:prstGeom>
        </p:spPr>
        <p:txBody>
          <a:bodyPr vert="horz" wrap="square" lIns="0" tIns="12065" rIns="0" bIns="0" rtlCol="0">
            <a:noAutofit/>
          </a:bodyPr>
          <a:lstStyle/>
          <a:p>
            <a:pPr marL="12065" marR="5080" algn="l">
              <a:lnSpc>
                <a:spcPct val="153000"/>
              </a:lnSpc>
              <a:spcBef>
                <a:spcPts val="95"/>
              </a:spcBef>
            </a:pPr>
            <a:r>
              <a:rPr sz="1200" b="1" dirty="0">
                <a:solidFill>
                  <a:srgbClr val="3E3E3E"/>
                </a:solidFill>
                <a:latin typeface="微软雅黑" panose="020B0503020204020204" charset="-122"/>
                <a:ea typeface="宋体" panose="02010600030101010101" pitchFamily="2" charset="-122"/>
                <a:cs typeface="微软雅黑" panose="020B0503020204020204" charset="-122"/>
              </a:rPr>
              <a:t>任务1</a:t>
            </a:r>
            <a:r>
              <a:rPr lang="en-US" altLang="en-US" sz="1200" b="1" dirty="0">
                <a:solidFill>
                  <a:srgbClr val="3E3E3E"/>
                </a:solidFill>
                <a:latin typeface="微软雅黑" panose="020B0503020204020204" charset="-122"/>
                <a:ea typeface="宋体" panose="02010600030101010101" pitchFamily="2" charset="-122"/>
                <a:cs typeface="微软雅黑" panose="020B0503020204020204" charset="-122"/>
              </a:rPr>
              <a:t>   </a:t>
            </a:r>
            <a:r>
              <a:rPr sz="1200" b="1" dirty="0">
                <a:solidFill>
                  <a:srgbClr val="3E3E3E"/>
                </a:solidFill>
                <a:latin typeface="微软雅黑" panose="020B0503020204020204" charset="-122"/>
                <a:ea typeface="宋体" panose="02010600030101010101" pitchFamily="2" charset="-122"/>
                <a:cs typeface="微软雅黑" panose="020B0503020204020204" charset="-122"/>
              </a:rPr>
              <a:t>餐饮日常管理</a:t>
            </a: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marL="12065" marR="5080" algn="l">
              <a:lnSpc>
                <a:spcPct val="153000"/>
              </a:lnSpc>
              <a:spcBef>
                <a:spcPts val="95"/>
              </a:spcBef>
            </a:pP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sz="1200" b="1" dirty="0">
                <a:solidFill>
                  <a:srgbClr val="3E3E3E"/>
                </a:solidFill>
                <a:latin typeface="微软雅黑" panose="020B0503020204020204" charset="-122"/>
                <a:ea typeface="宋体" panose="02010600030101010101" pitchFamily="2" charset="-122"/>
                <a:cs typeface="微软雅黑" panose="020B0503020204020204" charset="-122"/>
              </a:rPr>
              <a:t>任务2</a:t>
            </a:r>
            <a:r>
              <a:rPr lang="en-US" altLang="en-US" sz="1200" b="1" dirty="0">
                <a:solidFill>
                  <a:srgbClr val="3E3E3E"/>
                </a:solidFill>
                <a:latin typeface="微软雅黑" panose="020B0503020204020204" charset="-122"/>
                <a:ea typeface="宋体" panose="02010600030101010101" pitchFamily="2" charset="-122"/>
                <a:cs typeface="微软雅黑" panose="020B0503020204020204" charset="-122"/>
              </a:rPr>
              <a:t>    </a:t>
            </a:r>
            <a:r>
              <a:rPr sz="1200" b="1" dirty="0">
                <a:solidFill>
                  <a:srgbClr val="3E3E3E"/>
                </a:solidFill>
                <a:latin typeface="微软雅黑" panose="020B0503020204020204" charset="-122"/>
                <a:ea typeface="宋体" panose="02010600030101010101" pitchFamily="2" charset="-122"/>
                <a:cs typeface="微软雅黑" panose="020B0503020204020204" charset="-122"/>
              </a:rPr>
              <a:t>客人异议处理</a:t>
            </a: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sz="1200" b="1" dirty="0">
                <a:solidFill>
                  <a:srgbClr val="3E3E3E"/>
                </a:solidFill>
                <a:latin typeface="微软雅黑" panose="020B0503020204020204" charset="-122"/>
                <a:ea typeface="宋体" panose="02010600030101010101" pitchFamily="2" charset="-122"/>
                <a:cs typeface="微软雅黑" panose="020B0503020204020204" charset="-122"/>
              </a:rPr>
              <a:t>任务3  餐饮安全规范</a:t>
            </a:r>
            <a:endParaRPr sz="1200" b="1" dirty="0">
              <a:solidFill>
                <a:srgbClr val="3E3E3E"/>
              </a:solidFill>
              <a:latin typeface="微软雅黑" panose="020B0503020204020204" charset="-122"/>
              <a:ea typeface="宋体" panose="02010600030101010101" pitchFamily="2" charset="-122"/>
              <a:cs typeface="微软雅黑" panose="020B0503020204020204" charset="-122"/>
            </a:endParaRPr>
          </a:p>
        </p:txBody>
      </p:sp>
      <p:grpSp>
        <p:nvGrpSpPr>
          <p:cNvPr id="8" name="object 8"/>
          <p:cNvGrpSpPr/>
          <p:nvPr/>
        </p:nvGrpSpPr>
        <p:grpSpPr>
          <a:xfrm>
            <a:off x="0" y="494242"/>
            <a:ext cx="7553325" cy="3755390"/>
            <a:chOff x="0" y="494242"/>
            <a:chExt cx="7553325" cy="3755390"/>
          </a:xfrm>
        </p:grpSpPr>
        <p:pic>
          <p:nvPicPr>
            <p:cNvPr id="9" name="object 9"/>
            <p:cNvPicPr/>
            <p:nvPr/>
          </p:nvPicPr>
          <p:blipFill>
            <a:blip r:embed="rId4" cstate="print"/>
            <a:stretch>
              <a:fillRect/>
            </a:stretch>
          </p:blipFill>
          <p:spPr>
            <a:xfrm>
              <a:off x="0" y="3555229"/>
              <a:ext cx="7553325" cy="694171"/>
            </a:xfrm>
            <a:prstGeom prst="rect">
              <a:avLst/>
            </a:prstGeom>
          </p:spPr>
        </p:pic>
        <p:pic>
          <p:nvPicPr>
            <p:cNvPr id="10" name="object 10"/>
            <p:cNvPicPr/>
            <p:nvPr/>
          </p:nvPicPr>
          <p:blipFill>
            <a:blip r:embed="rId5" cstate="print"/>
            <a:stretch>
              <a:fillRect/>
            </a:stretch>
          </p:blipFill>
          <p:spPr>
            <a:xfrm>
              <a:off x="2050986" y="494242"/>
              <a:ext cx="5502338" cy="27883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圆角矩形 88"/>
          <p:cNvSpPr/>
          <p:nvPr>
            <p:custDataLst>
              <p:tags r:id="rId1"/>
            </p:custDataLst>
          </p:nvPr>
        </p:nvSpPr>
        <p:spPr>
          <a:xfrm>
            <a:off x="3306756" y="3346476"/>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素质目标</a:t>
            </a:r>
            <a:endParaRPr lang="zh-CN" altLang="zh-CN" sz="990">
              <a:effectLst/>
              <a:latin typeface="+mn-ea"/>
            </a:endParaRPr>
          </a:p>
        </p:txBody>
      </p:sp>
      <p:sp>
        <p:nvSpPr>
          <p:cNvPr id="83" name="圆角矩形 82"/>
          <p:cNvSpPr/>
          <p:nvPr>
            <p:custDataLst>
              <p:tags r:id="rId2"/>
            </p:custDataLst>
          </p:nvPr>
        </p:nvSpPr>
        <p:spPr>
          <a:xfrm>
            <a:off x="3306756" y="2346074"/>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dirty="0">
                <a:effectLst/>
                <a:latin typeface="+mn-ea"/>
              </a:rPr>
              <a:t>能力目标</a:t>
            </a:r>
            <a:endParaRPr lang="zh-CN" altLang="zh-CN" sz="990" dirty="0">
              <a:effectLst/>
              <a:latin typeface="+mn-ea"/>
            </a:endParaRPr>
          </a:p>
        </p:txBody>
      </p:sp>
      <p:sp>
        <p:nvSpPr>
          <p:cNvPr id="74" name="圆角矩形 73"/>
          <p:cNvSpPr/>
          <p:nvPr>
            <p:custDataLst>
              <p:tags r:id="rId3"/>
            </p:custDataLst>
          </p:nvPr>
        </p:nvSpPr>
        <p:spPr>
          <a:xfrm>
            <a:off x="3306756" y="1362181"/>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知识目标</a:t>
            </a:r>
            <a:endParaRPr lang="zh-CN" altLang="zh-CN" sz="990">
              <a:effectLst/>
              <a:latin typeface="+mn-ea"/>
            </a:endParaRPr>
          </a:p>
        </p:txBody>
      </p:sp>
      <p:sp>
        <p:nvSpPr>
          <p:cNvPr id="76" name="右箭头 75"/>
          <p:cNvSpPr/>
          <p:nvPr>
            <p:custDataLst>
              <p:tags r:id="rId4"/>
            </p:custDataLst>
          </p:nvPr>
        </p:nvSpPr>
        <p:spPr>
          <a:xfrm>
            <a:off x="4452431" y="1396421"/>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78" name="1"/>
          <p:cNvSpPr txBox="1">
            <a:spLocks noChangeArrowheads="1"/>
          </p:cNvSpPr>
          <p:nvPr>
            <p:custDataLst>
              <p:tags r:id="rId5"/>
            </p:custDataLst>
          </p:nvPr>
        </p:nvSpPr>
        <p:spPr bwMode="auto">
          <a:xfrm>
            <a:off x="4845050" y="831850"/>
            <a:ext cx="2627630" cy="12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1.熟悉餐饮设备用品管理的相关知识</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2.了解员工日常管理排班、考核和激励的方法</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3.掌握餐饮服务质量管理的具体内容</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4.了解客人投诉的原因，掌握投诉处理的原则</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5.正确认识餐饮安全防范问题，并有效预防安全事故</a:t>
            </a:r>
            <a:endParaRPr lang="en-US" altLang="zh-CN" sz="870" dirty="0">
              <a:solidFill>
                <a:schemeClr val="tx1">
                  <a:lumMod val="85000"/>
                  <a:lumOff val="15000"/>
                </a:schemeClr>
              </a:solidFill>
              <a:latin typeface="+mn-ea"/>
              <a:cs typeface="+mn-ea"/>
              <a:sym typeface="+mn-ea"/>
            </a:endParaRPr>
          </a:p>
        </p:txBody>
      </p:sp>
      <p:sp>
        <p:nvSpPr>
          <p:cNvPr id="85" name="右箭头 84"/>
          <p:cNvSpPr/>
          <p:nvPr>
            <p:custDataLst>
              <p:tags r:id="rId6"/>
            </p:custDataLst>
          </p:nvPr>
        </p:nvSpPr>
        <p:spPr>
          <a:xfrm>
            <a:off x="4452431" y="2380314"/>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86" name="1"/>
          <p:cNvSpPr txBox="1">
            <a:spLocks noChangeArrowheads="1"/>
          </p:cNvSpPr>
          <p:nvPr>
            <p:custDataLst>
              <p:tags r:id="rId7"/>
            </p:custDataLst>
          </p:nvPr>
        </p:nvSpPr>
        <p:spPr bwMode="auto">
          <a:xfrm>
            <a:off x="4853940" y="1943100"/>
            <a:ext cx="257048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1.学会餐厅服务质量控制的方法，能够对餐饮服务的全过程进行质量监控</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2.能够分析客人投诉的原因、心理，并能灵活处理客人异议</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3.能够做好餐饮部常见事故的预防并及时采取有效处理措施</a:t>
            </a:r>
            <a:endParaRPr lang="en-US" altLang="zh-CN" sz="870" dirty="0">
              <a:solidFill>
                <a:schemeClr val="tx1">
                  <a:lumMod val="85000"/>
                  <a:lumOff val="15000"/>
                </a:schemeClr>
              </a:solidFill>
              <a:latin typeface="+mn-ea"/>
              <a:cs typeface="+mn-ea"/>
              <a:sym typeface="+mn-lt"/>
            </a:endParaRPr>
          </a:p>
        </p:txBody>
      </p:sp>
      <p:sp>
        <p:nvSpPr>
          <p:cNvPr id="91" name="右箭头 90"/>
          <p:cNvSpPr/>
          <p:nvPr>
            <p:custDataLst>
              <p:tags r:id="rId8"/>
            </p:custDataLst>
          </p:nvPr>
        </p:nvSpPr>
        <p:spPr>
          <a:xfrm>
            <a:off x="4463861" y="3364842"/>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92" name="1"/>
          <p:cNvSpPr txBox="1">
            <a:spLocks noChangeArrowheads="1"/>
          </p:cNvSpPr>
          <p:nvPr>
            <p:custDataLst>
              <p:tags r:id="rId9"/>
            </p:custDataLst>
          </p:nvPr>
        </p:nvSpPr>
        <p:spPr bwMode="auto">
          <a:xfrm>
            <a:off x="4848225" y="3156585"/>
            <a:ext cx="248285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1.提高安全防范意识</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2.提高服务意识，为客人提供细致、周到、热情的用餐服务</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3.养成良好的职业素养，遇到问题时能够冷静的解决</a:t>
            </a:r>
            <a:endParaRPr lang="en-US" altLang="zh-CN" sz="870" dirty="0">
              <a:solidFill>
                <a:schemeClr val="tx1">
                  <a:lumMod val="85000"/>
                  <a:lumOff val="15000"/>
                </a:schemeClr>
              </a:solidFill>
              <a:latin typeface="+mn-ea"/>
              <a:cs typeface="+mn-ea"/>
              <a:sym typeface="+mn-lt"/>
            </a:endParaRPr>
          </a:p>
        </p:txBody>
      </p:sp>
      <p:sp>
        <p:nvSpPr>
          <p:cNvPr id="2" name="椭圆 1"/>
          <p:cNvSpPr/>
          <p:nvPr>
            <p:custDataLst>
              <p:tags r:id="rId10"/>
            </p:custDataLst>
          </p:nvPr>
        </p:nvSpPr>
        <p:spPr>
          <a:xfrm>
            <a:off x="1016979" y="1479044"/>
            <a:ext cx="2032384" cy="2032384"/>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990">
              <a:solidFill>
                <a:schemeClr val="lt1"/>
              </a:solidFill>
              <a:cs typeface="江城圆体 400W" panose="020B0500000000000000" charset="-122"/>
              <a:sym typeface="+mn-ea"/>
            </a:endParaRPr>
          </a:p>
        </p:txBody>
      </p:sp>
      <p:sp>
        <p:nvSpPr>
          <p:cNvPr id="16" name="椭圆 15"/>
          <p:cNvSpPr/>
          <p:nvPr>
            <p:custDataLst>
              <p:tags r:id="rId11"/>
            </p:custDataLst>
          </p:nvPr>
        </p:nvSpPr>
        <p:spPr>
          <a:xfrm>
            <a:off x="2873831" y="3003332"/>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18" name="椭圆 17"/>
          <p:cNvSpPr/>
          <p:nvPr>
            <p:custDataLst>
              <p:tags r:id="rId12"/>
            </p:custDataLst>
          </p:nvPr>
        </p:nvSpPr>
        <p:spPr>
          <a:xfrm>
            <a:off x="2873831" y="1943060"/>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4" name="椭圆 3"/>
          <p:cNvSpPr/>
          <p:nvPr>
            <p:custDataLst>
              <p:tags r:id="rId13"/>
            </p:custDataLst>
          </p:nvPr>
        </p:nvSpPr>
        <p:spPr>
          <a:xfrm>
            <a:off x="1109467" y="1571532"/>
            <a:ext cx="1847407" cy="1847407"/>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2" name="椭圆 21"/>
          <p:cNvSpPr/>
          <p:nvPr>
            <p:custDataLst>
              <p:tags r:id="rId14"/>
            </p:custDataLst>
          </p:nvPr>
        </p:nvSpPr>
        <p:spPr>
          <a:xfrm>
            <a:off x="1198414" y="1660479"/>
            <a:ext cx="1669121" cy="1669121"/>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3" name="椭圆 22"/>
          <p:cNvSpPr/>
          <p:nvPr>
            <p:custDataLst>
              <p:tags r:id="rId15"/>
            </p:custDataLst>
          </p:nvPr>
        </p:nvSpPr>
        <p:spPr>
          <a:xfrm>
            <a:off x="1299561" y="1761626"/>
            <a:ext cx="1467220" cy="1467220"/>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4" name="椭圆 23"/>
          <p:cNvSpPr/>
          <p:nvPr>
            <p:custDataLst>
              <p:tags r:id="rId16"/>
            </p:custDataLst>
          </p:nvPr>
        </p:nvSpPr>
        <p:spPr>
          <a:xfrm>
            <a:off x="1398346" y="1860411"/>
            <a:ext cx="1269256" cy="1269256"/>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13" name="椭圆 12"/>
          <p:cNvSpPr/>
          <p:nvPr>
            <p:custDataLst>
              <p:tags r:id="rId17"/>
            </p:custDataLst>
          </p:nvPr>
        </p:nvSpPr>
        <p:spPr>
          <a:xfrm>
            <a:off x="3026142" y="2470047"/>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latin typeface="+mn-ea"/>
              <a:cs typeface="江城圆体 400W" panose="020B0500000000000000" charset="-122"/>
              <a:sym typeface="+mn-ea"/>
            </a:endParaRPr>
          </a:p>
        </p:txBody>
      </p:sp>
      <p:sp>
        <p:nvSpPr>
          <p:cNvPr id="3" name="文本框 2"/>
          <p:cNvSpPr txBox="1"/>
          <p:nvPr>
            <p:custDataLst>
              <p:tags r:id="rId18"/>
            </p:custDataLst>
          </p:nvPr>
        </p:nvSpPr>
        <p:spPr>
          <a:xfrm>
            <a:off x="1467220" y="2346057"/>
            <a:ext cx="1122849" cy="285337"/>
          </a:xfrm>
          <a:prstGeom prst="rect">
            <a:avLst/>
          </a:prstGeom>
          <a:noFill/>
        </p:spPr>
        <p:txBody>
          <a:bodyPr wrap="square" rtlCol="0">
            <a:noAutofit/>
          </a:bodyPr>
          <a:lstStyle/>
          <a:p>
            <a:pPr algn="ctr"/>
            <a:r>
              <a:rPr lang="zh-CN" altLang="en-US" sz="1490" b="1" dirty="0">
                <a:solidFill>
                  <a:schemeClr val="lt1">
                    <a:lumMod val="100000"/>
                  </a:schemeClr>
                </a:solidFill>
                <a:latin typeface="+mn-ea"/>
                <a:cs typeface="微软雅黑" panose="020B0503020204020204" charset="-122"/>
              </a:rPr>
              <a:t>教学目标</a:t>
            </a:r>
            <a:endParaRPr lang="zh-CN" altLang="en-US" sz="1490" b="1" dirty="0">
              <a:solidFill>
                <a:schemeClr val="lt1">
                  <a:lumMod val="100000"/>
                </a:schemeClr>
              </a:solidFill>
              <a:latin typeface="+mn-ea"/>
              <a:cs typeface="微软雅黑" panose="020B0503020204020204" charset="-122"/>
            </a:endParaRPr>
          </a:p>
        </p:txBody>
      </p:sp>
      <p:grpSp>
        <p:nvGrpSpPr>
          <p:cNvPr id="6" name="object 3"/>
          <p:cNvGrpSpPr/>
          <p:nvPr/>
        </p:nvGrpSpPr>
        <p:grpSpPr>
          <a:xfrm>
            <a:off x="799326" y="574794"/>
            <a:ext cx="1239520" cy="855344"/>
            <a:chOff x="799326" y="574794"/>
            <a:chExt cx="1239520" cy="855344"/>
          </a:xfrm>
        </p:grpSpPr>
        <p:pic>
          <p:nvPicPr>
            <p:cNvPr id="8" name="object 4"/>
            <p:cNvPicPr/>
            <p:nvPr/>
          </p:nvPicPr>
          <p:blipFill>
            <a:blip r:embed="rId19" cstate="print"/>
            <a:stretch>
              <a:fillRect/>
            </a:stretch>
          </p:blipFill>
          <p:spPr>
            <a:xfrm>
              <a:off x="861289" y="574794"/>
              <a:ext cx="830308" cy="830307"/>
            </a:xfrm>
            <a:prstGeom prst="rect">
              <a:avLst/>
            </a:prstGeom>
          </p:spPr>
        </p:pic>
        <p:pic>
          <p:nvPicPr>
            <p:cNvPr id="9" name="object 5"/>
            <p:cNvPicPr/>
            <p:nvPr/>
          </p:nvPicPr>
          <p:blipFill>
            <a:blip r:embed="rId20" cstate="print"/>
            <a:stretch>
              <a:fillRect/>
            </a:stretch>
          </p:blipFill>
          <p:spPr>
            <a:xfrm>
              <a:off x="799326" y="667740"/>
              <a:ext cx="1239265" cy="762147"/>
            </a:xfrm>
            <a:prstGeom prst="rect">
              <a:avLst/>
            </a:prstGeom>
          </p:spPr>
        </p:pic>
        <p:pic>
          <p:nvPicPr>
            <p:cNvPr id="10" name="object 6"/>
            <p:cNvPicPr/>
            <p:nvPr/>
          </p:nvPicPr>
          <p:blipFill>
            <a:blip r:embed="rId21" cstate="print"/>
            <a:stretch>
              <a:fillRect/>
            </a:stretch>
          </p:blipFill>
          <p:spPr>
            <a:xfrm>
              <a:off x="1642027" y="872223"/>
              <a:ext cx="68159" cy="99136"/>
            </a:xfrm>
            <a:prstGeom prst="rect">
              <a:avLst/>
            </a:prstGeom>
          </p:spPr>
        </p:pic>
        <p:pic>
          <p:nvPicPr>
            <p:cNvPr id="11" name="object 7"/>
            <p:cNvPicPr/>
            <p:nvPr/>
          </p:nvPicPr>
          <p:blipFill>
            <a:blip r:embed="rId22" cstate="print"/>
            <a:stretch>
              <a:fillRect/>
            </a:stretch>
          </p:blipFill>
          <p:spPr>
            <a:xfrm>
              <a:off x="1418959" y="1101483"/>
              <a:ext cx="285031" cy="285026"/>
            </a:xfrm>
            <a:prstGeom prst="rect">
              <a:avLst/>
            </a:prstGeom>
          </p:spPr>
        </p:pic>
      </p:grpSp>
      <p:sp>
        <p:nvSpPr>
          <p:cNvPr id="12" name="object 8"/>
          <p:cNvSpPr txBox="1"/>
          <p:nvPr/>
        </p:nvSpPr>
        <p:spPr>
          <a:xfrm>
            <a:off x="654050" y="747395"/>
            <a:ext cx="819785" cy="318770"/>
          </a:xfrm>
          <a:prstGeom prst="rect">
            <a:avLst/>
          </a:prstGeom>
        </p:spPr>
        <p:txBody>
          <a:bodyPr vert="horz" wrap="square" lIns="0" tIns="11430" rIns="0" bIns="0" rtlCol="0">
            <a:spAutoFit/>
          </a:bodyPr>
          <a:p>
            <a:pPr marL="12700">
              <a:lnSpc>
                <a:spcPct val="100000"/>
              </a:lnSpc>
              <a:spcBef>
                <a:spcPts val="90"/>
              </a:spcBef>
            </a:pPr>
            <a:r>
              <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主题一</a:t>
            </a:r>
            <a:endPar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ustDataLst>
      <p:tags r:id="rId2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925830"/>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1</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餐饮日常管理</a:t>
            </a:r>
            <a:endParaRPr lang="zh-CN" altLang="en-US" sz="2250">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035050" y="1746250"/>
            <a:ext cx="5598160" cy="1476375"/>
          </a:xfrm>
          <a:prstGeom prst="rect">
            <a:avLst/>
          </a:prstGeom>
          <a:noFill/>
        </p:spPr>
        <p:txBody>
          <a:bodyPr wrap="square" rtlCol="0">
            <a:spAutoFit/>
          </a:bodyPr>
          <a:p>
            <a:pPr marL="0" indent="0" eaLnBrk="1" fontAlgn="auto" latinLnBrk="0" hangingPunct="1">
              <a:lnSpc>
                <a:spcPct val="150000"/>
              </a:lnSpc>
            </a:pPr>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最近，某餐厅的王经理忙的焦头烂额，这边刚把一肚子恼火的客人安抚完，那边主管</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又来求救，他就像个消防员一样到处“灭火”，究其原因，主要是近期正值年末宴请的高峰期，餐厅太忙，员工高强度工作身心疲惫，已无法保证服务质量，所以客人的投诉越来越多。</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pPr marL="0" indent="0" eaLnBrk="1" fontAlgn="auto" latinLnBrk="0" hangingPunct="1">
              <a:lnSpc>
                <a:spcPct val="150000"/>
              </a:lnSpc>
            </a:pPr>
            <a:r>
              <a:rPr lang="en-US" altLang="zh-CN" sz="1000">
                <a:latin typeface="宋体" panose="02010600030101010101" pitchFamily="2" charset="-122"/>
                <a:ea typeface="宋体" panose="02010600030101010101" pitchFamily="2" charset="-122"/>
                <a:cs typeface="宋体" panose="02010600030101010101" pitchFamily="2" charset="-122"/>
                <a:sym typeface="+mn-ea"/>
              </a:rPr>
              <a:t>    </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分析：随着社会的发展，人们对于餐饮的需求越来越高，餐饮行业得到了迅速的发展，但是也面临着各种各样的问题，如食品安全问题、员工管理问题、商业利益问题等。为了保证客人权益和餐厅的有序经营，需要制订科学的餐饮日常管理规定。</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圆角矩形 5"/>
          <p:cNvSpPr/>
          <p:nvPr/>
        </p:nvSpPr>
        <p:spPr>
          <a:xfrm>
            <a:off x="882650" y="1536065"/>
            <a:ext cx="5795645" cy="201104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1111250" y="1974850"/>
            <a:ext cx="5114925" cy="464820"/>
          </a:xfrm>
          <a:prstGeom prst="rect">
            <a:avLst/>
          </a:prstGeom>
          <a:noFill/>
        </p:spPr>
        <p:txBody>
          <a:bodyPr wrap="square" rtlCol="0" anchor="t">
            <a:noAutofit/>
          </a:bodyPr>
          <a:p>
            <a:pPr marL="0" indent="254000" eaLnBrk="1" fontAlgn="auto" latinLnBrk="0" hangingPunct="1">
              <a:lnSpc>
                <a:spcPct val="150000"/>
              </a:lnSpc>
              <a:extLst>
                <a:ext uri="{35155182-B16C-46BC-9424-99874614C6A1}">
                  <wpsdc:indentchars xmlns:wpsdc="http://www.wps.cn/officeDocument/2017/drawingmlCustomData" val="200" checksum="3013784323"/>
                </a:ext>
              </a:extLst>
            </a:pPr>
            <a:r>
              <a:rPr lang="en-US" altLang="zh-CN" sz="1000">
                <a:latin typeface="+mn-ea"/>
                <a:ea typeface="+mn-ea"/>
              </a:rPr>
              <a:t>  </a:t>
            </a:r>
            <a:r>
              <a:rPr lang="zh-CN" altLang="en-US" sz="1000">
                <a:latin typeface="+mn-ea"/>
                <a:ea typeface="+mn-ea"/>
              </a:rPr>
              <a:t>餐厅在日常经营中使用大量的餐具和餐饮设施，合理管理这些物品和设施是保持饮食卫生、减少损耗、提高工作效率的首要条件。</a:t>
            </a:r>
            <a:endParaRPr lang="zh-CN" altLang="en-US" sz="1000">
              <a:latin typeface="+mn-ea"/>
              <a:ea typeface="+mn-ea"/>
            </a:endParaRPr>
          </a:p>
          <a:p>
            <a:endParaRPr lang="en-US" altLang="zh-CN" sz="1000">
              <a:latin typeface="+mn-ea"/>
              <a:ea typeface="+mn-ea"/>
            </a:endParaRPr>
          </a:p>
          <a:p>
            <a:endParaRPr lang="en-US" altLang="zh-CN" sz="1000">
              <a:latin typeface="+mn-ea"/>
              <a:ea typeface="+mn-ea"/>
            </a:endParaRPr>
          </a:p>
          <a:p>
            <a:endParaRPr lang="zh-CN" altLang="en-US" sz="4800">
              <a:latin typeface="+mn-ea"/>
              <a:ea typeface="+mn-ea"/>
            </a:endParaRPr>
          </a:p>
        </p:txBody>
      </p:sp>
      <p:sp>
        <p:nvSpPr>
          <p:cNvPr id="14" name="文本框 13"/>
          <p:cNvSpPr txBox="1"/>
          <p:nvPr/>
        </p:nvSpPr>
        <p:spPr>
          <a:xfrm>
            <a:off x="1492250" y="1441450"/>
            <a:ext cx="2437765" cy="24511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p>
            <a:r>
              <a:rPr lang="zh-CN" altLang="en-US" sz="800">
                <a:sym typeface="+mn-ea"/>
              </a:rPr>
              <a:t> </a:t>
            </a:r>
            <a:r>
              <a:rPr lang="zh-CN" altLang="en-US" sz="1000">
                <a:latin typeface="+mn-ea"/>
                <a:ea typeface="+mn-ea"/>
                <a:sym typeface="+mn-ea"/>
              </a:rPr>
              <a:t>一、餐饮设备用品管理</a:t>
            </a:r>
            <a:endParaRPr lang="zh-CN" altLang="en-US" sz="1000">
              <a:latin typeface="+mn-ea"/>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9" name="椭圆 18"/>
          <p:cNvSpPr/>
          <p:nvPr>
            <p:custDataLst>
              <p:tags r:id="rId1"/>
            </p:custDataLst>
          </p:nvPr>
        </p:nvSpPr>
        <p:spPr>
          <a:xfrm>
            <a:off x="602306" y="1191381"/>
            <a:ext cx="6352835" cy="402641"/>
          </a:xfrm>
          <a:prstGeom prst="ellipse">
            <a:avLst/>
          </a:prstGeom>
          <a:gradFill flip="none" rotWithShape="1">
            <a:gsLst>
              <a:gs pos="8000">
                <a:schemeClr val="accent1">
                  <a:lumMod val="60000"/>
                  <a:lumOff val="40000"/>
                  <a:alpha val="0"/>
                </a:schemeClr>
              </a:gs>
              <a:gs pos="99999">
                <a:schemeClr val="accent1">
                  <a:lumMod val="75000"/>
                  <a:alpha val="4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20" name="椭圆 19"/>
          <p:cNvSpPr/>
          <p:nvPr>
            <p:custDataLst>
              <p:tags r:id="rId2"/>
            </p:custDataLst>
          </p:nvPr>
        </p:nvSpPr>
        <p:spPr>
          <a:xfrm>
            <a:off x="427244" y="1289794"/>
            <a:ext cx="6702484" cy="402641"/>
          </a:xfrm>
          <a:prstGeom prst="ellipse">
            <a:avLst/>
          </a:prstGeom>
          <a:noFill/>
          <a:ln>
            <a:gradFill>
              <a:gsLst>
                <a:gs pos="0">
                  <a:schemeClr val="accent1">
                    <a:lumMod val="20000"/>
                    <a:lumOff val="80000"/>
                    <a:alpha val="0"/>
                  </a:schemeClr>
                </a:gs>
                <a:gs pos="100000">
                  <a:schemeClr val="accent1">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21" name="图形 15"/>
          <p:cNvSpPr/>
          <p:nvPr>
            <p:custDataLst>
              <p:tags r:id="rId3"/>
            </p:custDataLst>
          </p:nvPr>
        </p:nvSpPr>
        <p:spPr>
          <a:xfrm>
            <a:off x="3467634" y="460855"/>
            <a:ext cx="626148" cy="610116"/>
          </a:xfrm>
          <a:custGeom>
            <a:avLst/>
            <a:gdLst>
              <a:gd name="connsiteX0" fmla="*/ 754063 w 1547773"/>
              <a:gd name="connsiteY0" fmla="*/ 19 h 1508143"/>
              <a:gd name="connsiteX1" fmla="*/ 1066998 w 1547773"/>
              <a:gd name="connsiteY1" fmla="*/ 67805 h 1508143"/>
              <a:gd name="connsiteX2" fmla="*/ 947341 w 1547773"/>
              <a:gd name="connsiteY2" fmla="*/ 181430 h 1508143"/>
              <a:gd name="connsiteX3" fmla="*/ 916583 w 1547773"/>
              <a:gd name="connsiteY3" fmla="*/ 293944 h 1508143"/>
              <a:gd name="connsiteX4" fmla="*/ 918766 w 1547773"/>
              <a:gd name="connsiteY4" fmla="*/ 301406 h 1508143"/>
              <a:gd name="connsiteX5" fmla="*/ 936784 w 1547773"/>
              <a:gd name="connsiteY5" fmla="*/ 357484 h 1508143"/>
              <a:gd name="connsiteX6" fmla="*/ 754063 w 1547773"/>
              <a:gd name="connsiteY6" fmla="*/ 317519 h 1508143"/>
              <a:gd name="connsiteX7" fmla="*/ 317500 w 1547773"/>
              <a:gd name="connsiteY7" fmla="*/ 754081 h 1508143"/>
              <a:gd name="connsiteX8" fmla="*/ 754063 w 1547773"/>
              <a:gd name="connsiteY8" fmla="*/ 1190644 h 1508143"/>
              <a:gd name="connsiteX9" fmla="*/ 1190625 w 1547773"/>
              <a:gd name="connsiteY9" fmla="*/ 754081 h 1508143"/>
              <a:gd name="connsiteX10" fmla="*/ 1163280 w 1547773"/>
              <a:gd name="connsiteY10" fmla="*/ 601681 h 1508143"/>
              <a:gd name="connsiteX11" fmla="*/ 1264722 w 1547773"/>
              <a:gd name="connsiteY11" fmla="*/ 630455 h 1508143"/>
              <a:gd name="connsiteX12" fmla="*/ 1373148 w 1547773"/>
              <a:gd name="connsiteY12" fmla="*/ 586640 h 1508143"/>
              <a:gd name="connsiteX13" fmla="*/ 1378188 w 1547773"/>
              <a:gd name="connsiteY13" fmla="*/ 581639 h 1508143"/>
              <a:gd name="connsiteX14" fmla="*/ 1462326 w 1547773"/>
              <a:gd name="connsiteY14" fmla="*/ 494604 h 1508143"/>
              <a:gd name="connsiteX15" fmla="*/ 1508125 w 1547773"/>
              <a:gd name="connsiteY15" fmla="*/ 754081 h 1508143"/>
              <a:gd name="connsiteX16" fmla="*/ 754063 w 1547773"/>
              <a:gd name="connsiteY16" fmla="*/ 1508144 h 1508143"/>
              <a:gd name="connsiteX17" fmla="*/ 0 w 1547773"/>
              <a:gd name="connsiteY17" fmla="*/ 754081 h 1508143"/>
              <a:gd name="connsiteX18" fmla="*/ 754063 w 1547773"/>
              <a:gd name="connsiteY18" fmla="*/ 19 h 1508143"/>
              <a:gd name="connsiteX19" fmla="*/ 754063 w 1547773"/>
              <a:gd name="connsiteY19" fmla="*/ 436581 h 1508143"/>
              <a:gd name="connsiteX20" fmla="*/ 895429 w 1547773"/>
              <a:gd name="connsiteY20" fmla="*/ 469720 h 1508143"/>
              <a:gd name="connsiteX21" fmla="*/ 700842 w 1547773"/>
              <a:gd name="connsiteY21" fmla="*/ 673952 h 1508143"/>
              <a:gd name="connsiteX22" fmla="*/ 720765 w 1547773"/>
              <a:gd name="connsiteY22" fmla="*/ 828138 h 1508143"/>
              <a:gd name="connsiteX23" fmla="*/ 887889 w 1547773"/>
              <a:gd name="connsiteY23" fmla="*/ 833139 h 1508143"/>
              <a:gd name="connsiteX24" fmla="*/ 892294 w 1547773"/>
              <a:gd name="connsiteY24" fmla="*/ 829170 h 1508143"/>
              <a:gd name="connsiteX25" fmla="*/ 1059299 w 1547773"/>
              <a:gd name="connsiteY25" fmla="*/ 666372 h 1508143"/>
              <a:gd name="connsiteX26" fmla="*/ 841864 w 1547773"/>
              <a:gd name="connsiteY26" fmla="*/ 1059226 h 1508143"/>
              <a:gd name="connsiteX27" fmla="*/ 449010 w 1547773"/>
              <a:gd name="connsiteY27" fmla="*/ 841791 h 1508143"/>
              <a:gd name="connsiteX28" fmla="*/ 666445 w 1547773"/>
              <a:gd name="connsiteY28" fmla="*/ 448936 h 1508143"/>
              <a:gd name="connsiteX29" fmla="*/ 754063 w 1547773"/>
              <a:gd name="connsiteY29" fmla="*/ 436581 h 1508143"/>
              <a:gd name="connsiteX30" fmla="*/ 1290876 w 1547773"/>
              <a:gd name="connsiteY30" fmla="*/ 11330 h 1508143"/>
              <a:gd name="connsiteX31" fmla="*/ 1300202 w 1547773"/>
              <a:gd name="connsiteY31" fmla="*/ 26451 h 1508143"/>
              <a:gd name="connsiteX32" fmla="*/ 1355368 w 1547773"/>
              <a:gd name="connsiteY32" fmla="*/ 192543 h 1508143"/>
              <a:gd name="connsiteX33" fmla="*/ 1521341 w 1547773"/>
              <a:gd name="connsiteY33" fmla="*/ 247629 h 1508143"/>
              <a:gd name="connsiteX34" fmla="*/ 1545787 w 1547773"/>
              <a:gd name="connsiteY34" fmla="*/ 296463 h 1508143"/>
              <a:gd name="connsiteX35" fmla="*/ 1536502 w 1547773"/>
              <a:gd name="connsiteY35" fmla="*/ 311526 h 1508143"/>
              <a:gd name="connsiteX36" fmla="*/ 1313259 w 1547773"/>
              <a:gd name="connsiteY36" fmla="*/ 534808 h 1508143"/>
              <a:gd name="connsiteX37" fmla="*/ 1234202 w 1547773"/>
              <a:gd name="connsiteY37" fmla="*/ 553461 h 1508143"/>
              <a:gd name="connsiteX38" fmla="*/ 1115854 w 1547773"/>
              <a:gd name="connsiteY38" fmla="*/ 513853 h 1508143"/>
              <a:gd name="connsiteX39" fmla="*/ 852884 w 1547773"/>
              <a:gd name="connsiteY39" fmla="*/ 776822 h 1508143"/>
              <a:gd name="connsiteX40" fmla="*/ 771009 w 1547773"/>
              <a:gd name="connsiteY40" fmla="*/ 778303 h 1508143"/>
              <a:gd name="connsiteX41" fmla="*/ 769528 w 1547773"/>
              <a:gd name="connsiteY41" fmla="*/ 696428 h 1508143"/>
              <a:gd name="connsiteX42" fmla="*/ 771009 w 1547773"/>
              <a:gd name="connsiteY42" fmla="*/ 694947 h 1508143"/>
              <a:gd name="connsiteX43" fmla="*/ 1033423 w 1547773"/>
              <a:gd name="connsiteY43" fmla="*/ 432533 h 1508143"/>
              <a:gd name="connsiteX44" fmla="*/ 994132 w 1547773"/>
              <a:gd name="connsiteY44" fmla="*/ 313471 h 1508143"/>
              <a:gd name="connsiteX45" fmla="*/ 1012904 w 1547773"/>
              <a:gd name="connsiteY45" fmla="*/ 234731 h 1508143"/>
              <a:gd name="connsiteX46" fmla="*/ 1236305 w 1547773"/>
              <a:gd name="connsiteY46" fmla="*/ 11290 h 1508143"/>
              <a:gd name="connsiteX47" fmla="*/ 1290876 w 1547773"/>
              <a:gd name="connsiteY47" fmla="*/ 11290 h 150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7773" h="1508143">
                <a:moveTo>
                  <a:pt x="754063" y="19"/>
                </a:moveTo>
                <a:cubicBezTo>
                  <a:pt x="865704" y="19"/>
                  <a:pt x="971669" y="24268"/>
                  <a:pt x="1066998" y="67805"/>
                </a:cubicBezTo>
                <a:lnTo>
                  <a:pt x="947341" y="181430"/>
                </a:lnTo>
                <a:cubicBezTo>
                  <a:pt x="917906" y="210853"/>
                  <a:pt x="906210" y="253639"/>
                  <a:pt x="916583" y="293944"/>
                </a:cubicBezTo>
                <a:lnTo>
                  <a:pt x="918766" y="301406"/>
                </a:lnTo>
                <a:lnTo>
                  <a:pt x="936784" y="357484"/>
                </a:lnTo>
                <a:cubicBezTo>
                  <a:pt x="879496" y="331069"/>
                  <a:pt x="817147" y="317432"/>
                  <a:pt x="754063" y="317519"/>
                </a:cubicBezTo>
                <a:cubicBezTo>
                  <a:pt x="512961" y="317519"/>
                  <a:pt x="317500" y="512980"/>
                  <a:pt x="317500" y="754081"/>
                </a:cubicBezTo>
                <a:cubicBezTo>
                  <a:pt x="317500" y="995183"/>
                  <a:pt x="512961" y="1190644"/>
                  <a:pt x="754063" y="1190644"/>
                </a:cubicBezTo>
                <a:cubicBezTo>
                  <a:pt x="995164" y="1190644"/>
                  <a:pt x="1190625" y="995183"/>
                  <a:pt x="1190625" y="754081"/>
                </a:cubicBezTo>
                <a:cubicBezTo>
                  <a:pt x="1190625" y="700503"/>
                  <a:pt x="1180981" y="649147"/>
                  <a:pt x="1163280" y="601681"/>
                </a:cubicBezTo>
                <a:lnTo>
                  <a:pt x="1264722" y="630455"/>
                </a:lnTo>
                <a:cubicBezTo>
                  <a:pt x="1304766" y="643829"/>
                  <a:pt x="1342509" y="616366"/>
                  <a:pt x="1373148" y="586640"/>
                </a:cubicBezTo>
                <a:lnTo>
                  <a:pt x="1378188" y="581639"/>
                </a:lnTo>
                <a:lnTo>
                  <a:pt x="1462326" y="494604"/>
                </a:lnTo>
                <a:cubicBezTo>
                  <a:pt x="1492732" y="577730"/>
                  <a:pt x="1508236" y="665569"/>
                  <a:pt x="1508125" y="754081"/>
                </a:cubicBezTo>
                <a:cubicBezTo>
                  <a:pt x="1508125" y="1170522"/>
                  <a:pt x="1170503" y="1508144"/>
                  <a:pt x="754063" y="1508144"/>
                </a:cubicBezTo>
                <a:cubicBezTo>
                  <a:pt x="337622" y="1508144"/>
                  <a:pt x="0" y="1170522"/>
                  <a:pt x="0" y="754081"/>
                </a:cubicBezTo>
                <a:cubicBezTo>
                  <a:pt x="0" y="337640"/>
                  <a:pt x="337622" y="19"/>
                  <a:pt x="754063" y="19"/>
                </a:cubicBezTo>
                <a:close/>
                <a:moveTo>
                  <a:pt x="754063" y="436581"/>
                </a:moveTo>
                <a:cubicBezTo>
                  <a:pt x="804862" y="436581"/>
                  <a:pt x="852845" y="448487"/>
                  <a:pt x="895429" y="469720"/>
                </a:cubicBezTo>
                <a:lnTo>
                  <a:pt x="700842" y="673952"/>
                </a:lnTo>
                <a:cubicBezTo>
                  <a:pt x="666393" y="708401"/>
                  <a:pt x="677188" y="786784"/>
                  <a:pt x="720765" y="828138"/>
                </a:cubicBezTo>
                <a:cubicBezTo>
                  <a:pt x="762595" y="867826"/>
                  <a:pt x="850463" y="864016"/>
                  <a:pt x="887889" y="833139"/>
                </a:cubicBezTo>
                <a:lnTo>
                  <a:pt x="892294" y="829170"/>
                </a:lnTo>
                <a:lnTo>
                  <a:pt x="1059299" y="666372"/>
                </a:lnTo>
                <a:cubicBezTo>
                  <a:pt x="1107740" y="834899"/>
                  <a:pt x="1010390" y="1010785"/>
                  <a:pt x="841864" y="1059226"/>
                </a:cubicBezTo>
                <a:cubicBezTo>
                  <a:pt x="673337" y="1107667"/>
                  <a:pt x="497450" y="1010317"/>
                  <a:pt x="449010" y="841791"/>
                </a:cubicBezTo>
                <a:cubicBezTo>
                  <a:pt x="400569" y="673264"/>
                  <a:pt x="497918" y="497377"/>
                  <a:pt x="666445" y="448936"/>
                </a:cubicBezTo>
                <a:cubicBezTo>
                  <a:pt x="694931" y="440749"/>
                  <a:pt x="724423" y="436590"/>
                  <a:pt x="754063" y="436581"/>
                </a:cubicBezTo>
                <a:close/>
                <a:moveTo>
                  <a:pt x="1290876" y="11330"/>
                </a:moveTo>
                <a:cubicBezTo>
                  <a:pt x="1295118" y="15577"/>
                  <a:pt x="1298311" y="20754"/>
                  <a:pt x="1300202" y="26451"/>
                </a:cubicBezTo>
                <a:lnTo>
                  <a:pt x="1355368" y="192543"/>
                </a:lnTo>
                <a:lnTo>
                  <a:pt x="1521341" y="247629"/>
                </a:lnTo>
                <a:cubicBezTo>
                  <a:pt x="1541577" y="254363"/>
                  <a:pt x="1552522" y="276227"/>
                  <a:pt x="1545787" y="296463"/>
                </a:cubicBezTo>
                <a:cubicBezTo>
                  <a:pt x="1543900" y="302135"/>
                  <a:pt x="1540721" y="307291"/>
                  <a:pt x="1536502" y="311526"/>
                </a:cubicBezTo>
                <a:lnTo>
                  <a:pt x="1313259" y="534808"/>
                </a:lnTo>
                <a:cubicBezTo>
                  <a:pt x="1292573" y="555509"/>
                  <a:pt x="1261960" y="562732"/>
                  <a:pt x="1234202" y="553461"/>
                </a:cubicBezTo>
                <a:lnTo>
                  <a:pt x="1115854" y="513853"/>
                </a:lnTo>
                <a:lnTo>
                  <a:pt x="852884" y="776822"/>
                </a:lnTo>
                <a:cubicBezTo>
                  <a:pt x="830684" y="799840"/>
                  <a:pt x="794027" y="800504"/>
                  <a:pt x="771009" y="778303"/>
                </a:cubicBezTo>
                <a:cubicBezTo>
                  <a:pt x="747991" y="756103"/>
                  <a:pt x="747328" y="719446"/>
                  <a:pt x="769528" y="696428"/>
                </a:cubicBezTo>
                <a:cubicBezTo>
                  <a:pt x="770013" y="695925"/>
                  <a:pt x="770506" y="695432"/>
                  <a:pt x="771009" y="694947"/>
                </a:cubicBezTo>
                <a:lnTo>
                  <a:pt x="1033423" y="432533"/>
                </a:lnTo>
                <a:lnTo>
                  <a:pt x="994132" y="313471"/>
                </a:lnTo>
                <a:cubicBezTo>
                  <a:pt x="985023" y="285785"/>
                  <a:pt x="992284" y="255328"/>
                  <a:pt x="1012904" y="234731"/>
                </a:cubicBezTo>
                <a:lnTo>
                  <a:pt x="1236305" y="11290"/>
                </a:lnTo>
                <a:cubicBezTo>
                  <a:pt x="1251381" y="-3763"/>
                  <a:pt x="1275800" y="-3763"/>
                  <a:pt x="1290876" y="11290"/>
                </a:cubicBezTo>
                <a:close/>
              </a:path>
            </a:pathLst>
          </a:custGeom>
          <a:gradFill flip="none" rotWithShape="1">
            <a:gsLst>
              <a:gs pos="8000">
                <a:schemeClr val="accent1">
                  <a:lumMod val="60000"/>
                  <a:lumOff val="40000"/>
                  <a:alpha val="0"/>
                </a:schemeClr>
              </a:gs>
              <a:gs pos="99999">
                <a:schemeClr val="accent1">
                  <a:lumMod val="75000"/>
                </a:schemeClr>
              </a:gs>
            </a:gsLst>
            <a:lin ang="16200000" scaled="1"/>
            <a:tileRect/>
          </a:gradFill>
          <a:ln w="819" cap="flat">
            <a:noFill/>
            <a:prstDash val="solid"/>
            <a:miter/>
          </a:ln>
          <a:effectLst>
            <a:outerShdw blurRad="76200" dist="38100" dir="8100000" algn="tr" rotWithShape="0">
              <a:schemeClr val="accent1">
                <a:lumMod val="75000"/>
                <a:alpha val="20000"/>
              </a:schemeClr>
            </a:outerShdw>
          </a:effectLst>
        </p:spPr>
        <p:txBody>
          <a:bodyPr rot="0" spcFirstLastPara="0" vertOverflow="overflow" horzOverflow="overflow" vert="horz" wrap="square" lIns="68131" tIns="34065" rIns="68131" bIns="34065" numCol="1" spcCol="0" rtlCol="0" fromWordArt="0" anchor="ctr" anchorCtr="0" forceAA="0" compatLnSpc="1">
            <a:noAutofit/>
          </a:bodyPr>
          <a:p>
            <a:endParaRPr lang="zh-CN" altLang="en-US" sz="1340"/>
          </a:p>
        </p:txBody>
      </p:sp>
      <p:sp>
        <p:nvSpPr>
          <p:cNvPr id="22" name="矩形: 圆角 1"/>
          <p:cNvSpPr/>
          <p:nvPr>
            <p:custDataLst>
              <p:tags r:id="rId4"/>
            </p:custDataLst>
          </p:nvPr>
        </p:nvSpPr>
        <p:spPr>
          <a:xfrm>
            <a:off x="2358597" y="990297"/>
            <a:ext cx="2844897" cy="402641"/>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1790" b="1" dirty="0">
                <a:solidFill>
                  <a:srgbClr val="FFFFFF"/>
                </a:solidFill>
                <a:latin typeface="+mn-ea"/>
                <a:cs typeface="+mn-ea"/>
              </a:rPr>
              <a:t>（一）认识各类餐饮用品</a:t>
            </a:r>
            <a:endParaRPr lang="zh-CN" altLang="en-US" sz="1790" b="1" dirty="0">
              <a:solidFill>
                <a:srgbClr val="FFFFFF"/>
              </a:solidFill>
              <a:latin typeface="+mn-ea"/>
              <a:cs typeface="+mn-ea"/>
            </a:endParaRPr>
          </a:p>
        </p:txBody>
      </p:sp>
      <p:sp>
        <p:nvSpPr>
          <p:cNvPr id="23" name="椭圆 22"/>
          <p:cNvSpPr/>
          <p:nvPr>
            <p:custDataLst>
              <p:tags r:id="rId5"/>
            </p:custDataLst>
          </p:nvPr>
        </p:nvSpPr>
        <p:spPr>
          <a:xfrm>
            <a:off x="5013852" y="1608690"/>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24" name="直接连接符 23"/>
          <p:cNvCxnSpPr/>
          <p:nvPr>
            <p:custDataLst>
              <p:tags r:id="rId6"/>
            </p:custDataLst>
          </p:nvPr>
        </p:nvCxnSpPr>
        <p:spPr>
          <a:xfrm>
            <a:off x="5077726" y="1736437"/>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7"/>
            </p:custDataLst>
          </p:nvPr>
        </p:nvSpPr>
        <p:spPr>
          <a:xfrm>
            <a:off x="4692615" y="2444465"/>
            <a:ext cx="970881" cy="1024819"/>
          </a:xfrm>
          <a:prstGeom prst="rect">
            <a:avLst/>
          </a:prstGeom>
          <a:noFill/>
        </p:spPr>
        <p:txBody>
          <a:bodyPr wrap="square" lIns="0" tIns="0" rIns="0" bIns="0" rtlCol="0" anchor="t" anchorCtr="0">
            <a:noAutofit/>
          </a:bodyPr>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台布</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装饰布</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餐巾</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桌裙</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p:txBody>
      </p:sp>
      <p:sp>
        <p:nvSpPr>
          <p:cNvPr id="26" name="矩形 25"/>
          <p:cNvSpPr/>
          <p:nvPr>
            <p:custDataLst>
              <p:tags r:id="rId8"/>
            </p:custDataLst>
          </p:nvPr>
        </p:nvSpPr>
        <p:spPr>
          <a:xfrm>
            <a:off x="4587205" y="2101402"/>
            <a:ext cx="1116000" cy="274421"/>
          </a:xfrm>
          <a:prstGeom prst="rect">
            <a:avLst/>
          </a:prstGeom>
          <a:noFill/>
        </p:spPr>
        <p:txBody>
          <a:bodyPr wrap="square" lIns="0" tIns="0" rIns="0" bIns="0" rtlCol="0" anchor="b">
            <a:noAutofit/>
          </a:bodyPr>
          <a:p>
            <a:pPr algn="ctr">
              <a:spcBef>
                <a:spcPct val="0"/>
              </a:spcBef>
              <a:spcAft>
                <a:spcPct val="0"/>
              </a:spcAft>
            </a:pPr>
            <a:r>
              <a:rPr lang="zh-CN" altLang="en-US" sz="1340" b="1" dirty="0">
                <a:latin typeface="+mn-ea"/>
                <a:cs typeface="+mn-ea"/>
              </a:rPr>
              <a:t>布件</a:t>
            </a:r>
            <a:endParaRPr lang="zh-CN" altLang="en-US" sz="1340" b="1" dirty="0">
              <a:latin typeface="+mn-ea"/>
              <a:cs typeface="+mn-ea"/>
            </a:endParaRPr>
          </a:p>
        </p:txBody>
      </p:sp>
      <p:sp>
        <p:nvSpPr>
          <p:cNvPr id="27" name="矩形: 圆角 37"/>
          <p:cNvSpPr/>
          <p:nvPr>
            <p:custDataLst>
              <p:tags r:id="rId9"/>
            </p:custDataLst>
          </p:nvPr>
        </p:nvSpPr>
        <p:spPr>
          <a:xfrm>
            <a:off x="4542133" y="2101227"/>
            <a:ext cx="1260000" cy="1692000"/>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28" name="椭圆 27"/>
          <p:cNvSpPr/>
          <p:nvPr>
            <p:custDataLst>
              <p:tags r:id="rId10"/>
            </p:custDataLst>
          </p:nvPr>
        </p:nvSpPr>
        <p:spPr>
          <a:xfrm>
            <a:off x="3716979" y="1632820"/>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41" name="直接连接符 40"/>
          <p:cNvCxnSpPr/>
          <p:nvPr>
            <p:custDataLst>
              <p:tags r:id="rId11"/>
            </p:custDataLst>
          </p:nvPr>
        </p:nvCxnSpPr>
        <p:spPr>
          <a:xfrm>
            <a:off x="3780852" y="1760567"/>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矩形 41"/>
          <p:cNvSpPr/>
          <p:nvPr>
            <p:custDataLst>
              <p:tags r:id="rId12"/>
            </p:custDataLst>
          </p:nvPr>
        </p:nvSpPr>
        <p:spPr>
          <a:xfrm>
            <a:off x="3320812" y="2492725"/>
            <a:ext cx="970881" cy="1024819"/>
          </a:xfrm>
          <a:prstGeom prst="rect">
            <a:avLst/>
          </a:prstGeom>
          <a:noFill/>
        </p:spPr>
        <p:txBody>
          <a:bodyPr wrap="square" lIns="0" tIns="0" rIns="0" bIns="0" rtlCol="0" anchor="t" anchorCtr="0">
            <a:noAutofit/>
          </a:bodyPr>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金属餐用具</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陶瓷餐用具</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玻璃餐用具</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marR="0" indent="-171450" algn="l" rtl="0" eaLnBrk="1" fontAlgn="auto" latinLnBrk="0" hangingPunct="1">
              <a:lnSpc>
                <a:spcPct val="130000"/>
              </a:lnSpc>
              <a:buClrTx/>
              <a:buSzTx/>
              <a:buFont typeface="Wingdings" panose="05000000000000000000" charset="0"/>
              <a:buChar char="Ø"/>
            </a:pPr>
            <a:r>
              <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rPr>
              <a:t>托盘</a:t>
            </a:r>
            <a:endParaRPr kumimoji="0" lang="zh-CN" altLang="en-US" sz="1000" b="0" i="0" u="none" strike="noStrike" kern="0" cap="none" spc="0" normalizeH="0" baseline="0" noProof="1">
              <a:solidFill>
                <a:schemeClr val="tx1">
                  <a:lumMod val="65000"/>
                  <a:lumOff val="35000"/>
                </a:schemeClr>
              </a:solidFill>
              <a:latin typeface="宋体" panose="02010600030101010101" pitchFamily="2" charset="-122"/>
              <a:ea typeface="宋体" panose="02010600030101010101" pitchFamily="2" charset="-122"/>
              <a:cs typeface="+mn-ea"/>
            </a:endParaRPr>
          </a:p>
        </p:txBody>
      </p:sp>
      <p:sp>
        <p:nvSpPr>
          <p:cNvPr id="43" name="矩形 42"/>
          <p:cNvSpPr/>
          <p:nvPr>
            <p:custDataLst>
              <p:tags r:id="rId13"/>
            </p:custDataLst>
          </p:nvPr>
        </p:nvSpPr>
        <p:spPr>
          <a:xfrm>
            <a:off x="3264932" y="2101402"/>
            <a:ext cx="1116000" cy="274421"/>
          </a:xfrm>
          <a:prstGeom prst="rect">
            <a:avLst/>
          </a:prstGeom>
          <a:noFill/>
        </p:spPr>
        <p:txBody>
          <a:bodyPr wrap="square" lIns="0" tIns="0" rIns="0" bIns="0" rtlCol="0" anchor="b">
            <a:noAutofit/>
          </a:bodyPr>
          <a:p>
            <a:pPr algn="ctr">
              <a:spcBef>
                <a:spcPct val="0"/>
              </a:spcBef>
              <a:spcAft>
                <a:spcPct val="0"/>
              </a:spcAft>
            </a:pPr>
            <a:r>
              <a:rPr lang="zh-CN" altLang="en-US" sz="1340" b="1" dirty="0">
                <a:latin typeface="+mn-ea"/>
                <a:cs typeface="+mn-ea"/>
              </a:rPr>
              <a:t>餐具器皿</a:t>
            </a:r>
            <a:endParaRPr lang="zh-CN" altLang="en-US" sz="1340" b="1" dirty="0">
              <a:latin typeface="+mn-ea"/>
              <a:cs typeface="+mn-ea"/>
            </a:endParaRPr>
          </a:p>
        </p:txBody>
      </p:sp>
      <p:sp>
        <p:nvSpPr>
          <p:cNvPr id="44" name="矩形: 圆角 43"/>
          <p:cNvSpPr/>
          <p:nvPr>
            <p:custDataLst>
              <p:tags r:id="rId14"/>
            </p:custDataLst>
          </p:nvPr>
        </p:nvSpPr>
        <p:spPr>
          <a:xfrm>
            <a:off x="3178175" y="2101215"/>
            <a:ext cx="1260000" cy="1693545"/>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
        <p:nvSpPr>
          <p:cNvPr id="46" name="椭圆 45"/>
          <p:cNvSpPr/>
          <p:nvPr>
            <p:custDataLst>
              <p:tags r:id="rId15"/>
            </p:custDataLst>
          </p:nvPr>
        </p:nvSpPr>
        <p:spPr>
          <a:xfrm>
            <a:off x="2420105" y="1608690"/>
            <a:ext cx="127747" cy="127747"/>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cxnSp>
        <p:nvCxnSpPr>
          <p:cNvPr id="47" name="直接连接符 46"/>
          <p:cNvCxnSpPr/>
          <p:nvPr>
            <p:custDataLst>
              <p:tags r:id="rId16"/>
            </p:custDataLst>
          </p:nvPr>
        </p:nvCxnSpPr>
        <p:spPr>
          <a:xfrm>
            <a:off x="2483979" y="1736437"/>
            <a:ext cx="0" cy="364790"/>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矩形 44"/>
          <p:cNvSpPr/>
          <p:nvPr>
            <p:custDataLst>
              <p:tags r:id="rId17"/>
            </p:custDataLst>
          </p:nvPr>
        </p:nvSpPr>
        <p:spPr>
          <a:xfrm>
            <a:off x="1895475" y="2418715"/>
            <a:ext cx="1093470" cy="1024890"/>
          </a:xfrm>
          <a:prstGeom prst="rect">
            <a:avLst/>
          </a:prstGeom>
          <a:noFill/>
        </p:spPr>
        <p:txBody>
          <a:bodyPr wrap="square" lIns="0" tIns="0" rIns="0" bIns="0" rtlCol="0" anchor="t" anchorCtr="0">
            <a:noAutofit/>
          </a:bodyPr>
          <a:p>
            <a:pPr marL="171450" indent="-171450" algn="l">
              <a:lnSpc>
                <a:spcPct val="130000"/>
              </a:lnSpc>
              <a:spcBef>
                <a:spcPct val="0"/>
              </a:spcBef>
              <a:spcAft>
                <a:spcPct val="0"/>
              </a:spcAft>
              <a:buFont typeface="Wingdings" panose="05000000000000000000" charset="0"/>
              <a:buChar char="Ø"/>
            </a:pPr>
            <a:r>
              <a:rPr lang="zh-CN" altLang="en-US" sz="1000">
                <a:solidFill>
                  <a:schemeClr val="tx1">
                    <a:lumMod val="65000"/>
                    <a:lumOff val="35000"/>
                  </a:schemeClr>
                </a:solidFill>
                <a:latin typeface="宋体" panose="02010600030101010101" pitchFamily="2" charset="-122"/>
                <a:ea typeface="宋体" panose="02010600030101010101" pitchFamily="2" charset="-122"/>
                <a:cs typeface="+mn-ea"/>
              </a:rPr>
              <a:t>餐桌</a:t>
            </a:r>
            <a:endParaRPr lang="zh-CN" altLang="en-US" sz="1000">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lang="zh-CN" altLang="en-US" sz="1000">
                <a:solidFill>
                  <a:schemeClr val="tx1">
                    <a:lumMod val="65000"/>
                    <a:lumOff val="35000"/>
                  </a:schemeClr>
                </a:solidFill>
                <a:latin typeface="宋体" panose="02010600030101010101" pitchFamily="2" charset="-122"/>
                <a:ea typeface="宋体" panose="02010600030101010101" pitchFamily="2" charset="-122"/>
                <a:cs typeface="+mn-ea"/>
              </a:rPr>
              <a:t>餐椅</a:t>
            </a:r>
            <a:endParaRPr lang="zh-CN" altLang="en-US" sz="1000">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lang="zh-CN" altLang="en-US" sz="1000">
                <a:solidFill>
                  <a:schemeClr val="tx1">
                    <a:lumMod val="65000"/>
                    <a:lumOff val="35000"/>
                  </a:schemeClr>
                </a:solidFill>
                <a:latin typeface="宋体" panose="02010600030101010101" pitchFamily="2" charset="-122"/>
                <a:ea typeface="宋体" panose="02010600030101010101" pitchFamily="2" charset="-122"/>
                <a:cs typeface="+mn-ea"/>
              </a:rPr>
              <a:t>工作台</a:t>
            </a:r>
            <a:endParaRPr lang="zh-CN" altLang="en-US" sz="1000">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lang="zh-CN" altLang="en-US" sz="1000">
                <a:solidFill>
                  <a:schemeClr val="tx1">
                    <a:lumMod val="65000"/>
                    <a:lumOff val="35000"/>
                  </a:schemeClr>
                </a:solidFill>
                <a:latin typeface="宋体" panose="02010600030101010101" pitchFamily="2" charset="-122"/>
                <a:ea typeface="宋体" panose="02010600030101010101" pitchFamily="2" charset="-122"/>
                <a:cs typeface="+mn-ea"/>
              </a:rPr>
              <a:t>台式服务车</a:t>
            </a:r>
            <a:endParaRPr lang="zh-CN" altLang="en-US" sz="1000">
              <a:solidFill>
                <a:schemeClr val="tx1">
                  <a:lumMod val="65000"/>
                  <a:lumOff val="35000"/>
                </a:schemeClr>
              </a:solidFill>
              <a:latin typeface="宋体" panose="02010600030101010101" pitchFamily="2" charset="-122"/>
              <a:ea typeface="宋体" panose="02010600030101010101" pitchFamily="2" charset="-122"/>
              <a:cs typeface="+mn-ea"/>
            </a:endParaRPr>
          </a:p>
          <a:p>
            <a:pPr marL="171450" indent="-171450" algn="l">
              <a:lnSpc>
                <a:spcPct val="130000"/>
              </a:lnSpc>
              <a:spcBef>
                <a:spcPct val="0"/>
              </a:spcBef>
              <a:spcAft>
                <a:spcPct val="0"/>
              </a:spcAft>
              <a:buFont typeface="Wingdings" panose="05000000000000000000" charset="0"/>
              <a:buChar char="Ø"/>
            </a:pPr>
            <a:r>
              <a:rPr lang="en-US" altLang="zh-CN" sz="1000">
                <a:solidFill>
                  <a:schemeClr val="tx1">
                    <a:lumMod val="65000"/>
                    <a:lumOff val="35000"/>
                  </a:schemeClr>
                </a:solidFill>
                <a:latin typeface="宋体" panose="02010600030101010101" pitchFamily="2" charset="-122"/>
                <a:ea typeface="宋体" panose="02010600030101010101" pitchFamily="2" charset="-122"/>
                <a:cs typeface="+mn-ea"/>
              </a:rPr>
              <a:t> </a:t>
            </a:r>
            <a:r>
              <a:rPr lang="zh-CN" altLang="en-US" sz="1000">
                <a:solidFill>
                  <a:schemeClr val="tx1">
                    <a:lumMod val="65000"/>
                    <a:lumOff val="35000"/>
                  </a:schemeClr>
                </a:solidFill>
                <a:latin typeface="宋体" panose="02010600030101010101" pitchFamily="2" charset="-122"/>
                <a:ea typeface="宋体" panose="02010600030101010101" pitchFamily="2" charset="-122"/>
                <a:cs typeface="+mn-ea"/>
              </a:rPr>
              <a:t>迎宾台、签到台、指示牌、致辞台</a:t>
            </a:r>
            <a:endParaRPr lang="zh-CN" altLang="en-US" sz="1000">
              <a:solidFill>
                <a:schemeClr val="tx1">
                  <a:lumMod val="65000"/>
                  <a:lumOff val="35000"/>
                </a:schemeClr>
              </a:solidFill>
              <a:latin typeface="宋体" panose="02010600030101010101" pitchFamily="2" charset="-122"/>
              <a:ea typeface="宋体" panose="02010600030101010101" pitchFamily="2" charset="-122"/>
              <a:cs typeface="+mn-ea"/>
            </a:endParaRPr>
          </a:p>
        </p:txBody>
      </p:sp>
      <p:sp>
        <p:nvSpPr>
          <p:cNvPr id="48" name="矩形 47"/>
          <p:cNvSpPr/>
          <p:nvPr>
            <p:custDataLst>
              <p:tags r:id="rId18"/>
            </p:custDataLst>
          </p:nvPr>
        </p:nvSpPr>
        <p:spPr>
          <a:xfrm>
            <a:off x="1835785" y="2127250"/>
            <a:ext cx="1116000" cy="274320"/>
          </a:xfrm>
          <a:prstGeom prst="rect">
            <a:avLst/>
          </a:prstGeom>
          <a:noFill/>
        </p:spPr>
        <p:txBody>
          <a:bodyPr wrap="square" lIns="0" tIns="0" rIns="0" bIns="0" rtlCol="0" anchor="b">
            <a:noAutofit/>
          </a:bodyPr>
          <a:p>
            <a:pPr algn="ctr">
              <a:spcBef>
                <a:spcPct val="0"/>
              </a:spcBef>
              <a:spcAft>
                <a:spcPct val="0"/>
              </a:spcAft>
            </a:pPr>
            <a:r>
              <a:rPr lang="zh-CN" altLang="en-US" sz="1340" b="1" dirty="0">
                <a:latin typeface="+mn-ea"/>
                <a:cs typeface="+mn-ea"/>
              </a:rPr>
              <a:t>餐厅常用设备</a:t>
            </a:r>
            <a:endParaRPr lang="zh-CN" altLang="en-US" sz="1340" b="1" dirty="0">
              <a:latin typeface="+mn-ea"/>
              <a:cs typeface="+mn-ea"/>
            </a:endParaRPr>
          </a:p>
        </p:txBody>
      </p:sp>
      <p:sp>
        <p:nvSpPr>
          <p:cNvPr id="50" name="矩形: 圆角 49"/>
          <p:cNvSpPr/>
          <p:nvPr>
            <p:custDataLst>
              <p:tags r:id="rId19"/>
            </p:custDataLst>
          </p:nvPr>
        </p:nvSpPr>
        <p:spPr>
          <a:xfrm>
            <a:off x="1769110" y="2101215"/>
            <a:ext cx="1260000" cy="1692000"/>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4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主题六</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餐饮经营管理</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餐饮日常管理</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pic>
        <p:nvPicPr>
          <p:cNvPr id="7" name="图片 6"/>
          <p:cNvPicPr/>
          <p:nvPr/>
        </p:nvPicPr>
        <p:blipFill>
          <a:blip r:embed="rId1"/>
          <a:srcRect t="10582"/>
          <a:stretch>
            <a:fillRect/>
          </a:stretch>
        </p:blipFill>
        <p:spPr>
          <a:xfrm>
            <a:off x="1492250" y="1593850"/>
            <a:ext cx="1800000" cy="1440000"/>
          </a:xfrm>
          <a:prstGeom prst="rect">
            <a:avLst/>
          </a:prstGeom>
        </p:spPr>
      </p:pic>
      <p:pic>
        <p:nvPicPr>
          <p:cNvPr id="9" name="图片 8"/>
          <p:cNvPicPr/>
          <p:nvPr/>
        </p:nvPicPr>
        <p:blipFill>
          <a:blip r:embed="rId2"/>
          <a:srcRect l="6187" r="1005"/>
          <a:stretch>
            <a:fillRect/>
          </a:stretch>
        </p:blipFill>
        <p:spPr>
          <a:xfrm>
            <a:off x="4540250" y="1554480"/>
            <a:ext cx="1800000" cy="1440000"/>
          </a:xfrm>
          <a:prstGeom prst="rect">
            <a:avLst/>
          </a:prstGeom>
        </p:spPr>
      </p:pic>
      <p:sp>
        <p:nvSpPr>
          <p:cNvPr id="11" name="文本框 10"/>
          <p:cNvSpPr txBox="1"/>
          <p:nvPr/>
        </p:nvSpPr>
        <p:spPr>
          <a:xfrm>
            <a:off x="2025650" y="3117850"/>
            <a:ext cx="614045" cy="213995"/>
          </a:xfrm>
          <a:prstGeom prst="rect">
            <a:avLst/>
          </a:prstGeom>
          <a:noFill/>
        </p:spPr>
        <p:txBody>
          <a:bodyPr wrap="square" rtlCol="0">
            <a:spAutoFit/>
          </a:bodyPr>
          <a:p>
            <a:r>
              <a:rPr lang="zh-CN" altLang="en-US" sz="800">
                <a:latin typeface="+mn-ea"/>
                <a:ea typeface="+mn-ea"/>
              </a:rPr>
              <a:t>圆形餐桌</a:t>
            </a:r>
            <a:endParaRPr lang="zh-CN" altLang="en-US" sz="800">
              <a:latin typeface="+mn-ea"/>
              <a:ea typeface="+mn-ea"/>
            </a:endParaRPr>
          </a:p>
        </p:txBody>
      </p:sp>
      <p:sp>
        <p:nvSpPr>
          <p:cNvPr id="12" name="文本框 11"/>
          <p:cNvSpPr txBox="1"/>
          <p:nvPr/>
        </p:nvSpPr>
        <p:spPr>
          <a:xfrm>
            <a:off x="5073650" y="3117850"/>
            <a:ext cx="905510" cy="213995"/>
          </a:xfrm>
          <a:prstGeom prst="rect">
            <a:avLst/>
          </a:prstGeom>
          <a:noFill/>
        </p:spPr>
        <p:txBody>
          <a:bodyPr wrap="square" rtlCol="0">
            <a:spAutoFit/>
          </a:bodyPr>
          <a:p>
            <a:r>
              <a:rPr lang="zh-CN" altLang="en-US" sz="800">
                <a:latin typeface="+mn-ea"/>
                <a:ea typeface="+mn-ea"/>
              </a:rPr>
              <a:t> 活动服务车</a:t>
            </a:r>
            <a:endParaRPr lang="zh-CN" altLang="en-US" sz="800">
              <a:latin typeface="+mn-ea"/>
              <a:ea typeface="+mn-ea"/>
            </a:endParaRPr>
          </a:p>
        </p:txBody>
      </p:sp>
      <p:sp>
        <p:nvSpPr>
          <p:cNvPr id="13" name="矩形: 圆角 1"/>
          <p:cNvSpPr/>
          <p:nvPr>
            <p:custDataLst>
              <p:tags r:id="rId3"/>
            </p:custDataLst>
          </p:nvPr>
        </p:nvSpPr>
        <p:spPr>
          <a:xfrm>
            <a:off x="2406857" y="823292"/>
            <a:ext cx="2844897" cy="402641"/>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1790" b="1" dirty="0">
                <a:solidFill>
                  <a:srgbClr val="FFFFFF"/>
                </a:solidFill>
                <a:latin typeface="+mn-ea"/>
                <a:cs typeface="+mn-ea"/>
              </a:rPr>
              <a:t>（一）认识各类餐饮用品</a:t>
            </a:r>
            <a:endParaRPr lang="zh-CN" altLang="en-US" sz="1790" b="1" dirty="0">
              <a:solidFill>
                <a:srgbClr val="FFFFFF"/>
              </a:solidFill>
              <a:latin typeface="+mn-ea"/>
              <a:cs typeface="+mn-ea"/>
            </a:endParaRPr>
          </a:p>
        </p:txBody>
      </p:sp>
      <p:sp>
        <p:nvSpPr>
          <p:cNvPr id="15" name="文本框 14"/>
          <p:cNvSpPr txBox="1"/>
          <p:nvPr/>
        </p:nvSpPr>
        <p:spPr>
          <a:xfrm>
            <a:off x="1416050" y="1212850"/>
            <a:ext cx="3784600" cy="306705"/>
          </a:xfrm>
          <a:prstGeom prst="rect">
            <a:avLst/>
          </a:prstGeom>
          <a:noFill/>
        </p:spPr>
        <p:txBody>
          <a:bodyPr wrap="square" rtlCol="0" anchor="t">
            <a:spAutoFit/>
          </a:bodyPr>
          <a:p>
            <a:r>
              <a:rPr lang="zh-CN" altLang="en-US" sz="1400">
                <a:latin typeface="+mn-ea"/>
                <a:ea typeface="+mn-ea"/>
                <a:cs typeface="+mn-ea"/>
              </a:rPr>
              <a:t>1. 餐厅常用设备</a:t>
            </a:r>
            <a:endParaRPr lang="zh-CN" altLang="en-US" sz="1400">
              <a:latin typeface="+mn-ea"/>
              <a:ea typeface="+mn-ea"/>
              <a:cs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106.33251968503937,&quot;left&quot;:201.5,&quot;top&quot;:171.41748031496064,&quot;width&quot;:300}"/>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5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5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5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5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451_4*n_h_h_a*1_2_5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5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5_1"/>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4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4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4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4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451_4*n_h_h_f*1_2_4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451_4*n_h_h_a*1_2_4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4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4_1"/>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3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xml><?xml version="1.0" encoding="utf-8"?>
<p:tagLst xmlns:p="http://schemas.openxmlformats.org/presentationml/2006/main">
  <p:tag name="KSO_WM_DIAGRAM_VIRTUALLY_FRAME" val="{&quot;height&quot;:106.33251968503937,&quot;left&quot;:201.5,&quot;top&quot;:171.41748031496064,&quot;width&quot;:300}"/>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3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51_4*n_h_h_f*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451_4*n_h_h_a*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3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2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2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51_4*n_h_h_f*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1_4*n_h_h_a*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2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3167_2*n_h_h_i*1_2_3_3"/>
  <p:tag name="KSO_WM_TEMPLATE_CATEGORY" val="diagram"/>
  <p:tag name="KSO_WM_TEMPLATE_INDEX" val="20233167"/>
  <p:tag name="KSO_WM_UNIT_LAYERLEVEL" val="1_1_1_1"/>
  <p:tag name="KSO_WM_TAG_VERSION" val="3.0"/>
  <p:tag name="KSO_WM_BEAUTIFY_FLAG" val="#wm#"/>
  <p:tag name="KSO_WM_DIAGRAM_VERSION" val="3"/>
  <p:tag name="KSO_WM_DIAGRAM_COLOR_TRICK" val="1"/>
  <p:tag name="KSO_WM_DIAGRAM_COLOR_TEXT_CAN_REMOVE" val="n"/>
  <p:tag name="KSO_WM_UNIT_TYPE" val="n_h_h_i"/>
  <p:tag name="KSO_WM_UNIT_INDEX" val="1_2_3_3"/>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2.xml><?xml version="1.0" encoding="utf-8"?>
<p:tagLst xmlns:p="http://schemas.openxmlformats.org/presentationml/2006/main">
  <p:tag name="KSO_WM_DIAGRAM_VIRTUALLY_FRAME" val="{&quot;height&quot;:106.33251968503937,&quot;left&quot;:201.5,&quot;top&quot;:171.41748031496064,&quot;width&quot;:300}"/>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3167_2*n_h_h_i*1_2_2_3"/>
  <p:tag name="KSO_WM_TEMPLATE_CATEGORY" val="diagram"/>
  <p:tag name="KSO_WM_TEMPLATE_INDEX" val="20233167"/>
  <p:tag name="KSO_WM_UNIT_LAYERLEVEL" val="1_1_1_1"/>
  <p:tag name="KSO_WM_TAG_VERSION" val="3.0"/>
  <p:tag name="KSO_WM_BEAUTIFY_FLAG" val="#wm#"/>
  <p:tag name="KSO_WM_DIAGRAM_VERSION" val="3"/>
  <p:tag name="KSO_WM_DIAGRAM_COLOR_TRICK" val="1"/>
  <p:tag name="KSO_WM_DIAGRAM_COLOR_TEXT_CAN_REMOVE" val="n"/>
  <p:tag name="KSO_WM_UNIT_TYPE" val="n_h_h_i"/>
  <p:tag name="KSO_WM_UNIT_INDEX" val="1_2_2_3"/>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i*1_1_1"/>
  <p:tag name="KSO_WM_TEMPLATE_CATEGORY" val="diagram"/>
  <p:tag name="KSO_WM_TEMPLATE_INDEX" val="20233167"/>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3_2"/>
  <p:tag name="KSO_WM_TEMPLATE_CATEGORY" val="diagram"/>
  <p:tag name="KSO_WM_TEMPLATE_INDEX" val="20233167"/>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800000011920929,&quot;colorType&quot;:1,&quot;foreColorIndex&quot;:5,&quot;transparency&quot;:0},&quot;type&quot;:1},&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2_2"/>
  <p:tag name="KSO_WM_TEMPLATE_CATEGORY" val="diagram"/>
  <p:tag name="KSO_WM_TEMPLATE_INDEX" val="20233167"/>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4000000059604645,&quot;colorType&quot;:1,&quot;foreColorIndex&quot;:5,&quot;transparency&quot;:0},&quot;type&quot;:1},&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1_2"/>
  <p:tag name="KSO_WM_TEMPLATE_CATEGORY" val="diagram"/>
  <p:tag name="KSO_WM_TEMPLATE_INDEX" val="20233167"/>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quot;colorType&quot;:1,&quot;foreColorIndex&quot;:5,&quot;transparency&quot;:0},&quot;type&quot;:1},&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167_2*n_h_i*1_1_2"/>
  <p:tag name="KSO_WM_TEMPLATE_CATEGORY" val="diagram"/>
  <p:tag name="KSO_WM_TEMPLATE_INDEX" val="20233167"/>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80000001192092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3167_2*n_h_h_i*1_2_1_3"/>
  <p:tag name="KSO_WM_TEMPLATE_CATEGORY" val="diagram"/>
  <p:tag name="KSO_WM_TEMPLATE_INDEX" val="20233167"/>
  <p:tag name="KSO_WM_UNIT_LAYERLEVEL" val="1_1_1_1"/>
  <p:tag name="KSO_WM_TAG_VERSION" val="3.0"/>
  <p:tag name="KSO_WM_BEAUTIFY_FLAG" val="#wm#"/>
  <p:tag name="KSO_WM_DIAGRAM_VERSION" val="3"/>
  <p:tag name="KSO_WM_DIAGRAM_COLOR_TRICK" val="1"/>
  <p:tag name="KSO_WM_DIAGRAM_COLOR_TEXT_CAN_REMOVE" val="n"/>
  <p:tag name="KSO_WM_UNIT_TYPE" val="n_h_h_i"/>
  <p:tag name="KSO_WM_UNIT_INDEX" val="1_2_1_3"/>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3167_2*n_h_h_f*1_2_1_1"/>
  <p:tag name="KSO_WM_TEMPLATE_CATEGORY" val="diagram"/>
  <p:tag name="KSO_WM_TEMPLATE_INDEX" val="2023316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DIAGRAM_USE_COLOR_VALUE" val="{&quot;color_scheme&quot;:1,&quot;color_type&quot;:1,&quot;theme_color_indexes&quot;:[]}"/>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3167_2*n_h_h_i*1_2_1_1"/>
  <p:tag name="KSO_WM_TEMPLATE_CATEGORY" val="diagram"/>
  <p:tag name="KSO_WM_TEMPLATE_INDEX" val="2023316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1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167_2*n_h_h_f*1_2_2_1"/>
  <p:tag name="KSO_WM_TEMPLATE_CATEGORY" val="diagram"/>
  <p:tag name="KSO_WM_TEMPLATE_INDEX" val="2023316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DIAGRAM_USE_COLOR_VALUE" val="{&quot;color_scheme&quot;:1,&quot;color_type&quot;:1,&quot;theme_color_indexes&quot;:[]}"/>
</p:tagLst>
</file>

<file path=ppt/tags/tag13.xml><?xml version="1.0" encoding="utf-8"?>
<p:tagLst xmlns:p="http://schemas.openxmlformats.org/presentationml/2006/main">
  <p:tag name="KSO_WM_DIAGRAM_VIRTUALLY_FRAME" val="{&quot;height&quot;:106.33251968503937,&quot;left&quot;:201.5,&quot;top&quot;:171.41748031496064,&quot;width&quot;:300}"/>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3167_2*n_h_h_i*1_2_2_1"/>
  <p:tag name="KSO_WM_TEMPLATE_CATEGORY" val="diagram"/>
  <p:tag name="KSO_WM_TEMPLATE_INDEX" val="2023316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1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3167_2*n_h_h_f*1_2_3_1"/>
  <p:tag name="KSO_WM_TEMPLATE_CATEGORY" val="diagram"/>
  <p:tag name="KSO_WM_TEMPLATE_INDEX" val="2023316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DIAGRAM_USE_COLOR_VALUE" val="{&quot;color_scheme&quot;:1,&quot;color_type&quot;:1,&quot;theme_color_indexes&quot;:[]}"/>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3167_2*n_h_h_i*1_2_3_1"/>
  <p:tag name="KSO_WM_TEMPLATE_CATEGORY" val="diagram"/>
  <p:tag name="KSO_WM_TEMPLATE_INDEX" val="2023316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133.xml><?xml version="1.0" encoding="utf-8"?>
<p:tagLst xmlns:p="http://schemas.openxmlformats.org/presentationml/2006/main">
  <p:tag name="KSO_WM_DIAGRAM_VERSION" val="3"/>
  <p:tag name="KSO_WM_DIAGRAM_COLOR_TRICK" val="1"/>
  <p:tag name="KSO_WM_DIAGRAM_COLOR_TEXT_CAN_REMOVE" val="n"/>
  <p:tag name="KSO_WM_UNIT_VALUE" val="88*88"/>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3167_2*n_h_h_x*1_2_1_1"/>
  <p:tag name="KSO_WM_TEMPLATE_CATEGORY" val="diagram"/>
  <p:tag name="KSO_WM_TEMPLATE_INDEX" val="20233167"/>
  <p:tag name="KSO_WM_UNIT_LAYERLEVEL" val="1_1_1_1"/>
  <p:tag name="KSO_WM_TAG_VERSION" val="3.0"/>
  <p:tag name="KSO_WM_BEAUTIFY_FLAG" val="#wm#"/>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4.xml><?xml version="1.0" encoding="utf-8"?>
<p:tagLst xmlns:p="http://schemas.openxmlformats.org/presentationml/2006/main">
  <p:tag name="KSO_WM_DIAGRAM_VERSION" val="3"/>
  <p:tag name="KSO_WM_DIAGRAM_COLOR_TRICK" val="1"/>
  <p:tag name="KSO_WM_DIAGRAM_COLOR_TEXT_CAN_REMOVE" val="n"/>
  <p:tag name="KSO_WM_UNIT_VALUE" val="88*8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3167_2*n_h_h_x*1_2_2_1"/>
  <p:tag name="KSO_WM_TEMPLATE_CATEGORY" val="diagram"/>
  <p:tag name="KSO_WM_TEMPLATE_INDEX" val="20233167"/>
  <p:tag name="KSO_WM_UNIT_LAYERLEVEL" val="1_1_1_1"/>
  <p:tag name="KSO_WM_TAG_VERSION" val="3.0"/>
  <p:tag name="KSO_WM_BEAUTIFY_FLAG" val="#wm#"/>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5.xml><?xml version="1.0" encoding="utf-8"?>
<p:tagLst xmlns:p="http://schemas.openxmlformats.org/presentationml/2006/main">
  <p:tag name="KSO_WM_DIAGRAM_VERSION" val="3"/>
  <p:tag name="KSO_WM_DIAGRAM_COLOR_TRICK" val="1"/>
  <p:tag name="KSO_WM_DIAGRAM_COLOR_TEXT_CAN_REMOVE" val="n"/>
  <p:tag name="KSO_WM_UNIT_VALUE" val="88*7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3167_2*n_h_h_x*1_2_3_1"/>
  <p:tag name="KSO_WM_TEMPLATE_CATEGORY" val="diagram"/>
  <p:tag name="KSO_WM_TEMPLATE_INDEX" val="20233167"/>
  <p:tag name="KSO_WM_UNIT_LAYERLEVEL" val="1_1_1_1"/>
  <p:tag name="KSO_WM_TAG_VERSION" val="3.0"/>
  <p:tag name="KSO_WM_BEAUTIFY_FLAG" val="#wm#"/>
  <p:tag name="KSO_WM_DIAGRAM_MAX_ITEMCNT" val="4"/>
  <p:tag name="KSO_WM_DIAGRAM_MIN_ITEMCNT" val="2"/>
  <p:tag name="KSO_WM_DIAGRAM_VIRTUALLY_FRAME" val="{&quot;height&quot;:388.3165283203125,&quot;left&quot;:-127.53042622723919,&quot;top&quot;:-26.645626364880673,&quot;width&quot;:850.09423828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6.xml><?xml version="1.0" encoding="utf-8"?>
<p:tagLst xmlns:p="http://schemas.openxmlformats.org/presentationml/2006/main">
  <p:tag name="commondata" val="eyJoZGlkIjoiNmExNjhmYzA3ZGNlMTBjODUxNmQ0YWFkZmM0OTkzYTkifQ=="/>
  <p:tag name="resource_record_key" val="{&quot;13&quot;:[4670873,4663482],&quot;70&quot;:[3327356,3318441,3325372,3318445,3321412,3322139]}"/>
</p:tagLst>
</file>

<file path=ppt/tags/tag14.xml><?xml version="1.0" encoding="utf-8"?>
<p:tagLst xmlns:p="http://schemas.openxmlformats.org/presentationml/2006/main">
  <p:tag name="KSO_WM_DIAGRAM_VIRTUALLY_FRAME" val="{&quot;height&quot;:106.33251968503937,&quot;left&quot;:201.5,&quot;top&quot;:171.41748031496064,&quot;width&quot;:300}"/>
</p:tagLst>
</file>

<file path=ppt/tags/tag15.xml><?xml version="1.0" encoding="utf-8"?>
<p:tagLst xmlns:p="http://schemas.openxmlformats.org/presentationml/2006/main">
  <p:tag name="KSO_WM_DIAGRAM_VIRTUALLY_FRAME" val="{&quot;height&quot;:106.33251968503937,&quot;left&quot;:201.5,&quot;top&quot;:171.41748031496064,&quot;width&quot;:300}"/>
</p:tagLst>
</file>

<file path=ppt/tags/tag16.xml><?xml version="1.0" encoding="utf-8"?>
<p:tagLst xmlns:p="http://schemas.openxmlformats.org/presentationml/2006/main">
  <p:tag name="KSO_WM_DIAGRAM_VIRTUALLY_FRAME" val="{&quot;height&quot;:106.33251968503937,&quot;left&quot;:201.5,&quot;top&quot;:171.41748031496064,&quot;width&quot;:300}"/>
</p:tagLst>
</file>

<file path=ppt/tags/tag17.xml><?xml version="1.0" encoding="utf-8"?>
<p:tagLst xmlns:p="http://schemas.openxmlformats.org/presentationml/2006/main">
  <p:tag name="KSO_WM_DIAGRAM_VIRTUALLY_FRAME" val="{&quot;height&quot;:106.33251968503937,&quot;left&quot;:201.5,&quot;top&quot;:171.41748031496064,&quot;width&quot;:300}"/>
</p:tagLst>
</file>

<file path=ppt/tags/tag18.xml><?xml version="1.0" encoding="utf-8"?>
<p:tagLst xmlns:p="http://schemas.openxmlformats.org/presentationml/2006/main">
  <p:tag name="KSO_WM_DIAGRAM_VIRTUALLY_FRAME" val="{&quot;height&quot;:106.33251968503937,&quot;left&quot;:201.5,&quot;top&quot;:171.41748031496064,&quot;width&quot;:300}"/>
</p:tagLst>
</file>

<file path=ppt/tags/tag19.xml><?xml version="1.0" encoding="utf-8"?>
<p:tagLst xmlns:p="http://schemas.openxmlformats.org/presentationml/2006/main">
  <p:tag name="KSO_WM_DIAGRAM_VIRTUALLY_FRAME" val="{&quot;height&quot;:106.33251968503937,&quot;left&quot;:201.5,&quot;top&quot;:171.41748031496064,&quot;width&quot;:30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106.33251968503937,&quot;left&quot;:201.5,&quot;top&quot;:171.41748031496064,&quot;width&quot;:300}"/>
</p:tagLst>
</file>

<file path=ppt/tags/tag21.xml><?xml version="1.0" encoding="utf-8"?>
<p:tagLst xmlns:p="http://schemas.openxmlformats.org/presentationml/2006/main">
  <p:tag name="KSO_WM_DIAGRAM_VIRTUALLY_FRAME" val="{&quot;height&quot;:106.33251968503937,&quot;left&quot;:201.5,&quot;top&quot;:171.41748031496064,&quot;width&quot;:300}"/>
</p:tagLst>
</file>

<file path=ppt/tags/tag22.xml><?xml version="1.0" encoding="utf-8"?>
<p:tagLst xmlns:p="http://schemas.openxmlformats.org/presentationml/2006/main">
  <p:tag name="KSO_WM_DIAGRAM_VIRTUALLY_FRAME" val="{&quot;height&quot;:106.33251968503937,&quot;left&quot;:201.5,&quot;top&quot;:171.41748031496064,&quot;width&quot;:300}"/>
</p:tagLst>
</file>

<file path=ppt/tags/tag23.xml><?xml version="1.0" encoding="utf-8"?>
<p:tagLst xmlns:p="http://schemas.openxmlformats.org/presentationml/2006/main">
  <p:tag name="KSO_WM_DIAGRAM_VIRTUALLY_FRAME" val="{&quot;height&quot;:106.33251968503937,&quot;left&quot;:201.5,&quot;top&quot;:171.41748031496064,&quot;width&quot;:300}"/>
</p:tagLst>
</file>

<file path=ppt/tags/tag24.xml><?xml version="1.0" encoding="utf-8"?>
<p:tagLst xmlns:p="http://schemas.openxmlformats.org/presentationml/2006/main">
  <p:tag name="KSO_WM_DIAGRAM_VIRTUALLY_FRAME" val="{&quot;height&quot;:106.33251968503937,&quot;left&quot;:201.5,&quot;top&quot;:171.41748031496064,&quot;width&quot;:300}"/>
</p:tagLst>
</file>

<file path=ppt/tags/tag25.xml><?xml version="1.0" encoding="utf-8"?>
<p:tagLst xmlns:p="http://schemas.openxmlformats.org/presentationml/2006/main">
  <p:tag name="KSO_WM_DIAGRAM_VIRTUALLY_FRAME" val="{&quot;height&quot;:106.33251968503937,&quot;left&quot;:201.5,&quot;top&quot;:171.41748031496064,&quot;width&quot;:300}"/>
</p:tagLst>
</file>

<file path=ppt/tags/tag26.xml><?xml version="1.0" encoding="utf-8"?>
<p:tagLst xmlns:p="http://schemas.openxmlformats.org/presentationml/2006/main">
  <p:tag name="KSO_WM_DIAGRAM_VIRTUALLY_FRAME" val="{&quot;height&quot;:106.33251968503937,&quot;left&quot;:201.5,&quot;top&quot;:171.41748031496064,&quot;width&quot;:300}"/>
</p:tagLst>
</file>

<file path=ppt/tags/tag27.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3_1"/>
  <p:tag name="KSO_WM_UNIT_ID" val="diagram20231496_3*n_h_h_a*1_2_3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28.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3*n_h_h_a*1_2_2_1"/>
  <p:tag name="KSO_WM_TEMPLATE_CATEGORY" val="diagram"/>
  <p:tag name="KSO_WM_UNIT_LAYERLEVEL" val="1_1_1_1"/>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VALUE" val="5"/>
  <p:tag name="KSO_WM_UNIT_FILL_TYPE" val="3"/>
  <p:tag name="KSO_WM_UNIT_PRESET_TEXT" val="添加标题"/>
</p:tagLst>
</file>

<file path=ppt/tags/tag29.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3*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3*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3*n_h_h_f*1_2_1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3*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3.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3*n_h_h_f*1_2_2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496_3*n_h_h_i*1_2_3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96_3*n_h_h_f*1_2_3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3*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96_3*n_h_h_i*1_2_3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8.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3*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3*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3*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3*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3*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3*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4.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3*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45.xml><?xml version="1.0" encoding="utf-8"?>
<p:tagLst xmlns:p="http://schemas.openxmlformats.org/presentationml/2006/main">
  <p:tag name="KSO_WM_SPECIAL_SOURCE" val="bdnull"/>
  <p:tag name="KSO_WM_SLIDE_ID" val="diagram20231496_3"/>
  <p:tag name="KSO_WM_TEMPLATE_SUBCATEGORY" val="0"/>
  <p:tag name="KSO_WM_TEMPLATE_MASTER_TYPE" val="0"/>
  <p:tag name="KSO_WM_TEMPLATE_COLOR_TYPE" val="0"/>
  <p:tag name="KSO_WM_SLIDE_ITEM_CNT" val="3"/>
  <p:tag name="KSO_WM_SLIDE_INDEX" val="3"/>
  <p:tag name="KSO_WM_TAG_VERSION" val="3.0"/>
  <p:tag name="KSO_WM_BEAUTIFY_FLAG" val="#wm#"/>
  <p:tag name="KSO_WM_TEMPLATE_CATEGORY" val="diagram"/>
  <p:tag name="KSO_WM_TEMPLATE_INDEX" val="20231496"/>
  <p:tag name="KSO_WM_SLIDE_TYPE" val="text"/>
  <p:tag name="KSO_WM_SLIDE_SUBTYPE" val="diag"/>
  <p:tag name="KSO_WM_SLIDE_SIZE" val="721.05*258.2"/>
  <p:tag name="KSO_WM_SLIDE_POSITION" val="129.2*187.65"/>
  <p:tag name="KSO_WM_DIAGRAM_GROUP_CODE" val="n1-1"/>
  <p:tag name="KSO_WM_SLIDE_DIAGTYPE" val="n"/>
  <p:tag name="KSO_WM_SLIDE_LAYOUT" val="a_n"/>
  <p:tag name="KSO_WM_SLIDE_LAYOUT_CNT" val="1_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i*1_1_1"/>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i*1_1_2"/>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800000011920929,&quot;colorType&quot;:1,&quot;foreColorIndex&quot;:5,&quot;pos&quot;:0,&quot;transparency&quot;:1},{&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x*1_1_1"/>
  <p:tag name="KSO_WM_TEMPLATE_CATEGORY" val="diagram"/>
  <p:tag name="KSO_WM_TEMPLATE_INDEX" val="20231451"/>
  <p:tag name="KSO_WM_UNIT_LAYERLEVEL" val="1_1_1"/>
  <p:tag name="KSO_WM_TAG_VERSION" val="3.0"/>
  <p:tag name="KSO_WM_BEAUTIFY_FLAG" val="#wm#"/>
  <p:tag name="KSO_WM_UNIT_VALUE" val="227*233"/>
  <p:tag name="KSO_WM_DIAGRAM_GROUP_CODE" val="n1-1"/>
  <p:tag name="KSO_WM_UNIT_TYPE" val="n_h_x"/>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3"/>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51_2*n_h_h_f*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451_2*n_h_h_a*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51_2*n_h_h_f*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1_2*n_h_h_a*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51_2*n_h_h_f*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1_2*n_h_h_a*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3_1"/>
  <p:tag name="KSO_WM_TEMPLATE_CATEGORY" val="diagram"/>
  <p:tag name="KSO_WM_TEMPLATE_INDEX" val="20234453"/>
  <p:tag name="KSO_WM_UNIT_LAYERLEVEL" val="1_1_1"/>
  <p:tag name="KSO_WM_TAG_VERSION" val="3.0"/>
  <p:tag name="KSO_WM_BEAUTIFY_FLAG" val="#wm#"/>
  <p:tag name="KSO_WM_UNIT_TYPE" val="q_h_i"/>
  <p:tag name="KSO_WM_UNIT_INDEX" val="1_3_1"/>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solid&quot;:{&quot;brightness&quot;:0.699999988079071,&quot;colorType&quot;:1,&quot;foreColorIndex&quot;:5,&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4_1"/>
  <p:tag name="KSO_WM_TEMPLATE_CATEGORY" val="diagram"/>
  <p:tag name="KSO_WM_TEMPLATE_INDEX" val="20234453"/>
  <p:tag name="KSO_WM_UNIT_LAYERLEVEL" val="1_1_1"/>
  <p:tag name="KSO_WM_TAG_VERSION" val="3.0"/>
  <p:tag name="KSO_WM_BEAUTIFY_FLAG" val="#wm#"/>
  <p:tag name="KSO_WM_UNIT_TYPE" val="q_h_i"/>
  <p:tag name="KSO_WM_UNIT_INDEX" val="1_4_1"/>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solid&quot;:{&quot;brightness&quot;:0.699999988079071,&quot;colorType&quot;:1,&quot;foreColorIndex&quot;:5,&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2_1"/>
  <p:tag name="KSO_WM_TEMPLATE_CATEGORY" val="diagram"/>
  <p:tag name="KSO_WM_TEMPLATE_INDEX" val="20234453"/>
  <p:tag name="KSO_WM_UNIT_LAYERLEVEL" val="1_1_1"/>
  <p:tag name="KSO_WM_TAG_VERSION" val="3.0"/>
  <p:tag name="KSO_WM_BEAUTIFY_FLAG" val="#wm#"/>
  <p:tag name="KSO_WM_UNIT_TYPE" val="q_h_i"/>
  <p:tag name="KSO_WM_UNIT_INDEX" val="1_2_1"/>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solid&quot;:{&quot;brightness&quot;:0.699999988079071,&quot;colorType&quot;:1,&quot;foreColorIndex&quot;:5,&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1_1"/>
  <p:tag name="KSO_WM_TEMPLATE_CATEGORY" val="diagram"/>
  <p:tag name="KSO_WM_TEMPLATE_INDEX" val="20234453"/>
  <p:tag name="KSO_WM_UNIT_LAYERLEVEL" val="1_1_1"/>
  <p:tag name="KSO_WM_TAG_VERSION" val="3.0"/>
  <p:tag name="KSO_WM_BEAUTIFY_FLAG" val="#wm#"/>
  <p:tag name="KSO_WM_UNIT_TYPE" val="q_h_i"/>
  <p:tag name="KSO_WM_UNIT_INDEX" val="1_1_1"/>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solid&quot;:{&quot;brightness&quot;:0.699999988079071,&quot;colorType&quot;:1,&quot;foreColorIndex&quot;:5,&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i*1_1"/>
  <p:tag name="KSO_WM_TEMPLATE_CATEGORY" val="diagram"/>
  <p:tag name="KSO_WM_TEMPLATE_INDEX" val="20234453"/>
  <p:tag name="KSO_WM_UNIT_LAYERLEVEL" val="1_1"/>
  <p:tag name="KSO_WM_TAG_VERSION" val="3.0"/>
  <p:tag name="KSO_WM_BEAUTIFY_FLAG" val="#wm#"/>
  <p:tag name="KSO_WM_UNIT_TYPE" val="q_i"/>
  <p:tag name="KSO_WM_UNIT_INDEX" val="1_1"/>
  <p:tag name="KSO_WM_DIAGRAM_GROUP_CODE" val="q1-1"/>
  <p:tag name="KSO_WM_DIAGRAM_VERSION" val="3"/>
  <p:tag name="KSO_WM_DIAGRAM_COLOR_TRICK" val="1"/>
  <p:tag name="KSO_WM_DIAGRAM_COLOR_TEXT_CAN_REMOVE" val="n"/>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solid&quot;:{&quot;brightness&quot;:0.80000001192092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4f4f4&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1_2"/>
  <p:tag name="KSO_WM_TEMPLATE_CATEGORY" val="diagram"/>
  <p:tag name="KSO_WM_TEMPLATE_INDEX" val="20234453"/>
  <p:tag name="KSO_WM_UNIT_LAYERLEVEL" val="1_1_1"/>
  <p:tag name="KSO_WM_TAG_VERSION" val="3.0"/>
  <p:tag name="KSO_WM_BEAUTIFY_FLAG" val="#wm#"/>
  <p:tag name="KSO_WM_UNIT_TYPE" val="q_h_i"/>
  <p:tag name="KSO_WM_UNIT_INDEX" val="1_1_2"/>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quot;colorType&quot;:1,&quot;foreColorIndex&quot;:5,&quot;pos&quot;:0.3970000147819519,&quot;transparency&quot;:0},{&quot;brightness&quot;:-0.25,&quot;colorType&quot;:1,&quot;foreColorIndex&quot;:5,&quot;pos&quot;:1,&quot;transparency&quot;:0},{&quot;brightness&quot;:0,&quot;colorType&quot;:2,&quot;pos&quot;:0,&quot;rgb&quot;:&quot;#5f8cff&quot;,&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1_3"/>
  <p:tag name="KSO_WM_TEMPLATE_CATEGORY" val="diagram"/>
  <p:tag name="KSO_WM_TEMPLATE_INDEX" val="20234453"/>
  <p:tag name="KSO_WM_UNIT_LAYERLEVEL" val="1_1_1"/>
  <p:tag name="KSO_WM_TAG_VERSION" val="3.0"/>
  <p:tag name="KSO_WM_BEAUTIFY_FLAG" val="#wm#"/>
  <p:tag name="KSO_WM_UNIT_TYPE" val="q_h_i"/>
  <p:tag name="KSO_WM_UNIT_INDEX" val="1_1_3"/>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6000000238418579,&quot;colorType&quot;:1,&quot;foreColorIndex&quot;:5,&quot;pos&quot;:0,&quot;transparency&quot;:0},{&quot;brightness&quot;:0.20000000298023224,&quot;colorType&quot;:1,&quot;foreColorIndex&quot;:5,&quot;pos&quot;:0.6000000238418579,&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2_2"/>
  <p:tag name="KSO_WM_TEMPLATE_CATEGORY" val="diagram"/>
  <p:tag name="KSO_WM_TEMPLATE_INDEX" val="20234453"/>
  <p:tag name="KSO_WM_UNIT_LAYERLEVEL" val="1_1_1"/>
  <p:tag name="KSO_WM_TAG_VERSION" val="3.0"/>
  <p:tag name="KSO_WM_BEAUTIFY_FLAG" val="#wm#"/>
  <p:tag name="KSO_WM_UNIT_TYPE" val="q_h_i"/>
  <p:tag name="KSO_WM_UNIT_INDEX" val="1_2_2"/>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quot;colorType&quot;:1,&quot;foreColorIndex&quot;:5,&quot;pos&quot;:0.3970000147819519,&quot;transparency&quot;:0},{&quot;brightness&quot;:-0.25,&quot;colorType&quot;:1,&quot;foreColorIndex&quot;:5,&quot;pos&quot;:1,&quot;transparency&quot;:0},{&quot;brightness&quot;:0,&quot;colorType&quot;:2,&quot;pos&quot;:0,&quot;rgb&quot;:&quot;#5f8cff&quot;,&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3_2"/>
  <p:tag name="KSO_WM_TEMPLATE_CATEGORY" val="diagram"/>
  <p:tag name="KSO_WM_TEMPLATE_INDEX" val="20234453"/>
  <p:tag name="KSO_WM_UNIT_LAYERLEVEL" val="1_1_1"/>
  <p:tag name="KSO_WM_TAG_VERSION" val="3.0"/>
  <p:tag name="KSO_WM_BEAUTIFY_FLAG" val="#wm#"/>
  <p:tag name="KSO_WM_UNIT_TYPE" val="q_h_i"/>
  <p:tag name="KSO_WM_UNIT_INDEX" val="1_3_2"/>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quot;colorType&quot;:1,&quot;foreColorIndex&quot;:5,&quot;pos&quot;:0.3970000147819519,&quot;transparency&quot;:0},{&quot;brightness&quot;:-0.25,&quot;colorType&quot;:1,&quot;foreColorIndex&quot;:5,&quot;pos&quot;:1,&quot;transparency&quot;:0},{&quot;brightness&quot;:0,&quot;colorType&quot;:2,&quot;pos&quot;:0,&quot;rgb&quot;:&quot;#5f8cff&quot;,&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4_2"/>
  <p:tag name="KSO_WM_TEMPLATE_CATEGORY" val="diagram"/>
  <p:tag name="KSO_WM_TEMPLATE_INDEX" val="20234453"/>
  <p:tag name="KSO_WM_UNIT_LAYERLEVEL" val="1_1_1"/>
  <p:tag name="KSO_WM_TAG_VERSION" val="3.0"/>
  <p:tag name="KSO_WM_BEAUTIFY_FLAG" val="#wm#"/>
  <p:tag name="KSO_WM_UNIT_TYPE" val="q_h_i"/>
  <p:tag name="KSO_WM_UNIT_INDEX" val="1_4_2"/>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quot;colorType&quot;:1,&quot;foreColorIndex&quot;:5,&quot;pos&quot;:0.3970000147819519,&quot;transparency&quot;:0},{&quot;brightness&quot;:-0.25,&quot;colorType&quot;:1,&quot;foreColorIndex&quot;:5,&quot;pos&quot;:1,&quot;transparency&quot;:0},{&quot;brightness&quot;:0,&quot;colorType&quot;:2,&quot;pos&quot;:0,&quot;rgb&quot;:&quot;#5f8cff&quot;,&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4453_1*q_h_f*1_1_1"/>
  <p:tag name="KSO_WM_TEMPLATE_CATEGORY" val="diagram"/>
  <p:tag name="KSO_WM_TEMPLATE_INDEX" val="20234453"/>
  <p:tag name="KSO_WM_UNIT_LAYERLEVEL" val="1_1_1"/>
  <p:tag name="KSO_WM_TAG_VERSION" val="3.0"/>
  <p:tag name="KSO_WM_BEAUTIFY_FLAG" val="#wm#"/>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
  <p:tag name="KSO_WM_UNIT_TEXT_FILL_FORE_SCHEMECOLOR_INDEX" val="1"/>
  <p:tag name="KSO_WM_UNIT_TEXT_FILL_TYPE" val="1"/>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1_4"/>
  <p:tag name="KSO_WM_TEMPLATE_CATEGORY" val="diagram"/>
  <p:tag name="KSO_WM_TEMPLATE_INDEX" val="20234453"/>
  <p:tag name="KSO_WM_UNIT_LAYERLEVEL" val="1_1_1"/>
  <p:tag name="KSO_WM_TAG_VERSION" val="3.0"/>
  <p:tag name="KSO_WM_BEAUTIFY_FLAG" val="#wm#"/>
  <p:tag name="KSO_WM_UNIT_TYPE" val="q_h_i"/>
  <p:tag name="KSO_WM_UNIT_INDEX" val="1_1_4"/>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4_3"/>
  <p:tag name="KSO_WM_TEMPLATE_CATEGORY" val="diagram"/>
  <p:tag name="KSO_WM_TEMPLATE_INDEX" val="20234453"/>
  <p:tag name="KSO_WM_UNIT_LAYERLEVEL" val="1_1_1"/>
  <p:tag name="KSO_WM_TAG_VERSION" val="3.0"/>
  <p:tag name="KSO_WM_BEAUTIFY_FLAG" val="#wm#"/>
  <p:tag name="KSO_WM_UNIT_TYPE" val="q_h_i"/>
  <p:tag name="KSO_WM_UNIT_INDEX" val="1_4_3"/>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2_3"/>
  <p:tag name="KSO_WM_TEMPLATE_CATEGORY" val="diagram"/>
  <p:tag name="KSO_WM_TEMPLATE_INDEX" val="20234453"/>
  <p:tag name="KSO_WM_UNIT_LAYERLEVEL" val="1_1_1"/>
  <p:tag name="KSO_WM_TAG_VERSION" val="3.0"/>
  <p:tag name="KSO_WM_BEAUTIFY_FLAG" val="#wm#"/>
  <p:tag name="KSO_WM_UNIT_TYPE" val="q_h_i"/>
  <p:tag name="KSO_WM_UNIT_INDEX" val="1_2_3"/>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53_1*q_h_i*1_3_3"/>
  <p:tag name="KSO_WM_TEMPLATE_CATEGORY" val="diagram"/>
  <p:tag name="KSO_WM_TEMPLATE_INDEX" val="20234453"/>
  <p:tag name="KSO_WM_UNIT_LAYERLEVEL" val="1_1_1"/>
  <p:tag name="KSO_WM_TAG_VERSION" val="3.0"/>
  <p:tag name="KSO_WM_BEAUTIFY_FLAG" val="#wm#"/>
  <p:tag name="KSO_WM_UNIT_TYPE" val="q_h_i"/>
  <p:tag name="KSO_WM_UNIT_INDEX" val="1_3_3"/>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4453_1*q_h_i*1_3_4"/>
  <p:tag name="KSO_WM_TEMPLATE_CATEGORY" val="diagram"/>
  <p:tag name="KSO_WM_TEMPLATE_INDEX" val="20234453"/>
  <p:tag name="KSO_WM_UNIT_LAYERLEVEL" val="1_1_1"/>
  <p:tag name="KSO_WM_TAG_VERSION" val="3.0"/>
  <p:tag name="KSO_WM_BEAUTIFY_FLAG" val="#wm#"/>
  <p:tag name="KSO_WM_DIAGRAM_VERSION" val="3"/>
  <p:tag name="KSO_WM_DIAGRAM_COLOR_TRICK" val="1"/>
  <p:tag name="KSO_WM_DIAGRAM_COLOR_TEXT_CAN_REMOVE" val="n"/>
  <p:tag name="KSO_WM_UNIT_SUBTYPE" val="d"/>
  <p:tag name="KSO_WM_UNIT_TYPE" val="q_h_i"/>
  <p:tag name="KSO_WM_UNIT_INDEX" val="1_3_4"/>
  <p:tag name="KSO_WM_UNIT_PRESET_TEXT" val="3&#10;"/>
  <p:tag name="KSO_WM_UNIT_FILL_TYPE" val="3"/>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6000000238418579,&quot;colorType&quot;:1,&quot;foreColorIndex&quot;:5,&quot;pos&quot;:1,&quot;transparency&quot;:0},{&quot;brightness&quot;:0.20000000298023224,&quot;colorType&quot;:1,&quot;foreColorIndex&quot;:5,&quot;pos&quot;:0.6000000238418579,&quot;transparency&quot;:0},{&quot;brightness&quot;:0,&quot;colorType&quot;:1,&quot;foreColorIndex&quot;:5,&quot;pos&quot;:0,&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4453_1*q_h_i*1_4_4"/>
  <p:tag name="KSO_WM_TEMPLATE_CATEGORY" val="diagram"/>
  <p:tag name="KSO_WM_TEMPLATE_INDEX" val="20234453"/>
  <p:tag name="KSO_WM_UNIT_LAYERLEVEL" val="1_1_1"/>
  <p:tag name="KSO_WM_TAG_VERSION" val="3.0"/>
  <p:tag name="KSO_WM_BEAUTIFY_FLAG" val="#wm#"/>
  <p:tag name="KSO_WM_DIAGRAM_VERSION" val="3"/>
  <p:tag name="KSO_WM_DIAGRAM_COLOR_TRICK" val="1"/>
  <p:tag name="KSO_WM_DIAGRAM_COLOR_TEXT_CAN_REMOVE" val="n"/>
  <p:tag name="KSO_WM_UNIT_SUBTYPE" val="d"/>
  <p:tag name="KSO_WM_UNIT_TYPE" val="q_h_i"/>
  <p:tag name="KSO_WM_UNIT_INDEX" val="1_4_4"/>
  <p:tag name="KSO_WM_UNIT_PRESET_TEXT" val="4"/>
  <p:tag name="KSO_WM_UNIT_FILL_TYPE" val="3"/>
  <p:tag name="KSO_WM_UNIT_TEXT_FILL_FORE_SCHEMECOLOR_INDEX" val="1"/>
  <p:tag name="KSO_WM_UNIT_TEXT_FILL_TYPE" val="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6000000238418579,&quot;colorType&quot;:1,&quot;foreColorIndex&quot;:5,&quot;pos&quot;:0,&quot;transparency&quot;:0},{&quot;brightness&quot;:0.20000000298023224,&quot;colorType&quot;:1,&quot;foreColorIndex&quot;:5,&quot;pos&quot;:0.6000000238418579,&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4453_1*q_h_i*1_2_4"/>
  <p:tag name="KSO_WM_TEMPLATE_CATEGORY" val="diagram"/>
  <p:tag name="KSO_WM_TEMPLATE_INDEX" val="20234453"/>
  <p:tag name="KSO_WM_UNIT_LAYERLEVEL" val="1_1_1"/>
  <p:tag name="KSO_WM_TAG_VERSION" val="3.0"/>
  <p:tag name="KSO_WM_BEAUTIFY_FLAG" val="#wm#"/>
  <p:tag name="KSO_WM_DIAGRAM_VERSION" val="3"/>
  <p:tag name="KSO_WM_DIAGRAM_COLOR_TRICK" val="1"/>
  <p:tag name="KSO_WM_DIAGRAM_COLOR_TEXT_CAN_REMOVE" val="n"/>
  <p:tag name="KSO_WM_UNIT_SUBTYPE" val="d"/>
  <p:tag name="KSO_WM_UNIT_TYPE" val="q_h_i"/>
  <p:tag name="KSO_WM_UNIT_INDEX" val="1_2_4"/>
  <p:tag name="KSO_WM_UNIT_PRESET_TEXT" val="2"/>
  <p:tag name="KSO_WM_UNIT_FILL_TYPE" val="3"/>
  <p:tag name="KSO_WM_UNIT_TEXT_FILL_FORE_SCHEMECOLOR_INDEX" val="1"/>
  <p:tag name="KSO_WM_UNIT_TEXT_FILL_TYPE" val="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gradient&quot;:[{&quot;brightness&quot;:0.6000000238418579,&quot;colorType&quot;:1,&quot;foreColorIndex&quot;:5,&quot;pos&quot;:1,&quot;transparency&quot;:0},{&quot;brightness&quot;:0.20000000298023224,&quot;colorType&quot;:1,&quot;foreColorIndex&quot;:5,&quot;pos&quot;:0.6000000238418579,&quot;transparency&quot;:0},{&quot;brightness&quot;:0,&quot;colorType&quot;:1,&quot;foreColorIndex&quot;:5,&quot;pos&quot;:0,&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4453_1*q_h_f*1_1_1"/>
  <p:tag name="KSO_WM_TEMPLATE_CATEGORY" val="diagram"/>
  <p:tag name="KSO_WM_TEMPLATE_INDEX" val="20234453"/>
  <p:tag name="KSO_WM_UNIT_LAYERLEVEL" val="1_1_1"/>
  <p:tag name="KSO_WM_TAG_VERSION" val="3.0"/>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
  <p:tag name="KSO_WM_UNIT_TEXT_FILL_FORE_SCHEMECOLOR_INDEX" val="1"/>
  <p:tag name="KSO_WM_UNIT_TEXT_FILL_TYPE" val="1"/>
  <p:tag name="KSO_WM_DIAGRAM_USE_COLOR_VALUE" val="{&quot;color_scheme&quot;:1,&quot;color_type&quot;:1,&quot;theme_color_indexes&quot;:[]}"/>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4453_1*q_h_f*1_1_1"/>
  <p:tag name="KSO_WM_TEMPLATE_CATEGORY" val="diagram"/>
  <p:tag name="KSO_WM_TEMPLATE_INDEX" val="20234453"/>
  <p:tag name="KSO_WM_UNIT_LAYERLEVEL" val="1_1_1"/>
  <p:tag name="KSO_WM_TAG_VERSION" val="3.0"/>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
  <p:tag name="KSO_WM_UNIT_TEXT_FILL_FORE_SCHEMECOLOR_INDEX" val="1"/>
  <p:tag name="KSO_WM_UNIT_TEXT_FILL_TYPE" val="1"/>
  <p:tag name="KSO_WM_DIAGRAM_USE_COLOR_VALUE" val="{&quot;color_scheme&quot;:1,&quot;color_type&quot;:1,&quot;theme_color_indexes&quot;:[]}"/>
</p:tagLst>
</file>

<file path=ppt/tags/tag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4453_1*q_h_f*1_1_1"/>
  <p:tag name="KSO_WM_TEMPLATE_CATEGORY" val="diagram"/>
  <p:tag name="KSO_WM_TEMPLATE_INDEX" val="20234453"/>
  <p:tag name="KSO_WM_UNIT_LAYERLEVEL" val="1_1_1"/>
  <p:tag name="KSO_WM_TAG_VERSION" val="3.0"/>
  <p:tag name="KSO_WM_DIAGRAM_VERSION" val="3"/>
  <p:tag name="KSO_WM_DIAGRAM_COLOR_TRICK" val="1"/>
  <p:tag name="KSO_WM_DIAGRAM_COLOR_TEXT_CAN_REMOVE" val="n"/>
  <p:tag name="KSO_WM_DIAGRAM_GROUP_CODE" val="q1-1"/>
  <p:tag name="KSO_WM_DIAGRAM_MAX_ITEMCNT" val="4"/>
  <p:tag name="KSO_WM_DIAGRAM_MIN_ITEMCNT" val="4"/>
  <p:tag name="KSO_WM_DIAGRAM_VIRTUALLY_FRAME" val="{&quot;height&quot;:240.3623474121094,&quot;left&quot;:-27.786626380259623,&quot;top&quot;:141.84890503410278,&quot;width&quot;:552.9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
  <p:tag name="KSO_WM_UNIT_TEXT_FILL_FORE_SCHEMECOLOR_INDEX" val="1"/>
  <p:tag name="KSO_WM_UNIT_TEXT_FILL_TYPE" val="1"/>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i*1_1_1"/>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i*1_1_2"/>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800000011920929,&quot;colorType&quot;:1,&quot;foreColorIndex&quot;:5,&quot;pos&quot;:0,&quot;transparency&quot;:1},{&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x*1_1_1"/>
  <p:tag name="KSO_WM_TEMPLATE_CATEGORY" val="diagram"/>
  <p:tag name="KSO_WM_TEMPLATE_INDEX" val="20231451"/>
  <p:tag name="KSO_WM_UNIT_LAYERLEVEL" val="1_1_1"/>
  <p:tag name="KSO_WM_TAG_VERSION" val="3.0"/>
  <p:tag name="KSO_WM_BEAUTIFY_FLAG" val="#wm#"/>
  <p:tag name="KSO_WM_DIAGRAM_GROUP_CODE" val="n1-1"/>
  <p:tag name="KSO_WM_UNIT_VALUE" val="227*233"/>
  <p:tag name="KSO_WM_UNIT_TYPE" val="n_h_x"/>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4*n_h_a*1_1_1"/>
  <p:tag name="KSO_WM_TEMPLATE_CATEGORY" val="diagram"/>
  <p:tag name="KSO_WM_TEMPLATE_INDEX" val="20231451"/>
  <p:tag name="KSO_WM_UNIT_LAYERLEVEL" val="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1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1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51_4*n_h_h_f*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1_4*n_h_h_a*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4*n_h_h_i*1_2_1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352.3174133300781,&quot;left&quot;:-101.75641121931903,&quot;top&quot;:-8.621462570550875,&quot;width&quot;:798.5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3332</Words>
  <Application>WPS 演示</Application>
  <PresentationFormat>On-screen Show (4:3)</PresentationFormat>
  <Paragraphs>322</Paragraphs>
  <Slides>19</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19</vt:i4>
      </vt:variant>
    </vt:vector>
  </HeadingPairs>
  <TitlesOfParts>
    <vt:vector size="37" baseType="lpstr">
      <vt:lpstr>Arial</vt:lpstr>
      <vt:lpstr>宋体</vt:lpstr>
      <vt:lpstr>Wingdings</vt:lpstr>
      <vt:lpstr>微软雅黑</vt:lpstr>
      <vt:lpstr>微软雅黑 Light</vt:lpstr>
      <vt:lpstr>黑体</vt:lpstr>
      <vt:lpstr>Times New Roman</vt:lpstr>
      <vt:lpstr>Calibri Light</vt:lpstr>
      <vt:lpstr>Impact</vt:lpstr>
      <vt:lpstr>江城圆体 400W</vt:lpstr>
      <vt:lpstr>Microsoft YaHei UI</vt:lpstr>
      <vt:lpstr>Wingdings</vt:lpstr>
      <vt:lpstr>Calibri</vt:lpstr>
      <vt:lpstr>Arial Unicode MS</vt:lpstr>
      <vt:lpstr>Calibri</vt:lpstr>
      <vt:lpstr>+中文正文</vt:lpstr>
      <vt:lpstr>Segoe Print</vt:lpstr>
      <vt:lpstr>Office Theme</vt:lpstr>
      <vt:lpstr>PowerPoint 演示文稿</vt:lpstr>
      <vt:lpstr>C O N T E N T 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【作业目标】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徐欣欣</cp:lastModifiedBy>
  <cp:revision>434</cp:revision>
  <dcterms:created xsi:type="dcterms:W3CDTF">2024-02-27T01:37:00Z</dcterms:created>
  <dcterms:modified xsi:type="dcterms:W3CDTF">2024-08-29T05:11:12Z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2024-03-10T16:00:00Z</vt:filetime>
  </property>
  <property fmtid="{D5CDD505-2E9C-101B-9397-08002B2CF9AE}" pid="3" name="Creator">
    <vt:lpwstr>Adobe Acrobat 22.0</vt:lpwstr>
  </property>
  <property fmtid="{D5CDD505-2E9C-101B-9397-08002B2CF9AE}" pid="4" name="LastSaved">
    <vt:filetime>2024-03-10T16:00:00Z</vt:filetime>
  </property>
  <property fmtid="{D5CDD505-2E9C-101B-9397-08002B2CF9AE}" pid="5" name="ICV">
    <vt:lpwstr>9A1E159F8A6D483A9E523C81083DDADA_13</vt:lpwstr>
  </property>
  <property fmtid="{D5CDD505-2E9C-101B-9397-08002B2CF9AE}" pid="6" name="KSOProductBuildVer">
    <vt:lpwstr>2052-12.1.0.17147</vt:lpwstr>
  </property>
</Properties>
</file>