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handoutMasterIdLst>
    <p:handoutMasterId r:id="rId20"/>
  </p:handoutMasterIdLst>
  <p:sldIdLst>
    <p:sldId id="894" r:id="rId3"/>
    <p:sldId id="890" r:id="rId4"/>
    <p:sldId id="429" r:id="rId5"/>
    <p:sldId id="3901" r:id="rId6"/>
    <p:sldId id="4164" r:id="rId7"/>
    <p:sldId id="4131" r:id="rId8"/>
    <p:sldId id="4109" r:id="rId9"/>
    <p:sldId id="4130" r:id="rId10"/>
    <p:sldId id="4108" r:id="rId11"/>
    <p:sldId id="4155" r:id="rId12"/>
    <p:sldId id="4156" r:id="rId13"/>
    <p:sldId id="4157" r:id="rId14"/>
    <p:sldId id="4132" r:id="rId15"/>
    <p:sldId id="4158" r:id="rId16"/>
    <p:sldId id="4159" r:id="rId17"/>
    <p:sldId id="497" r:id="rId18"/>
  </p:sldIdLst>
  <p:sldSz cx="7556500" cy="4254500"/>
  <p:notesSz cx="7556500" cy="4254500"/>
  <p:embeddedFontLst>
    <p:embeddedFont>
      <p:font typeface="微软雅黑" panose="020B0503020204020204" charset="-122"/>
      <p:regular r:id="rId25"/>
    </p:embeddedFont>
    <p:embeddedFont>
      <p:font typeface="微软雅黑 Light" panose="020B0502040204020203" charset="-122"/>
      <p:regular r:id="rId26"/>
    </p:embeddedFont>
    <p:embeddedFont>
      <p:font typeface="黑体" panose="02010609060101010101" charset="-122"/>
      <p:regular r:id="rId27"/>
    </p:embeddedFont>
    <p:embeddedFont>
      <p:font typeface="Calibri Light" panose="020F0302020204030204"/>
      <p:regular r:id="rId28"/>
      <p:italic r:id="rId29"/>
    </p:embeddedFont>
    <p:embeddedFont>
      <p:font typeface="Impact" panose="020B0806030902050204"/>
      <p:regular r:id="rId30"/>
    </p:embeddedFont>
    <p:embeddedFont>
      <p:font typeface="Microsoft YaHei UI" panose="020B0503020204020204" charset="-122"/>
      <p:regular r:id="rId31"/>
    </p:embeddedFont>
    <p:embeddedFont>
      <p:font typeface="Calibri" panose="020F0502020204030204" charset="0"/>
      <p:regular r:id="rId32"/>
      <p:bold r:id="rId33"/>
      <p:italic r:id="rId34"/>
      <p:boldItalic r:id="rId35"/>
    </p:embeddedFont>
  </p:embeddedFontLst>
  <p:custDataLst>
    <p:tags r:id="rId36"/>
  </p:custDataLst>
  <p:defaultTextStyle>
    <a:defPPr>
      <a:defRPr kern="0"/>
    </a:defPPr>
  </p:defaultTextStyle>
  <p:extLst>
    <p:ext uri="{EFAFB233-063F-42B5-8137-9DF3F51BA10A}">
      <p15:sldGuideLst xmlns:p15="http://schemas.microsoft.com/office/powerpoint/2012/main">
        <p15:guide id="1" orient="horz" pos="2880" userDrawn="1">
          <p15:clr>
            <a:srgbClr val="A4A3A4"/>
          </p15:clr>
        </p15:guide>
        <p15:guide id="2" pos="199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farid nurjamil" initials="f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2AD8D"/>
    <a:srgbClr val="BC825C"/>
    <a:srgbClr val="B5865E"/>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8" d="100"/>
          <a:sy n="78" d="100"/>
        </p:scale>
        <p:origin x="-1536" y="-84"/>
      </p:cViewPr>
      <p:guideLst>
        <p:guide orient="horz" pos="2880"/>
        <p:guide pos="199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6" Type="http://schemas.openxmlformats.org/officeDocument/2006/relationships/tags" Target="tags/tag47.xml"/><Relationship Id="rId35" Type="http://schemas.openxmlformats.org/officeDocument/2006/relationships/font" Target="fonts/font11.fntdata"/><Relationship Id="rId34" Type="http://schemas.openxmlformats.org/officeDocument/2006/relationships/font" Target="fonts/font10.fntdata"/><Relationship Id="rId33" Type="http://schemas.openxmlformats.org/officeDocument/2006/relationships/font" Target="fonts/font9.fntdata"/><Relationship Id="rId32" Type="http://schemas.openxmlformats.org/officeDocument/2006/relationships/font" Target="fonts/font8.fntdata"/><Relationship Id="rId31" Type="http://schemas.openxmlformats.org/officeDocument/2006/relationships/font" Target="fonts/font7.fntdata"/><Relationship Id="rId30" Type="http://schemas.openxmlformats.org/officeDocument/2006/relationships/font" Target="fonts/font6.fntdata"/><Relationship Id="rId3" Type="http://schemas.openxmlformats.org/officeDocument/2006/relationships/slide" Target="slides/slide1.xml"/><Relationship Id="rId29" Type="http://schemas.openxmlformats.org/officeDocument/2006/relationships/font" Target="fonts/font5.fntdata"/><Relationship Id="rId28" Type="http://schemas.openxmlformats.org/officeDocument/2006/relationships/font" Target="fonts/font4.fntdata"/><Relationship Id="rId27" Type="http://schemas.openxmlformats.org/officeDocument/2006/relationships/font" Target="fonts/font3.fntdata"/><Relationship Id="rId26" Type="http://schemas.openxmlformats.org/officeDocument/2006/relationships/font" Target="fonts/font2.fntdata"/><Relationship Id="rId25" Type="http://schemas.openxmlformats.org/officeDocument/2006/relationships/font" Target="fonts/font1.fntdata"/><Relationship Id="rId24" Type="http://schemas.openxmlformats.org/officeDocument/2006/relationships/commentAuthors" Target="commentAuthors.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handoutMaster" Target="handoutMasters/handoutMaster1.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607996" cy="99320"/>
          </a:xfrm>
          <a:prstGeom prst="rect">
            <a:avLst/>
          </a:prstGeom>
        </p:spPr>
        <p:txBody>
          <a:bodyPr vert="horz" lIns="91440" tIns="45720" rIns="91440" bIns="45720" rtlCol="0"/>
          <a:lstStyle>
            <a:lvl1pPr algn="l">
              <a:defRPr sz="260"/>
            </a:lvl1pPr>
          </a:lstStyle>
          <a:p>
            <a:endParaRPr lang="zh-CN" altLang="en-US"/>
          </a:p>
        </p:txBody>
      </p:sp>
      <p:sp>
        <p:nvSpPr>
          <p:cNvPr id="3" name="日期占位符 2"/>
          <p:cNvSpPr>
            <a:spLocks noGrp="1"/>
          </p:cNvSpPr>
          <p:nvPr>
            <p:ph type="dt" sz="quarter" idx="1"/>
          </p:nvPr>
        </p:nvSpPr>
        <p:spPr>
          <a:xfrm>
            <a:off x="4716221" y="0"/>
            <a:ext cx="3607996" cy="99320"/>
          </a:xfrm>
          <a:prstGeom prst="rect">
            <a:avLst/>
          </a:prstGeom>
        </p:spPr>
        <p:txBody>
          <a:bodyPr vert="horz" lIns="91440" tIns="45720" rIns="91440" bIns="45720" rtlCol="0"/>
          <a:lstStyle>
            <a:lvl1pPr algn="r">
              <a:defRPr sz="26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880205"/>
            <a:ext cx="3607996" cy="99320"/>
          </a:xfrm>
          <a:prstGeom prst="rect">
            <a:avLst/>
          </a:prstGeom>
        </p:spPr>
        <p:txBody>
          <a:bodyPr vert="horz" lIns="91440" tIns="45720" rIns="91440" bIns="45720" rtlCol="0" anchor="b"/>
          <a:lstStyle>
            <a:lvl1pPr algn="l">
              <a:defRPr sz="260"/>
            </a:lvl1pPr>
          </a:lstStyle>
          <a:p>
            <a:endParaRPr lang="zh-CN" altLang="en-US"/>
          </a:p>
        </p:txBody>
      </p:sp>
      <p:sp>
        <p:nvSpPr>
          <p:cNvPr id="5" name="灯片编号占位符 4"/>
          <p:cNvSpPr>
            <a:spLocks noGrp="1"/>
          </p:cNvSpPr>
          <p:nvPr>
            <p:ph type="sldNum" sz="quarter" idx="3"/>
          </p:nvPr>
        </p:nvSpPr>
        <p:spPr>
          <a:xfrm>
            <a:off x="4716221" y="1880205"/>
            <a:ext cx="3607996" cy="99320"/>
          </a:xfrm>
          <a:prstGeom prst="rect">
            <a:avLst/>
          </a:prstGeom>
        </p:spPr>
        <p:txBody>
          <a:bodyPr vert="horz" lIns="91440" tIns="45720" rIns="91440" bIns="45720" rtlCol="0" anchor="b"/>
          <a:lstStyle>
            <a:lvl1pPr algn="r">
              <a:defRPr sz="26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607996" cy="9932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716221" y="0"/>
            <a:ext cx="3607996" cy="99320"/>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569214" y="247441"/>
            <a:ext cx="1187715" cy="668089"/>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832614" y="952646"/>
            <a:ext cx="6660915" cy="779438"/>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1880205"/>
            <a:ext cx="3607996" cy="9932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716221" y="1880205"/>
            <a:ext cx="3607996" cy="99320"/>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86626" y="915285"/>
            <a:ext cx="5983246" cy="509269"/>
          </a:xfrm>
          <a:prstGeom prst="rect">
            <a:avLst/>
          </a:prstGeom>
        </p:spPr>
        <p:txBody>
          <a:bodyPr wrap="square" lIns="0" tIns="0" rIns="0" bIns="0">
            <a:spAutoFit/>
          </a:bodyPr>
          <a:lstStyle>
            <a:lvl1pPr>
              <a:defRPr b="0" i="0">
                <a:solidFill>
                  <a:schemeClr val="tx1"/>
                </a:solidFill>
              </a:defRPr>
            </a:lvl1pPr>
          </a:lstStyle>
          <a:p/>
        </p:txBody>
      </p:sp>
      <p:sp>
        <p:nvSpPr>
          <p:cNvPr id="3" name="Holder 3"/>
          <p:cNvSpPr>
            <a:spLocks noGrp="1"/>
          </p:cNvSpPr>
          <p:nvPr>
            <p:ph type="subTitle" idx="4"/>
          </p:nvPr>
        </p:nvSpPr>
        <p:spPr>
          <a:xfrm>
            <a:off x="1133475" y="2382520"/>
            <a:ext cx="5289550" cy="1063625"/>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巩固旧知</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6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实训实操</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721309E8-8651-4F13-93BF-F683D25BA3C7}"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情境导入</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755"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新知讲解</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拓展延伸</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案例分析</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巩固旧知</a:t>
            </a:r>
            <a:endParaRPr lang="zh-CN" altLang="en-US" sz="900" b="1">
              <a:effectLst>
                <a:outerShdw blurRad="38100" dist="38100" dir="2700000" algn="tl">
                  <a:srgbClr val="000000">
                    <a:alpha val="43137"/>
                  </a:srgbClr>
                </a:outerShdw>
              </a:effectLst>
            </a:endParaRPr>
          </a:p>
        </p:txBody>
      </p:sp>
      <p:sp>
        <p:nvSpPr>
          <p:cNvPr id="7" name="矩形 26"/>
          <p:cNvSpPr/>
          <p:nvPr userDrawn="1"/>
        </p:nvSpPr>
        <p:spPr>
          <a:xfrm>
            <a:off x="0" y="3887156"/>
            <a:ext cx="6321019"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实训实操</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7" name="矩形 26"/>
          <p:cNvSpPr/>
          <p:nvPr userDrawn="1"/>
        </p:nvSpPr>
        <p:spPr>
          <a:xfrm>
            <a:off x="0" y="3887156"/>
            <a:ext cx="6321019"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124700" y="3888105"/>
            <a:ext cx="427355" cy="270510"/>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p:spPr>
        <p:txBody>
          <a:bodyPr wrap="none">
            <a:noAutofit/>
          </a:bodyPr>
          <a:lstStyle/>
          <a:p>
            <a:pPr>
              <a:spcBef>
                <a:spcPts val="0"/>
              </a:spcBef>
              <a:spcAft>
                <a:spcPts val="0"/>
              </a:spcAft>
              <a:defRPr/>
            </a:pPr>
            <a:fld id="{B892AB6C-70A6-49EF-A4F5-02149C865011}"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p:txBody>
          <a:bodyPr lIns="0" tIns="0" rIns="0" bIns="0"/>
          <a:lstStyle>
            <a:lvl1pPr>
              <a:defRPr sz="1200" b="1" i="0">
                <a:solidFill>
                  <a:srgbClr val="3E3E3E"/>
                </a:solidFill>
                <a:latin typeface="微软雅黑" panose="020B0503020204020204" charset="-122"/>
                <a:cs typeface="微软雅黑" panose="020B0503020204020204" charset="-122"/>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75A921A-0FB5-461F-8098-03FC0056C8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43558FD-E5B3-4440-9135-3B6EE543F929}"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cxnSp>
        <p:nvCxnSpPr>
          <p:cNvPr id="5" name="直接连接符 21"/>
          <p:cNvCxnSpPr/>
          <p:nvPr userDrawn="1"/>
        </p:nvCxnSpPr>
        <p:spPr>
          <a:xfrm>
            <a:off x="1403688" y="429389"/>
            <a:ext cx="0" cy="223559"/>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矩形 26"/>
          <p:cNvSpPr/>
          <p:nvPr userDrawn="1"/>
        </p:nvSpPr>
        <p:spPr>
          <a:xfrm>
            <a:off x="0" y="3887156"/>
            <a:ext cx="6321019"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309880" cy="243205"/>
          </a:xfrm>
          <a:prstGeom prst="rect">
            <a:avLst/>
          </a:prstGeom>
          <a:noFill/>
        </p:spPr>
        <p:txBody>
          <a:bodyPr wrap="none">
            <a:spAutoFit/>
          </a:bodyPr>
          <a:lstStyle/>
          <a:p>
            <a:pPr>
              <a:spcBef>
                <a:spcPts val="0"/>
              </a:spcBef>
              <a:spcAft>
                <a:spcPts val="0"/>
              </a:spcAft>
              <a:defRPr/>
            </a:pPr>
            <a:fld id="{3226AE28-ABE2-43C5-B855-5BEC63CEC049}"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仅标题">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380256" y="603331"/>
            <a:ext cx="6798619" cy="437325"/>
          </a:xfrm>
        </p:spPr>
        <p:txBody>
          <a:bodyPr wrap="square">
            <a:normAutofit/>
          </a:bodyPr>
          <a:lstStyle>
            <a:lvl1pPr algn="ctr">
              <a:defRPr sz="1985">
                <a:solidFill>
                  <a:schemeClr val="tx1">
                    <a:lumMod val="85000"/>
                    <a:lumOff val="15000"/>
                  </a:schemeClr>
                </a:solidFill>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p:txBody>
          <a:bodyPr wrap="square">
            <a:normAutofit/>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wrap="square">
            <a:normAutofit/>
          </a:bodyPr>
          <a:lstStyle/>
          <a:p>
            <a:fld id="{49AE70B2-8BF9-45C0-BB95-33D1B9D3A854}" type="slidenum">
              <a:rPr lang="zh-CN" altLang="en-US" smtClean="0"/>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两栏内容">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cxnSp>
        <p:nvCxnSpPr>
          <p:cNvPr id="5" name="直接连接符 21"/>
          <p:cNvCxnSpPr/>
          <p:nvPr userDrawn="1"/>
        </p:nvCxnSpPr>
        <p:spPr>
          <a:xfrm>
            <a:off x="1403688" y="429389"/>
            <a:ext cx="0" cy="223559"/>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矩形 26"/>
          <p:cNvSpPr/>
          <p:nvPr userDrawn="1"/>
        </p:nvSpPr>
        <p:spPr>
          <a:xfrm>
            <a:off x="0" y="3887156"/>
            <a:ext cx="6321019"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373380" cy="243205"/>
          </a:xfrm>
          <a:prstGeom prst="rect">
            <a:avLst/>
          </a:prstGeom>
          <a:noFill/>
        </p:spPr>
        <p:txBody>
          <a:bodyPr wrap="none">
            <a:spAutoFit/>
          </a:bodyPr>
          <a:lstStyle/>
          <a:p>
            <a:pPr>
              <a:spcBef>
                <a:spcPts val="0"/>
              </a:spcBef>
              <a:spcAft>
                <a:spcPts val="0"/>
              </a:spcAft>
              <a:defRPr/>
            </a:pPr>
            <a:fld id="{1C8CFD0E-4695-4D61-AF4F-97BA427AFA08}"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标题和副标题">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377081" y="379066"/>
            <a:ext cx="6798619" cy="437325"/>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4"/>
            </p:custDataLst>
          </p:nvPr>
        </p:nvSpPr>
        <p:spPr>
          <a:xfrm>
            <a:off x="377038" y="887905"/>
            <a:ext cx="6798095" cy="236534"/>
          </a:xfrm>
        </p:spPr>
        <p:txBody>
          <a:bodyPr lIns="101600" tIns="38100" rIns="76200" bIns="38100" anchor="t" anchorCtr="0">
            <a:normAutofit/>
          </a:bodyPr>
          <a:lstStyle>
            <a:lvl1pPr marL="0" indent="0">
              <a:lnSpc>
                <a:spcPct val="100000"/>
              </a:lnSpc>
              <a:buNone/>
              <a:defRPr sz="1240" b="1" spc="200">
                <a:solidFill>
                  <a:schemeClr val="tx1">
                    <a:lumMod val="75000"/>
                    <a:lumOff val="25000"/>
                  </a:schemeClr>
                </a:solidFill>
              </a:defRPr>
            </a:lvl1pPr>
            <a:lvl2pPr marL="283845" indent="0">
              <a:buNone/>
              <a:defRPr sz="1240" b="1"/>
            </a:lvl2pPr>
            <a:lvl3pPr marL="567055" indent="0">
              <a:buNone/>
              <a:defRPr sz="1115" b="1"/>
            </a:lvl3pPr>
            <a:lvl4pPr marL="850900" indent="0">
              <a:buNone/>
              <a:defRPr sz="995" b="1"/>
            </a:lvl4pPr>
            <a:lvl5pPr marL="1134745" indent="0">
              <a:buNone/>
              <a:defRPr sz="995" b="1"/>
            </a:lvl5pPr>
            <a:lvl6pPr marL="1417955" indent="0">
              <a:buNone/>
              <a:defRPr sz="995" b="1"/>
            </a:lvl6pPr>
            <a:lvl7pPr marL="1701800" indent="0">
              <a:buNone/>
              <a:defRPr sz="995" b="1"/>
            </a:lvl7pPr>
            <a:lvl8pPr marL="1985645" indent="0">
              <a:buNone/>
              <a:defRPr sz="995" b="1"/>
            </a:lvl8pPr>
            <a:lvl9pPr marL="2268855" indent="0">
              <a:buNone/>
              <a:defRPr sz="995" b="1"/>
            </a:lvl9pPr>
          </a:lstStyle>
          <a:p>
            <a:pPr lvl="0"/>
            <a:r>
              <a:rPr lang="zh-CN" altLang="en-US" dirty="0"/>
              <a:t>单击此处编辑副标题</a:t>
            </a:r>
            <a:endParaRPr lang="en-US" altLang="zh-CN" dirty="0"/>
          </a:p>
        </p:txBody>
      </p:sp>
      <p:sp>
        <p:nvSpPr>
          <p:cNvPr id="7" name="日期占位符 6"/>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6"/>
            </p:custDataLst>
          </p:nvPr>
        </p:nvSpPr>
        <p:spPr/>
        <p:txBody>
          <a:bodyPr/>
          <a:lstStyle/>
          <a:p>
            <a:endParaRPr lang="zh-CN" altLang="en-US"/>
          </a:p>
        </p:txBody>
      </p:sp>
      <p:sp>
        <p:nvSpPr>
          <p:cNvPr id="9" name="灯片编号占位符 8"/>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sz="half" idx="2"/>
          </p:nvPr>
        </p:nvSpPr>
        <p:spPr>
          <a:xfrm>
            <a:off x="377825" y="978535"/>
            <a:ext cx="3287077" cy="2807970"/>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4529147" y="995838"/>
            <a:ext cx="1825625" cy="2842260"/>
          </a:xfrm>
          <a:prstGeom prst="rect">
            <a:avLst/>
          </a:prstGeom>
        </p:spPr>
        <p:txBody>
          <a:bodyPr wrap="square" lIns="0" tIns="0" rIns="0" bIns="0">
            <a:spAutoFit/>
          </a:bodyPr>
          <a:lstStyle>
            <a:lvl1pPr>
              <a:defRPr sz="1100" b="0" i="0">
                <a:solidFill>
                  <a:srgbClr val="393838"/>
                </a:solidFill>
                <a:latin typeface="微软雅黑 Light" panose="020B0502040204020203" charset="-122"/>
                <a:cs typeface="微软雅黑 Light" panose="020B0502040204020203" charset="-122"/>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https://photo-static-api.fotomore.com/creative/vcg/400/new/VCG41491380135.jpg" descr="团结"/>
          <p:cNvPicPr/>
          <p:nvPr/>
        </p:nvPicPr>
        <p:blipFill>
          <a:blip r:embed="rId2"/>
          <a:srcRect t="7915" b="7915"/>
          <a:stretch>
            <a:fillRect/>
          </a:stretch>
        </p:blipFill>
        <p:spPr>
          <a:xfrm>
            <a:off x="0" y="4737"/>
            <a:ext cx="7553325" cy="4244663"/>
          </a:xfrm>
          <a:prstGeom prst="rect">
            <a:avLst/>
          </a:prstGeom>
        </p:spPr>
      </p:pic>
      <p:pic>
        <p:nvPicPr>
          <p:cNvPr id="17" name="bg object 17"/>
          <p:cNvPicPr/>
          <p:nvPr/>
        </p:nvPicPr>
        <p:blipFill>
          <a:blip r:embed="rId3" cstate="print"/>
          <a:stretch>
            <a:fillRect/>
          </a:stretch>
        </p:blipFill>
        <p:spPr>
          <a:xfrm>
            <a:off x="3730193" y="655347"/>
            <a:ext cx="86740" cy="1518092"/>
          </a:xfrm>
          <a:prstGeom prst="rect">
            <a:avLst/>
          </a:prstGeom>
        </p:spPr>
      </p:pic>
      <p:pic>
        <p:nvPicPr>
          <p:cNvPr id="18" name="bg object 18"/>
          <p:cNvPicPr/>
          <p:nvPr/>
        </p:nvPicPr>
        <p:blipFill>
          <a:blip r:embed="rId4" cstate="print"/>
          <a:stretch>
            <a:fillRect/>
          </a:stretch>
        </p:blipFill>
        <p:spPr>
          <a:xfrm>
            <a:off x="2298839" y="655347"/>
            <a:ext cx="2955645" cy="2955643"/>
          </a:xfrm>
          <a:prstGeom prst="rect">
            <a:avLst/>
          </a:prstGeom>
        </p:spPr>
      </p:pic>
      <p:pic>
        <p:nvPicPr>
          <p:cNvPr id="19" name="bg object 19"/>
          <p:cNvPicPr/>
          <p:nvPr/>
        </p:nvPicPr>
        <p:blipFill>
          <a:blip r:embed="rId5" cstate="print"/>
          <a:stretch>
            <a:fillRect/>
          </a:stretch>
        </p:blipFill>
        <p:spPr>
          <a:xfrm>
            <a:off x="3717797" y="2068110"/>
            <a:ext cx="123926" cy="123926"/>
          </a:xfrm>
          <a:prstGeom prst="rect">
            <a:avLst/>
          </a:prstGeom>
        </p:spPr>
      </p:pic>
      <p:pic>
        <p:nvPicPr>
          <p:cNvPr id="20" name="bg object 20"/>
          <p:cNvPicPr/>
          <p:nvPr/>
        </p:nvPicPr>
        <p:blipFill>
          <a:blip r:embed="rId5" cstate="print"/>
          <a:stretch>
            <a:fillRect/>
          </a:stretch>
        </p:blipFill>
        <p:spPr>
          <a:xfrm>
            <a:off x="3711600" y="593383"/>
            <a:ext cx="123926" cy="123924"/>
          </a:xfrm>
          <a:prstGeom prst="rect">
            <a:avLst/>
          </a:prstGeom>
        </p:spPr>
      </p:pic>
      <p:sp>
        <p:nvSpPr>
          <p:cNvPr id="2" name="Holder 2"/>
          <p:cNvSpPr>
            <a:spLocks noGrp="1"/>
          </p:cNvSpPr>
          <p:nvPr>
            <p:ph type="title"/>
          </p:nvPr>
        </p:nvSpPr>
        <p:spPr/>
        <p:txBody>
          <a:bodyPr lIns="0" tIns="0" rIns="0" bIns="0"/>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情境导入</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新知讲解</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拓展延伸</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案例分析</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image" Target="../media/image12.png"/><Relationship Id="rId25" Type="http://schemas.openxmlformats.org/officeDocument/2006/relationships/image" Target="../media/image11.png"/><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userDrawn="1"/>
        </p:nvPicPr>
        <p:blipFill>
          <a:blip r:embed="rId25" cstate="print"/>
          <a:stretch>
            <a:fillRect/>
          </a:stretch>
        </p:blipFill>
        <p:spPr>
          <a:xfrm>
            <a:off x="86753" y="209211"/>
            <a:ext cx="247848" cy="235453"/>
          </a:xfrm>
          <a:prstGeom prst="rect">
            <a:avLst/>
          </a:prstGeom>
        </p:spPr>
      </p:pic>
      <p:pic>
        <p:nvPicPr>
          <p:cNvPr id="17" name="bg object 17"/>
          <p:cNvPicPr/>
          <p:nvPr userDrawn="1"/>
        </p:nvPicPr>
        <p:blipFill>
          <a:blip r:embed="rId26" cstate="print"/>
          <a:stretch>
            <a:fillRect/>
          </a:stretch>
        </p:blipFill>
        <p:spPr>
          <a:xfrm>
            <a:off x="204482" y="333138"/>
            <a:ext cx="179689" cy="173497"/>
          </a:xfrm>
          <a:prstGeom prst="rect">
            <a:avLst/>
          </a:prstGeom>
        </p:spPr>
      </p:pic>
      <p:sp>
        <p:nvSpPr>
          <p:cNvPr id="2" name="Holder 2"/>
          <p:cNvSpPr>
            <a:spLocks noGrp="1"/>
          </p:cNvSpPr>
          <p:nvPr>
            <p:ph type="title"/>
          </p:nvPr>
        </p:nvSpPr>
        <p:spPr>
          <a:xfrm>
            <a:off x="3736078" y="370008"/>
            <a:ext cx="893445" cy="233679"/>
          </a:xfrm>
          <a:prstGeom prst="rect">
            <a:avLst/>
          </a:prstGeom>
        </p:spPr>
        <p:txBody>
          <a:bodyPr wrap="square" lIns="0" tIns="0" rIns="0" bIns="0">
            <a:spAutoFit/>
          </a:bodyPr>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a:xfrm>
            <a:off x="527217" y="723198"/>
            <a:ext cx="6502064" cy="1958975"/>
          </a:xfrm>
          <a:prstGeom prst="rect">
            <a:avLst/>
          </a:prstGeom>
        </p:spPr>
        <p:txBody>
          <a:bodyPr wrap="square" lIns="0" tIns="0" rIns="0" bIns="0">
            <a:spAutoFit/>
          </a:bodyPr>
          <a:lstStyle>
            <a:lvl1pPr>
              <a:defRPr sz="1200" b="1" i="0">
                <a:solidFill>
                  <a:srgbClr val="3E3E3E"/>
                </a:solidFill>
                <a:latin typeface="微软雅黑" panose="020B0503020204020204" charset="-122"/>
                <a:cs typeface="微软雅黑" panose="020B0503020204020204" charset="-122"/>
              </a:defRPr>
            </a:lvl1pPr>
          </a:lstStyle>
          <a:p/>
        </p:txBody>
      </p:sp>
      <p:sp>
        <p:nvSpPr>
          <p:cNvPr id="4" name="Holder 4"/>
          <p:cNvSpPr>
            <a:spLocks noGrp="1"/>
          </p:cNvSpPr>
          <p:nvPr>
            <p:ph type="ftr" sz="quarter" idx="5"/>
          </p:nvPr>
        </p:nvSpPr>
        <p:spPr>
          <a:xfrm>
            <a:off x="2569210" y="3956685"/>
            <a:ext cx="2418080" cy="212725"/>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377825" y="3956685"/>
            <a:ext cx="1737995" cy="2127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5440680" y="3956685"/>
            <a:ext cx="1737995" cy="2127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
        <p:nvSpPr>
          <p:cNvPr id="10"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spcBef>
                <a:spcPts val="0"/>
              </a:spcBef>
              <a:spcAft>
                <a:spcPts val="0"/>
              </a:spcAft>
              <a:defRPr/>
            </a:pPr>
            <a:endParaRPr lang="zh-CN" altLang="en-US" sz="100"/>
          </a:p>
        </p:txBody>
      </p:sp>
      <p:sp>
        <p:nvSpPr>
          <p:cNvPr id="11" name="TextBox 15"/>
          <p:cNvSpPr txBox="1"/>
          <p:nvPr userDrawn="1"/>
        </p:nvSpPr>
        <p:spPr>
          <a:xfrm>
            <a:off x="7218120" y="3915716"/>
            <a:ext cx="246380" cy="243205"/>
          </a:xfrm>
          <a:prstGeom prst="rect">
            <a:avLst/>
          </a:prstGeom>
          <a:noFill/>
        </p:spPr>
        <p:txBody>
          <a:bodyPr wrap="none">
            <a:spAutoFit/>
          </a:bodyPr>
          <a:p>
            <a:pPr>
              <a:spcBef>
                <a:spcPts val="0"/>
              </a:spcBef>
              <a:spcAft>
                <a:spcPts val="0"/>
              </a:spcAft>
              <a:defRPr/>
            </a:pPr>
            <a:fld id="{721309E8-8651-4F13-93BF-F683D25BA3C7}"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17.png"/><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1" Type="http://schemas.openxmlformats.org/officeDocument/2006/relationships/slideLayout" Target="../slideLayouts/slideLayout5.xml"/><Relationship Id="rId10" Type="http://schemas.openxmlformats.org/officeDocument/2006/relationships/image" Target="../media/image19.png"/><Relationship Id="rId1" Type="http://schemas.openxmlformats.org/officeDocument/2006/relationships/image" Target="../media/image1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4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2.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image" Target="../media/image23.png"/><Relationship Id="rId3" Type="http://schemas.openxmlformats.org/officeDocument/2006/relationships/image" Target="../media/image22.png"/><Relationship Id="rId22" Type="http://schemas.openxmlformats.org/officeDocument/2006/relationships/slideLayout" Target="../slideLayouts/slideLayout2.xml"/><Relationship Id="rId21" Type="http://schemas.openxmlformats.org/officeDocument/2006/relationships/tags" Target="../tags/tag26.xml"/><Relationship Id="rId20" Type="http://schemas.openxmlformats.org/officeDocument/2006/relationships/tags" Target="../tags/tag25.xml"/><Relationship Id="rId2" Type="http://schemas.openxmlformats.org/officeDocument/2006/relationships/image" Target="../media/image21.jpeg"/><Relationship Id="rId19" Type="http://schemas.openxmlformats.org/officeDocument/2006/relationships/tags" Target="../tags/tag24.xml"/><Relationship Id="rId18" Type="http://schemas.openxmlformats.org/officeDocument/2006/relationships/tags" Target="../tags/tag23.xml"/><Relationship Id="rId17" Type="http://schemas.openxmlformats.org/officeDocument/2006/relationships/tags" Target="../tags/tag22.xml"/><Relationship Id="rId16" Type="http://schemas.openxmlformats.org/officeDocument/2006/relationships/tags" Target="../tags/tag21.xml"/><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tags" Target="../tags/tag16.xml"/><Relationship Id="rId10" Type="http://schemas.openxmlformats.org/officeDocument/2006/relationships/tags" Target="../tags/tag15.xml"/><Relationship Id="rId1" Type="http://schemas.openxmlformats.org/officeDocument/2006/relationships/image" Target="../media/image20.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jpeg"/></Relationships>
</file>

<file path=ppt/slides/_rels/slide4.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4" Type="http://schemas.openxmlformats.org/officeDocument/2006/relationships/slideLayout" Target="../slideLayouts/slideLayout5.xml"/><Relationship Id="rId23" Type="http://schemas.openxmlformats.org/officeDocument/2006/relationships/tags" Target="../tags/tag45.xml"/><Relationship Id="rId22" Type="http://schemas.openxmlformats.org/officeDocument/2006/relationships/image" Target="../media/image9.png"/><Relationship Id="rId21" Type="http://schemas.openxmlformats.org/officeDocument/2006/relationships/image" Target="../media/image8.png"/><Relationship Id="rId20" Type="http://schemas.openxmlformats.org/officeDocument/2006/relationships/image" Target="../media/image7.png"/><Relationship Id="rId2" Type="http://schemas.openxmlformats.org/officeDocument/2006/relationships/tags" Target="../tags/tag28.xml"/><Relationship Id="rId19" Type="http://schemas.openxmlformats.org/officeDocument/2006/relationships/image" Target="../media/image6.png"/><Relationship Id="rId18" Type="http://schemas.openxmlformats.org/officeDocument/2006/relationships/tags" Target="../tags/tag44.xml"/><Relationship Id="rId17" Type="http://schemas.openxmlformats.org/officeDocument/2006/relationships/tags" Target="../tags/tag43.xml"/><Relationship Id="rId16" Type="http://schemas.openxmlformats.org/officeDocument/2006/relationships/tags" Target="../tags/tag42.xml"/><Relationship Id="rId15" Type="http://schemas.openxmlformats.org/officeDocument/2006/relationships/tags" Target="../tags/tag41.xml"/><Relationship Id="rId14" Type="http://schemas.openxmlformats.org/officeDocument/2006/relationships/tags" Target="../tags/tag40.xml"/><Relationship Id="rId13" Type="http://schemas.openxmlformats.org/officeDocument/2006/relationships/tags" Target="../tags/tag39.xml"/><Relationship Id="rId12" Type="http://schemas.openxmlformats.org/officeDocument/2006/relationships/tags" Target="../tags/tag38.xml"/><Relationship Id="rId11" Type="http://schemas.openxmlformats.org/officeDocument/2006/relationships/tags" Target="../tags/tag37.xml"/><Relationship Id="rId10" Type="http://schemas.openxmlformats.org/officeDocument/2006/relationships/tags" Target="../tags/tag36.xml"/><Relationship Id="rId1" Type="http://schemas.openxmlformats.org/officeDocument/2006/relationships/tags" Target="../tags/tag27.xml"/></Relationships>
</file>

<file path=ppt/slides/_rels/slide5.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35.png"/><Relationship Id="rId7" Type="http://schemas.openxmlformats.org/officeDocument/2006/relationships/image" Target="../media/image34.pn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1" Type="http://schemas.openxmlformats.org/officeDocument/2006/relationships/slideLayout" Target="../slideLayouts/slideLayout5.xml"/><Relationship Id="rId10" Type="http://schemas.openxmlformats.org/officeDocument/2006/relationships/image" Target="../media/image37.png"/><Relationship Id="rId1"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4749"/>
            <a:ext cx="7553325" cy="4244468"/>
            <a:chOff x="0" y="4749"/>
            <a:chExt cx="7553325" cy="4244468"/>
          </a:xfrm>
        </p:grpSpPr>
        <p:pic>
          <p:nvPicPr>
            <p:cNvPr id="3" name="object 3" descr="C:/Users/ysn92/Desktop/新建文件夹/微信图片_20240422093542.jpg微信图片_20240422093542"/>
            <p:cNvPicPr/>
            <p:nvPr/>
          </p:nvPicPr>
          <p:blipFill>
            <a:blip r:embed="rId1"/>
            <a:srcRect t="7839" b="7839"/>
            <a:stretch>
              <a:fillRect/>
            </a:stretch>
          </p:blipFill>
          <p:spPr>
            <a:xfrm>
              <a:off x="0" y="4749"/>
              <a:ext cx="7553325" cy="4244468"/>
            </a:xfrm>
            <a:prstGeom prst="rect">
              <a:avLst/>
            </a:prstGeom>
          </p:spPr>
        </p:pic>
        <p:pic>
          <p:nvPicPr>
            <p:cNvPr id="4" name="object 4"/>
            <p:cNvPicPr/>
            <p:nvPr/>
          </p:nvPicPr>
          <p:blipFill>
            <a:blip r:embed="rId2" cstate="print"/>
            <a:stretch>
              <a:fillRect/>
            </a:stretch>
          </p:blipFill>
          <p:spPr>
            <a:xfrm>
              <a:off x="3730193" y="655347"/>
              <a:ext cx="86740" cy="1518092"/>
            </a:xfrm>
            <a:prstGeom prst="rect">
              <a:avLst/>
            </a:prstGeom>
          </p:spPr>
        </p:pic>
        <p:pic>
          <p:nvPicPr>
            <p:cNvPr id="5" name="object 5"/>
            <p:cNvPicPr/>
            <p:nvPr/>
          </p:nvPicPr>
          <p:blipFill>
            <a:blip r:embed="rId3" cstate="print"/>
            <a:stretch>
              <a:fillRect/>
            </a:stretch>
          </p:blipFill>
          <p:spPr>
            <a:xfrm>
              <a:off x="2298839" y="655347"/>
              <a:ext cx="2955645" cy="2955643"/>
            </a:xfrm>
            <a:prstGeom prst="rect">
              <a:avLst/>
            </a:prstGeom>
          </p:spPr>
        </p:pic>
        <p:pic>
          <p:nvPicPr>
            <p:cNvPr id="6" name="object 6"/>
            <p:cNvPicPr/>
            <p:nvPr/>
          </p:nvPicPr>
          <p:blipFill>
            <a:blip r:embed="rId4" cstate="print"/>
            <a:stretch>
              <a:fillRect/>
            </a:stretch>
          </p:blipFill>
          <p:spPr>
            <a:xfrm>
              <a:off x="3717797" y="2068110"/>
              <a:ext cx="123926" cy="123926"/>
            </a:xfrm>
            <a:prstGeom prst="rect">
              <a:avLst/>
            </a:prstGeom>
          </p:spPr>
        </p:pic>
        <p:pic>
          <p:nvPicPr>
            <p:cNvPr id="7" name="object 7"/>
            <p:cNvPicPr/>
            <p:nvPr/>
          </p:nvPicPr>
          <p:blipFill>
            <a:blip r:embed="rId4" cstate="print"/>
            <a:stretch>
              <a:fillRect/>
            </a:stretch>
          </p:blipFill>
          <p:spPr>
            <a:xfrm>
              <a:off x="3711600" y="593383"/>
              <a:ext cx="123926" cy="123924"/>
            </a:xfrm>
            <a:prstGeom prst="rect">
              <a:avLst/>
            </a:prstGeom>
          </p:spPr>
        </p:pic>
        <p:pic>
          <p:nvPicPr>
            <p:cNvPr id="8" name="object 8"/>
            <p:cNvPicPr/>
            <p:nvPr/>
          </p:nvPicPr>
          <p:blipFill>
            <a:blip r:embed="rId5" cstate="print"/>
            <a:stretch>
              <a:fillRect/>
            </a:stretch>
          </p:blipFill>
          <p:spPr>
            <a:xfrm>
              <a:off x="3730193" y="897013"/>
              <a:ext cx="86740" cy="1276426"/>
            </a:xfrm>
            <a:prstGeom prst="rect">
              <a:avLst/>
            </a:prstGeom>
          </p:spPr>
        </p:pic>
        <p:pic>
          <p:nvPicPr>
            <p:cNvPr id="9" name="object 9"/>
            <p:cNvPicPr/>
            <p:nvPr/>
          </p:nvPicPr>
          <p:blipFill>
            <a:blip r:embed="rId6" cstate="print"/>
            <a:stretch>
              <a:fillRect/>
            </a:stretch>
          </p:blipFill>
          <p:spPr>
            <a:xfrm>
              <a:off x="3723995" y="872223"/>
              <a:ext cx="111531" cy="111529"/>
            </a:xfrm>
            <a:prstGeom prst="rect">
              <a:avLst/>
            </a:prstGeom>
          </p:spPr>
        </p:pic>
        <p:pic>
          <p:nvPicPr>
            <p:cNvPr id="10" name="object 10"/>
            <p:cNvPicPr/>
            <p:nvPr/>
          </p:nvPicPr>
          <p:blipFill>
            <a:blip r:embed="rId7" cstate="print"/>
            <a:stretch>
              <a:fillRect/>
            </a:stretch>
          </p:blipFill>
          <p:spPr>
            <a:xfrm>
              <a:off x="2571476" y="921791"/>
              <a:ext cx="2410365" cy="2410369"/>
            </a:xfrm>
            <a:prstGeom prst="rect">
              <a:avLst/>
            </a:prstGeom>
          </p:spPr>
        </p:pic>
        <p:pic>
          <p:nvPicPr>
            <p:cNvPr id="11" name="object 11"/>
            <p:cNvPicPr/>
            <p:nvPr/>
          </p:nvPicPr>
          <p:blipFill>
            <a:blip r:embed="rId8" cstate="print"/>
            <a:stretch>
              <a:fillRect/>
            </a:stretch>
          </p:blipFill>
          <p:spPr>
            <a:xfrm>
              <a:off x="2081966" y="457073"/>
              <a:ext cx="3370803" cy="3370794"/>
            </a:xfrm>
            <a:prstGeom prst="rect">
              <a:avLst/>
            </a:prstGeom>
          </p:spPr>
        </p:pic>
      </p:grpSp>
      <p:sp>
        <p:nvSpPr>
          <p:cNvPr id="12" name="object 12"/>
          <p:cNvSpPr txBox="1"/>
          <p:nvPr/>
        </p:nvSpPr>
        <p:spPr>
          <a:xfrm>
            <a:off x="2634940" y="1822408"/>
            <a:ext cx="2293620" cy="528955"/>
          </a:xfrm>
          <a:prstGeom prst="rect">
            <a:avLst/>
          </a:prstGeom>
        </p:spPr>
        <p:txBody>
          <a:bodyPr vert="horz" wrap="square" lIns="0" tIns="14604" rIns="0" bIns="0" rtlCol="0">
            <a:spAutoFit/>
            <a:scene3d>
              <a:camera prst="orthographicFront"/>
              <a:lightRig rig="threePt" dir="t"/>
            </a:scene3d>
          </a:bodyPr>
          <a:lstStyle/>
          <a:p>
            <a:pPr algn="ctr">
              <a:lnSpc>
                <a:spcPct val="100000"/>
              </a:lnSpc>
              <a:spcBef>
                <a:spcPts val="115"/>
              </a:spcBef>
              <a:tabLst>
                <a:tab pos="848360" algn="l"/>
              </a:tabLst>
            </a:pPr>
            <a:r>
              <a:rPr lang="zh-CN" altLang="en-US" sz="3350" b="1" spc="-50" dirty="0">
                <a:solidFill>
                  <a:schemeClr val="bg1"/>
                </a:solidFill>
                <a:effectLst>
                  <a:outerShdw blurRad="38100" dist="19050" dir="2700000" algn="tl" rotWithShape="0">
                    <a:schemeClr val="dk1">
                      <a:alpha val="40000"/>
                    </a:schemeClr>
                  </a:outerShdw>
                </a:effectLst>
                <a:latin typeface="黑体" panose="02010609060101010101" charset="-122"/>
                <a:ea typeface="宋体" panose="02010600030101010101" pitchFamily="2" charset="-122"/>
                <a:cs typeface="黑体" panose="02010609060101010101" charset="-122"/>
              </a:rPr>
              <a:t>餐饮服务</a:t>
            </a:r>
            <a:endParaRPr lang="zh-CN" altLang="en-US" sz="3350" b="1" spc="-50" dirty="0">
              <a:solidFill>
                <a:schemeClr val="bg1"/>
              </a:solidFill>
              <a:effectLst>
                <a:outerShdw blurRad="38100" dist="19050" dir="2700000" algn="tl" rotWithShape="0">
                  <a:schemeClr val="dk1">
                    <a:alpha val="40000"/>
                  </a:schemeClr>
                </a:outerShdw>
              </a:effectLst>
              <a:latin typeface="黑体" panose="02010609060101010101" charset="-122"/>
              <a:ea typeface="宋体" panose="02010600030101010101" pitchFamily="2" charset="-122"/>
              <a:cs typeface="黑体" panose="02010609060101010101" charset="-122"/>
            </a:endParaRPr>
          </a:p>
        </p:txBody>
      </p:sp>
      <p:grpSp>
        <p:nvGrpSpPr>
          <p:cNvPr id="13" name="object 13"/>
          <p:cNvGrpSpPr/>
          <p:nvPr/>
        </p:nvGrpSpPr>
        <p:grpSpPr>
          <a:xfrm>
            <a:off x="3742582" y="469457"/>
            <a:ext cx="74351" cy="2887488"/>
            <a:chOff x="3742582" y="469457"/>
            <a:chExt cx="74351" cy="2887488"/>
          </a:xfrm>
        </p:grpSpPr>
        <p:pic>
          <p:nvPicPr>
            <p:cNvPr id="14" name="object 14"/>
            <p:cNvPicPr/>
            <p:nvPr/>
          </p:nvPicPr>
          <p:blipFill>
            <a:blip r:embed="rId9" cstate="print"/>
            <a:stretch>
              <a:fillRect/>
            </a:stretch>
          </p:blipFill>
          <p:spPr>
            <a:xfrm>
              <a:off x="3742582" y="469457"/>
              <a:ext cx="61956" cy="1691597"/>
            </a:xfrm>
            <a:prstGeom prst="rect">
              <a:avLst/>
            </a:prstGeom>
          </p:spPr>
        </p:pic>
        <p:pic>
          <p:nvPicPr>
            <p:cNvPr id="15" name="object 15"/>
            <p:cNvPicPr/>
            <p:nvPr/>
          </p:nvPicPr>
          <p:blipFill>
            <a:blip r:embed="rId10" cstate="print"/>
            <a:stretch>
              <a:fillRect/>
            </a:stretch>
          </p:blipFill>
          <p:spPr>
            <a:xfrm>
              <a:off x="3742582" y="3288786"/>
              <a:ext cx="74351" cy="68159"/>
            </a:xfrm>
            <a:prstGeom prst="rect">
              <a:avLst/>
            </a:prstGeom>
          </p:spPr>
        </p:pic>
      </p:grpSp>
      <p:sp>
        <p:nvSpPr>
          <p:cNvPr id="19" name="圆角矩形 18"/>
          <p:cNvSpPr/>
          <p:nvPr/>
        </p:nvSpPr>
        <p:spPr>
          <a:xfrm>
            <a:off x="2880995" y="2578735"/>
            <a:ext cx="1864360" cy="304800"/>
          </a:xfrm>
          <a:prstGeom prst="roundRect">
            <a:avLst/>
          </a:prstGeom>
          <a:gradFill>
            <a:gsLst>
              <a:gs pos="31000">
                <a:srgbClr val="BC825C"/>
              </a:gs>
              <a:gs pos="0">
                <a:schemeClr val="accent6">
                  <a:lumMod val="25000"/>
                  <a:lumOff val="75000"/>
                </a:schemeClr>
              </a:gs>
              <a:gs pos="100000">
                <a:schemeClr val="accent6">
                  <a:lumMod val="85000"/>
                </a:schemeClr>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sz="1200"/>
              <a:t>学期、班级、授课教师</a:t>
            </a:r>
            <a:endParaRPr lang="zh-CN" sz="1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主题六</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餐饮经营管理</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餐饮日常管理</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3" name="文本框 2"/>
          <p:cNvSpPr txBox="1"/>
          <p:nvPr/>
        </p:nvSpPr>
        <p:spPr>
          <a:xfrm>
            <a:off x="882650" y="1365250"/>
            <a:ext cx="6344285" cy="1330325"/>
          </a:xfrm>
          <a:prstGeom prst="rect">
            <a:avLst/>
          </a:prstGeom>
          <a:noFill/>
        </p:spPr>
        <p:txBody>
          <a:bodyPr wrap="square" rtlCol="0" anchor="t">
            <a:noAutofit/>
          </a:bodyPr>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zh-CN" altLang="en-US" sz="1000" b="1">
                <a:latin typeface="+mn-ea"/>
                <a:ea typeface="+mn-ea"/>
                <a:sym typeface="+mn-ea"/>
              </a:rPr>
              <a:t>2. 餐饮服务质量的内容</a:t>
            </a:r>
            <a:endParaRPr lang="en-US" altLang="zh-CN" sz="1000">
              <a:latin typeface="+mn-ea"/>
              <a:ea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en-US" altLang="zh-CN" sz="1000">
                <a:latin typeface="+mn-ea"/>
                <a:ea typeface="+mn-ea"/>
              </a:rPr>
              <a:t>1）有形产品质量</a:t>
            </a:r>
            <a:endParaRPr lang="en-US" altLang="zh-CN" sz="1000">
              <a:latin typeface="+mn-ea"/>
              <a:ea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en-US" altLang="zh-CN" sz="1000">
                <a:latin typeface="+mn-ea"/>
                <a:ea typeface="+mn-ea"/>
              </a:rPr>
              <a:t>指餐饮部提供的设备设施和实物产品以及服务环境的质量，主要用来满足客人物质上的需求。</a:t>
            </a:r>
            <a:endParaRPr lang="en-US" altLang="zh-CN" sz="1000">
              <a:latin typeface="+mn-ea"/>
              <a:ea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en-US" altLang="zh-CN" sz="1000">
                <a:latin typeface="+mn-ea"/>
                <a:ea typeface="+mn-ea"/>
              </a:rPr>
              <a:t>（1）餐饮设备设施的质量</a:t>
            </a:r>
            <a:endParaRPr lang="zh-CN" altLang="en-US" sz="1000">
              <a:latin typeface="+mn-ea"/>
              <a:ea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en-US" altLang="zh-CN" sz="1000">
                <a:latin typeface="+mn-ea"/>
                <a:ea typeface="+mn-ea"/>
              </a:rPr>
              <a:t>餐饮部是凭借其设备设施来为客人提供服务的。所以，餐饮设备设施是餐饮部赖以生存的基础，是餐饮劳务服务的依托，它反映出该餐厅的接待能力。</a:t>
            </a:r>
            <a:endParaRPr lang="en-US" altLang="zh-CN" sz="1000">
              <a:latin typeface="+mn-ea"/>
              <a:ea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en-US" altLang="zh-CN" sz="1000">
                <a:latin typeface="+mn-ea"/>
                <a:ea typeface="+mn-ea"/>
              </a:rPr>
              <a:t>（2）餐饮实物产品质量</a:t>
            </a:r>
            <a:endParaRPr lang="en-US" altLang="zh-CN" sz="1000">
              <a:latin typeface="+mn-ea"/>
              <a:ea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en-US" altLang="zh-CN" sz="1000">
                <a:latin typeface="+mn-ea"/>
                <a:ea typeface="+mn-ea"/>
              </a:rPr>
              <a:t>餐饮实物产品质量通常包括以下几方面内容</a:t>
            </a:r>
            <a:r>
              <a:rPr lang="zh-CN" altLang="en-US" sz="1000">
                <a:latin typeface="+mn-ea"/>
                <a:ea typeface="+mn-ea"/>
              </a:rPr>
              <a:t>：</a:t>
            </a:r>
            <a:endParaRPr lang="zh-CN" altLang="en-US" sz="1000">
              <a:latin typeface="+mn-ea"/>
              <a:ea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zh-CN" altLang="en-US" sz="1000">
                <a:latin typeface="+mn-ea"/>
                <a:ea typeface="+mn-ea"/>
              </a:rPr>
              <a:t>①菜点酒水质量；</a:t>
            </a:r>
            <a:endParaRPr lang="zh-CN" altLang="en-US" sz="1000">
              <a:latin typeface="+mn-ea"/>
              <a:ea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zh-CN" altLang="en-US" sz="1000">
                <a:latin typeface="+mn-ea"/>
                <a:ea typeface="+mn-ea"/>
              </a:rPr>
              <a:t>②客用品质量；</a:t>
            </a:r>
            <a:endParaRPr lang="zh-CN" altLang="en-US" sz="1000">
              <a:latin typeface="+mn-ea"/>
              <a:ea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zh-CN" altLang="en-US" sz="1000">
                <a:latin typeface="+mn-ea"/>
                <a:ea typeface="+mn-ea"/>
              </a:rPr>
              <a:t>③服务用品质量；</a:t>
            </a:r>
            <a:endParaRPr lang="zh-CN" altLang="en-US" sz="1000">
              <a:latin typeface="+mn-ea"/>
              <a:ea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zh-CN" altLang="en-US" sz="1000">
                <a:latin typeface="+mn-ea"/>
                <a:ea typeface="+mn-ea"/>
              </a:rPr>
              <a:t>④服务环境质量。</a:t>
            </a:r>
            <a:endParaRPr lang="zh-CN" altLang="en-US" sz="1000">
              <a:latin typeface="+mn-ea"/>
              <a:ea typeface="+mn-ea"/>
            </a:endParaRPr>
          </a:p>
          <a:p>
            <a:endParaRPr lang="zh-CN" altLang="en-US" sz="1000">
              <a:latin typeface="+mn-ea"/>
              <a:ea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主题六</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餐饮经营管理</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餐饮日常管理</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3" name="文本框 2"/>
          <p:cNvSpPr txBox="1"/>
          <p:nvPr/>
        </p:nvSpPr>
        <p:spPr>
          <a:xfrm>
            <a:off x="1111250" y="1517650"/>
            <a:ext cx="5907405" cy="1330325"/>
          </a:xfrm>
          <a:prstGeom prst="rect">
            <a:avLst/>
          </a:prstGeom>
          <a:noFill/>
        </p:spPr>
        <p:txBody>
          <a:bodyPr wrap="square" rtlCol="0" anchor="t">
            <a:noAutofit/>
          </a:bodyPr>
          <a:p>
            <a:pPr marL="0" indent="0" eaLnBrk="1" fontAlgn="auto" latinLnBrk="0" hangingPunct="1">
              <a:lnSpc>
                <a:spcPct val="150000"/>
              </a:lnSpc>
            </a:pPr>
            <a:r>
              <a:rPr lang="zh-CN" altLang="en-US" sz="1000">
                <a:latin typeface="+mn-ea"/>
                <a:ea typeface="+mn-ea"/>
              </a:rPr>
              <a:t>2）无形产品质量</a:t>
            </a:r>
            <a:endParaRPr lang="zh-CN" altLang="en-US" sz="1000">
              <a:latin typeface="+mn-ea"/>
              <a:ea typeface="+mn-ea"/>
            </a:endParaRPr>
          </a:p>
          <a:p>
            <a:pPr marL="0" indent="0" eaLnBrk="1" fontAlgn="auto" latinLnBrk="0" hangingPunct="1">
              <a:lnSpc>
                <a:spcPct val="150000"/>
              </a:lnSpc>
            </a:pPr>
            <a:r>
              <a:rPr lang="en-US" altLang="zh-CN" sz="1000">
                <a:latin typeface="+mn-ea"/>
                <a:ea typeface="+mn-ea"/>
              </a:rPr>
              <a:t>    </a:t>
            </a:r>
            <a:r>
              <a:rPr lang="zh-CN" altLang="en-US" sz="1000">
                <a:latin typeface="+mn-ea"/>
                <a:ea typeface="+mn-ea"/>
              </a:rPr>
              <a:t>无形产品质量是指餐饮部提供的劳务服务的质量，主要是满足客人心理上、精神上的需求。</a:t>
            </a:r>
            <a:endParaRPr lang="zh-CN" altLang="en-US" sz="1000">
              <a:latin typeface="+mn-ea"/>
              <a:ea typeface="+mn-ea"/>
            </a:endParaRPr>
          </a:p>
          <a:p>
            <a:pPr marL="0" indent="0" eaLnBrk="1" fontAlgn="auto" latinLnBrk="0" hangingPunct="1">
              <a:lnSpc>
                <a:spcPct val="150000"/>
              </a:lnSpc>
            </a:pPr>
            <a:r>
              <a:rPr lang="zh-CN" altLang="en-US" sz="1000">
                <a:latin typeface="+mn-ea"/>
                <a:ea typeface="+mn-ea"/>
              </a:rPr>
              <a:t>它主要包括以下几个方面。</a:t>
            </a:r>
            <a:endParaRPr lang="zh-CN" altLang="en-US" sz="1000">
              <a:latin typeface="+mn-ea"/>
              <a:ea typeface="+mn-ea"/>
            </a:endParaRPr>
          </a:p>
          <a:p>
            <a:pPr marL="0" indent="0" eaLnBrk="1" fontAlgn="auto" latinLnBrk="0" hangingPunct="1">
              <a:lnSpc>
                <a:spcPct val="150000"/>
              </a:lnSpc>
            </a:pPr>
            <a:r>
              <a:rPr lang="zh-CN" altLang="en-US" sz="1000">
                <a:latin typeface="+mn-ea"/>
                <a:ea typeface="+mn-ea"/>
              </a:rPr>
              <a:t>（1）礼节礼貌；</a:t>
            </a:r>
            <a:endParaRPr lang="zh-CN" altLang="en-US" sz="1000">
              <a:latin typeface="+mn-ea"/>
              <a:ea typeface="+mn-ea"/>
            </a:endParaRPr>
          </a:p>
          <a:p>
            <a:pPr marL="0" indent="0" eaLnBrk="1" fontAlgn="auto" latinLnBrk="0" hangingPunct="1">
              <a:lnSpc>
                <a:spcPct val="150000"/>
              </a:lnSpc>
            </a:pPr>
            <a:r>
              <a:rPr lang="zh-CN" altLang="en-US" sz="1000">
                <a:latin typeface="+mn-ea"/>
                <a:ea typeface="+mn-ea"/>
              </a:rPr>
              <a:t>（</a:t>
            </a:r>
            <a:r>
              <a:rPr lang="en-US" altLang="zh-CN" sz="1000">
                <a:latin typeface="+mn-ea"/>
                <a:ea typeface="+mn-ea"/>
              </a:rPr>
              <a:t>2</a:t>
            </a:r>
            <a:r>
              <a:rPr lang="zh-CN" altLang="en-US" sz="1000">
                <a:latin typeface="+mn-ea"/>
                <a:ea typeface="+mn-ea"/>
              </a:rPr>
              <a:t>）职业道德；</a:t>
            </a:r>
            <a:endParaRPr lang="zh-CN" altLang="en-US" sz="1000">
              <a:latin typeface="+mn-ea"/>
              <a:ea typeface="+mn-ea"/>
            </a:endParaRPr>
          </a:p>
          <a:p>
            <a:pPr marL="0" indent="0" eaLnBrk="1" fontAlgn="auto" latinLnBrk="0" hangingPunct="1">
              <a:lnSpc>
                <a:spcPct val="150000"/>
              </a:lnSpc>
            </a:pPr>
            <a:r>
              <a:rPr lang="zh-CN" altLang="en-US" sz="1000">
                <a:latin typeface="+mn-ea"/>
                <a:ea typeface="+mn-ea"/>
              </a:rPr>
              <a:t>（3）服务态度；</a:t>
            </a:r>
            <a:endParaRPr lang="zh-CN" altLang="en-US" sz="1000">
              <a:latin typeface="+mn-ea"/>
              <a:ea typeface="+mn-ea"/>
            </a:endParaRPr>
          </a:p>
          <a:p>
            <a:pPr marL="0" indent="0" eaLnBrk="1" fontAlgn="auto" latinLnBrk="0" hangingPunct="1">
              <a:lnSpc>
                <a:spcPct val="150000"/>
              </a:lnSpc>
            </a:pPr>
            <a:r>
              <a:rPr lang="zh-CN" altLang="en-US" sz="1000">
                <a:latin typeface="+mn-ea"/>
                <a:ea typeface="+mn-ea"/>
              </a:rPr>
              <a:t>（4）服务技能；</a:t>
            </a:r>
            <a:endParaRPr lang="zh-CN" altLang="en-US" sz="1000">
              <a:latin typeface="+mn-ea"/>
              <a:ea typeface="+mn-ea"/>
            </a:endParaRPr>
          </a:p>
          <a:p>
            <a:pPr marL="0" indent="0" eaLnBrk="1" fontAlgn="auto" latinLnBrk="0" hangingPunct="1">
              <a:lnSpc>
                <a:spcPct val="150000"/>
              </a:lnSpc>
            </a:pPr>
            <a:r>
              <a:rPr lang="zh-CN" altLang="en-US" sz="1000">
                <a:latin typeface="+mn-ea"/>
                <a:ea typeface="+mn-ea"/>
              </a:rPr>
              <a:t>（5）服务效率；</a:t>
            </a:r>
            <a:endParaRPr lang="zh-CN" altLang="en-US" sz="1000">
              <a:latin typeface="+mn-ea"/>
              <a:ea typeface="+mn-ea"/>
            </a:endParaRPr>
          </a:p>
          <a:p>
            <a:pPr marL="0" indent="0" eaLnBrk="1" fontAlgn="auto" latinLnBrk="0" hangingPunct="1">
              <a:lnSpc>
                <a:spcPct val="150000"/>
              </a:lnSpc>
            </a:pPr>
            <a:r>
              <a:rPr lang="zh-CN" altLang="en-US" sz="1000">
                <a:latin typeface="+mn-ea"/>
                <a:ea typeface="+mn-ea"/>
              </a:rPr>
              <a:t>（6）安全卫生。</a:t>
            </a:r>
            <a:endParaRPr lang="zh-CN" altLang="en-US" sz="1000">
              <a:latin typeface="+mn-ea"/>
              <a:ea typeface="+mn-ea"/>
            </a:endParaRPr>
          </a:p>
          <a:p>
            <a:endParaRPr lang="zh-CN" altLang="en-US" sz="1000">
              <a:latin typeface="+mn-ea"/>
              <a:ea typeface="+mn-ea"/>
            </a:endParaRPr>
          </a:p>
          <a:p>
            <a:endParaRPr lang="zh-CN" altLang="en-US" sz="1000">
              <a:latin typeface="+mn-ea"/>
              <a:ea typeface="+mn-ea"/>
            </a:endParaRPr>
          </a:p>
        </p:txBody>
      </p:sp>
      <p:pic>
        <p:nvPicPr>
          <p:cNvPr id="2" name="图片 1"/>
          <p:cNvPicPr>
            <a:picLocks noChangeAspect="1"/>
          </p:cNvPicPr>
          <p:nvPr/>
        </p:nvPicPr>
        <p:blipFill>
          <a:blip r:embed="rId1"/>
          <a:stretch>
            <a:fillRect/>
          </a:stretch>
        </p:blipFill>
        <p:spPr>
          <a:xfrm>
            <a:off x="3473450" y="2051050"/>
            <a:ext cx="2032635" cy="2018030"/>
          </a:xfrm>
          <a:prstGeom prst="rect">
            <a:avLst/>
          </a:prstGeom>
        </p:spPr>
      </p:pic>
      <p:sp>
        <p:nvSpPr>
          <p:cNvPr id="6" name="文本框 5"/>
          <p:cNvSpPr txBox="1"/>
          <p:nvPr/>
        </p:nvSpPr>
        <p:spPr>
          <a:xfrm>
            <a:off x="6709410" y="3286125"/>
            <a:ext cx="2519045" cy="368300"/>
          </a:xfrm>
          <a:prstGeom prst="rect">
            <a:avLst/>
          </a:prstGeom>
          <a:noFill/>
        </p:spPr>
        <p:txBody>
          <a:bodyPr wrap="square" rtlCol="0">
            <a:spAutoFit/>
          </a:bodyPr>
          <a:p>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主题六</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餐饮经营管理</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餐饮日常管理</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3" name="文本框 2"/>
          <p:cNvSpPr txBox="1"/>
          <p:nvPr/>
        </p:nvSpPr>
        <p:spPr>
          <a:xfrm>
            <a:off x="958850" y="1441450"/>
            <a:ext cx="5907405" cy="1330325"/>
          </a:xfrm>
          <a:prstGeom prst="rect">
            <a:avLst/>
          </a:prstGeom>
          <a:noFill/>
        </p:spPr>
        <p:txBody>
          <a:bodyPr wrap="square" rtlCol="0" anchor="t">
            <a:noAutofit/>
          </a:bodyPr>
          <a:p>
            <a:pPr marL="0" marR="0" indent="254000" algn="l" rtl="0" eaLnBrk="1" fontAlgn="auto" latinLnBrk="0" hangingPunct="1">
              <a:lnSpc>
                <a:spcPct val="150000"/>
              </a:lnSpc>
              <a:buClrTx/>
              <a:buSzTx/>
              <a:buFontTx/>
              <a:buNone/>
              <a:extLst>
                <a:ext uri="{35155182-B16C-46BC-9424-99874614C6A1}">
                  <wpsdc:indentchars xmlns:wpsdc="http://www.wps.cn/officeDocument/2017/drawingmlCustomData" val="200" checksum="3013784323"/>
                </a:ext>
              </a:extLst>
            </a:pPr>
            <a:r>
              <a:rPr kumimoji="0" lang="en-US" altLang="zh-CN" sz="1000" b="1" i="0" u="none" strike="noStrike" kern="0" cap="none" spc="0" normalizeH="0" baseline="0" noProof="1">
                <a:latin typeface="+mn-ea"/>
                <a:ea typeface="+mn-ea"/>
                <a:cs typeface="+mn-ea"/>
                <a:sym typeface="+mn-ea"/>
              </a:rPr>
              <a:t>3. 餐饮服务质量管理的特点</a:t>
            </a:r>
            <a:endParaRPr kumimoji="0" lang="en-US" altLang="zh-CN" sz="1000" b="1" i="0" u="none" strike="noStrike" kern="0" cap="none" spc="0" normalizeH="0" baseline="0" noProof="1">
              <a:latin typeface="+mn-ea"/>
              <a:ea typeface="+mn-ea"/>
              <a:cs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en-US" altLang="zh-CN" sz="1000">
                <a:latin typeface="+mn-ea"/>
                <a:ea typeface="+mn-ea"/>
              </a:rPr>
              <a:t>    </a:t>
            </a:r>
            <a:r>
              <a:rPr lang="zh-CN" altLang="en-US" sz="1000">
                <a:latin typeface="+mn-ea"/>
                <a:ea typeface="+mn-ea"/>
              </a:rPr>
              <a:t>餐饮服务是一种人对人、面对面的服务形式，其服务的特点以及餐饮服务质量特殊的构</a:t>
            </a:r>
            <a:endParaRPr lang="zh-CN" altLang="en-US" sz="1000">
              <a:latin typeface="+mn-ea"/>
              <a:ea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zh-CN" altLang="en-US" sz="1000">
                <a:latin typeface="+mn-ea"/>
                <a:ea typeface="+mn-ea"/>
              </a:rPr>
              <a:t>成内容使其质量内涵与其他企业有着极大的差异。为了更好地实施对餐饮服务质量的管理，</a:t>
            </a:r>
            <a:endParaRPr lang="zh-CN" altLang="en-US" sz="1000">
              <a:latin typeface="+mn-ea"/>
              <a:ea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zh-CN" altLang="en-US" sz="1000">
                <a:latin typeface="+mn-ea"/>
                <a:ea typeface="+mn-ea"/>
              </a:rPr>
              <a:t>管理者必须正确认识并掌握餐饮服务质量的特点。</a:t>
            </a:r>
            <a:endParaRPr lang="zh-CN" altLang="en-US" sz="1000">
              <a:latin typeface="+mn-ea"/>
              <a:ea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zh-CN" altLang="en-US" sz="1000">
                <a:latin typeface="+mn-ea"/>
                <a:ea typeface="+mn-ea"/>
              </a:rPr>
              <a:t>1）餐饮服务质量构成的综合性；</a:t>
            </a:r>
            <a:endParaRPr lang="zh-CN" altLang="en-US" sz="1000">
              <a:latin typeface="+mn-ea"/>
              <a:ea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zh-CN" altLang="en-US" sz="1000">
                <a:latin typeface="+mn-ea"/>
                <a:ea typeface="+mn-ea"/>
              </a:rPr>
              <a:t>2）餐饮服务质量评价的主观性；</a:t>
            </a:r>
            <a:endParaRPr lang="zh-CN" altLang="en-US" sz="1000">
              <a:latin typeface="+mn-ea"/>
              <a:ea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zh-CN" altLang="en-US" sz="1000">
                <a:latin typeface="+mn-ea"/>
                <a:ea typeface="+mn-ea"/>
              </a:rPr>
              <a:t>3）餐饮服务质量显现的短暂性；</a:t>
            </a:r>
            <a:endParaRPr lang="zh-CN" altLang="en-US" sz="1000">
              <a:latin typeface="+mn-ea"/>
              <a:ea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zh-CN" altLang="en-US" sz="1000">
                <a:latin typeface="+mn-ea"/>
                <a:ea typeface="+mn-ea"/>
              </a:rPr>
              <a:t>4）餐饮服务质量内容的关联性；</a:t>
            </a:r>
            <a:endParaRPr lang="zh-CN" altLang="en-US" sz="1000">
              <a:latin typeface="+mn-ea"/>
              <a:ea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zh-CN" altLang="en-US" sz="1000">
                <a:latin typeface="+mn-ea"/>
                <a:ea typeface="+mn-ea"/>
              </a:rPr>
              <a:t>5）餐饮服务质量对员工素质的依赖性；</a:t>
            </a:r>
            <a:endParaRPr lang="zh-CN" altLang="en-US" sz="1000">
              <a:latin typeface="+mn-ea"/>
              <a:ea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zh-CN" altLang="en-US" sz="1000">
                <a:latin typeface="+mn-ea"/>
                <a:ea typeface="+mn-ea"/>
              </a:rPr>
              <a:t>6）餐饮服务质量的情感性。</a:t>
            </a:r>
            <a:endParaRPr lang="zh-CN" altLang="en-US" sz="1000">
              <a:latin typeface="+mn-ea"/>
              <a:ea typeface="+mn-ea"/>
            </a:endParaRPr>
          </a:p>
          <a:p>
            <a:endParaRPr lang="zh-CN" altLang="en-US" sz="1000">
              <a:latin typeface="+mn-ea"/>
              <a:ea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主题六</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餐饮经营管理</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餐饮日常管理</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14" name="文本框 13"/>
          <p:cNvSpPr txBox="1"/>
          <p:nvPr/>
        </p:nvSpPr>
        <p:spPr>
          <a:xfrm>
            <a:off x="1568450" y="1136650"/>
            <a:ext cx="2437765" cy="275590"/>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txBody>
          <a:bodyPr wrap="square" rtlCol="0">
            <a:spAutoFit/>
          </a:bodyPr>
          <a:p>
            <a:r>
              <a:rPr lang="zh-CN" altLang="en-US" sz="800">
                <a:sym typeface="+mn-ea"/>
              </a:rPr>
              <a:t> </a:t>
            </a:r>
            <a:r>
              <a:rPr kumimoji="0" lang="zh-CN" altLang="en-US" sz="1200" b="0" i="0" u="none" strike="noStrike" kern="0" cap="none" spc="0" normalizeH="0" baseline="0" noProof="1">
                <a:latin typeface="+mn-ea"/>
                <a:ea typeface="+mn-ea"/>
                <a:cs typeface="+mn-ea"/>
                <a:sym typeface="+mn-ea"/>
              </a:rPr>
              <a:t>（二）</a:t>
            </a:r>
            <a:r>
              <a:rPr lang="zh-CN" altLang="en-US" sz="1200">
                <a:latin typeface="+mn-ea"/>
                <a:ea typeface="+mn-ea"/>
                <a:sym typeface="+mn-ea"/>
              </a:rPr>
              <a:t>餐饮服务质量的控制</a:t>
            </a:r>
            <a:endParaRPr lang="zh-CN" altLang="en-US" sz="1200">
              <a:latin typeface="+mn-ea"/>
              <a:ea typeface="+mn-ea"/>
              <a:sym typeface="+mn-ea"/>
            </a:endParaRPr>
          </a:p>
        </p:txBody>
      </p:sp>
      <p:sp>
        <p:nvSpPr>
          <p:cNvPr id="2" name="文本框 1"/>
          <p:cNvSpPr txBox="1"/>
          <p:nvPr/>
        </p:nvSpPr>
        <p:spPr>
          <a:xfrm>
            <a:off x="1416050" y="1441450"/>
            <a:ext cx="5540375" cy="2630170"/>
          </a:xfrm>
          <a:prstGeom prst="rect">
            <a:avLst/>
          </a:prstGeom>
          <a:noFill/>
        </p:spPr>
        <p:txBody>
          <a:bodyPr wrap="square" rtlCol="0" anchor="t">
            <a:spAutoFit/>
          </a:bodyPr>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kumimoji="0" lang="zh-CN" altLang="en-US" sz="1000" b="0" i="0" u="none" strike="noStrike" kern="0" cap="none" spc="0" normalizeH="0" baseline="0" noProof="1">
                <a:latin typeface="+mn-ea"/>
                <a:ea typeface="+mn-ea"/>
                <a:cs typeface="+mn-ea"/>
              </a:rPr>
              <a:t>餐饮部应首先建立能确保餐厅服务质量的组织并明确权限与职责，分析服务关键时刻，建立适合、适度的服务质量标准；同时，还要推行服务质量保证制度，全方位调动员工积极性和培养全员服务质量意识，在规范服务基础上满足客人的个性需求。</a:t>
            </a:r>
            <a:endParaRPr kumimoji="0" lang="zh-CN" altLang="en-US" sz="1000" b="0" i="0" u="none" strike="noStrike" kern="0" cap="none" spc="0" normalizeH="0" baseline="0" noProof="1">
              <a:latin typeface="+mn-ea"/>
              <a:ea typeface="+mn-ea"/>
              <a:cs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kumimoji="0" lang="en-US" altLang="zh-CN" sz="1000" b="1" i="0" u="none" strike="noStrike" kern="0" cap="none" spc="0" normalizeH="0" baseline="0" noProof="1">
                <a:latin typeface="+mn-ea"/>
                <a:ea typeface="+mn-ea"/>
                <a:cs typeface="+mn-ea"/>
              </a:rPr>
              <a:t>1. 餐饮服务质量控制的基本条件</a:t>
            </a:r>
            <a:endParaRPr kumimoji="0" lang="en-US" altLang="zh-CN" sz="1000" b="1" i="0" u="none" strike="noStrike" kern="0" cap="none" spc="0" normalizeH="0" baseline="0" noProof="1">
              <a:latin typeface="+mn-ea"/>
              <a:ea typeface="+mn-ea"/>
              <a:cs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kumimoji="0" lang="zh-CN" altLang="en-US" sz="1000" b="0" i="0" u="none" strike="noStrike" kern="0" cap="none" spc="0" normalizeH="0" baseline="0" noProof="1">
                <a:latin typeface="+mn-ea"/>
                <a:ea typeface="+mn-ea"/>
                <a:cs typeface="+mn-ea"/>
              </a:rPr>
              <a:t>1）建立餐饮服务的标准规范；</a:t>
            </a:r>
            <a:endParaRPr kumimoji="0" lang="zh-CN" altLang="en-US" sz="1000" b="0" i="0" u="none" strike="noStrike" kern="0" cap="none" spc="0" normalizeH="0" baseline="0" noProof="1">
              <a:latin typeface="+mn-ea"/>
              <a:ea typeface="+mn-ea"/>
              <a:cs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kumimoji="0" lang="zh-CN" altLang="en-US" sz="1000" b="0" i="0" u="none" strike="noStrike" kern="0" cap="none" spc="0" normalizeH="0" baseline="0" noProof="1">
                <a:latin typeface="+mn-ea"/>
                <a:ea typeface="+mn-ea"/>
                <a:cs typeface="+mn-ea"/>
              </a:rPr>
              <a:t>2）抓好员工的培训工作；</a:t>
            </a:r>
            <a:endParaRPr kumimoji="0" lang="zh-CN" altLang="en-US" sz="1000" b="0" i="0" u="none" strike="noStrike" kern="0" cap="none" spc="0" normalizeH="0" baseline="0" noProof="1">
              <a:latin typeface="+mn-ea"/>
              <a:ea typeface="+mn-ea"/>
              <a:cs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kumimoji="0" lang="zh-CN" altLang="en-US" sz="1000" b="0" i="0" u="none" strike="noStrike" kern="0" cap="none" spc="0" normalizeH="0" baseline="0" noProof="1">
                <a:latin typeface="+mn-ea"/>
                <a:ea typeface="+mn-ea"/>
                <a:cs typeface="+mn-ea"/>
              </a:rPr>
              <a:t>3）收集质量信息；</a:t>
            </a:r>
            <a:endParaRPr kumimoji="0" lang="zh-CN" altLang="en-US" sz="1000" b="0" i="0" u="none" strike="noStrike" kern="0" cap="none" spc="0" normalizeH="0" baseline="0" noProof="1">
              <a:latin typeface="+mn-ea"/>
              <a:ea typeface="+mn-ea"/>
              <a:cs typeface="+mn-ea"/>
            </a:endParaRPr>
          </a:p>
          <a:p>
            <a:pPr marL="0" marR="0" indent="254000" algn="l" rtl="0" eaLnBrk="1" fontAlgn="auto" latinLnBrk="0" hangingPunct="1">
              <a:lnSpc>
                <a:spcPct val="150000"/>
              </a:lnSpc>
              <a:buClrTx/>
              <a:buSzTx/>
              <a:buFontTx/>
              <a:buNone/>
              <a:extLst>
                <a:ext uri="{35155182-B16C-46BC-9424-99874614C6A1}">
                  <wpsdc:indentchars xmlns:wpsdc="http://www.wps.cn/officeDocument/2017/drawingmlCustomData" val="200" checksum="3013784323"/>
                </a:ext>
              </a:extLst>
            </a:pPr>
            <a:r>
              <a:rPr kumimoji="0" lang="en-US" altLang="zh-CN" sz="1000" b="1" i="0" u="none" strike="noStrike" kern="0" cap="none" spc="0" normalizeH="0" baseline="0" noProof="1">
                <a:latin typeface="+mn-ea"/>
                <a:ea typeface="+mn-ea"/>
                <a:cs typeface="+mn-ea"/>
              </a:rPr>
              <a:t>2. 餐饮服务质量控制的主要内容</a:t>
            </a:r>
            <a:endParaRPr kumimoji="0" lang="en-US" altLang="zh-CN" sz="1000" b="1" i="0" u="none" strike="noStrike" kern="0" cap="none" spc="0" normalizeH="0" baseline="0" noProof="1">
              <a:latin typeface="+mn-ea"/>
              <a:ea typeface="+mn-ea"/>
              <a:cs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kumimoji="0" lang="zh-CN" altLang="en-US" sz="1000" b="0" i="0" u="none" strike="noStrike" kern="0" cap="none" spc="0" normalizeH="0" baseline="0" noProof="1">
                <a:latin typeface="+mn-ea"/>
                <a:ea typeface="+mn-ea"/>
                <a:cs typeface="+mn-ea"/>
              </a:rPr>
              <a:t>1）服务质量的预先控制；</a:t>
            </a:r>
            <a:endParaRPr kumimoji="0" lang="zh-CN" altLang="en-US" sz="1000" b="0" i="0" u="none" strike="noStrike" kern="0" cap="none" spc="0" normalizeH="0" baseline="0" noProof="1">
              <a:latin typeface="+mn-ea"/>
              <a:ea typeface="+mn-ea"/>
              <a:cs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kumimoji="0" lang="zh-CN" altLang="en-US" sz="1000" b="0" i="0" u="none" strike="noStrike" kern="0" cap="none" spc="0" normalizeH="0" baseline="0" noProof="1">
                <a:latin typeface="+mn-ea"/>
                <a:ea typeface="+mn-ea"/>
                <a:cs typeface="+mn-ea"/>
              </a:rPr>
              <a:t>2）服务质量的现场控制；</a:t>
            </a:r>
            <a:endParaRPr kumimoji="0" lang="zh-CN" altLang="en-US" sz="1000" b="0" i="0" u="none" strike="noStrike" kern="0" cap="none" spc="0" normalizeH="0" baseline="0" noProof="1">
              <a:latin typeface="+mn-ea"/>
              <a:ea typeface="+mn-ea"/>
              <a:cs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kumimoji="0" lang="zh-CN" altLang="en-US" sz="1000" b="0" i="0" u="none" strike="noStrike" kern="0" cap="none" spc="0" normalizeH="0" baseline="0" noProof="1">
                <a:latin typeface="+mn-ea"/>
                <a:ea typeface="+mn-ea"/>
                <a:cs typeface="+mn-ea"/>
              </a:rPr>
              <a:t>3）服务质量的反馈控制。</a:t>
            </a:r>
            <a:endParaRPr kumimoji="0" lang="zh-CN" altLang="en-US" sz="1000" b="0" i="0" u="none" strike="noStrike" kern="0" cap="none" spc="0" normalizeH="0" baseline="0" noProof="1">
              <a:latin typeface="+mn-ea"/>
              <a:ea typeface="+mn-ea"/>
              <a:cs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主题六</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餐饮经营管理</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餐饮日常管理</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6" name="圆角矩形 5"/>
          <p:cNvSpPr/>
          <p:nvPr/>
        </p:nvSpPr>
        <p:spPr>
          <a:xfrm>
            <a:off x="1111250" y="1245870"/>
            <a:ext cx="5714365" cy="2900680"/>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sp>
        <p:nvSpPr>
          <p:cNvPr id="2" name="文本框 1"/>
          <p:cNvSpPr txBox="1"/>
          <p:nvPr/>
        </p:nvSpPr>
        <p:spPr>
          <a:xfrm>
            <a:off x="1235710" y="1245870"/>
            <a:ext cx="5279390" cy="2618740"/>
          </a:xfrm>
          <a:prstGeom prst="rect">
            <a:avLst/>
          </a:prstGeom>
          <a:noFill/>
        </p:spPr>
        <p:txBody>
          <a:bodyPr wrap="square" rtlCol="0">
            <a:noAutofit/>
          </a:bodyPr>
          <a:p>
            <a:pPr algn="ctr"/>
            <a:r>
              <a:rPr lang="zh-CN" altLang="en-US" sz="1000" b="1">
                <a:latin typeface="+mn-ea"/>
                <a:ea typeface="+mn-ea"/>
                <a:cs typeface="+mn-ea"/>
              </a:rPr>
              <a:t>“服务”(SERVICE)的含义</a:t>
            </a:r>
            <a:endParaRPr lang="zh-CN" altLang="en-US" sz="1000" b="1">
              <a:latin typeface="+mn-ea"/>
              <a:ea typeface="+mn-ea"/>
              <a:cs typeface="+mn-ea"/>
            </a:endParaRPr>
          </a:p>
          <a:p>
            <a:pPr algn="l"/>
            <a:r>
              <a:rPr lang="en-US" altLang="zh-CN" sz="1000">
                <a:latin typeface="+mn-ea"/>
                <a:ea typeface="+mn-ea"/>
                <a:cs typeface="+mn-ea"/>
              </a:rPr>
              <a:t>    </a:t>
            </a:r>
            <a:r>
              <a:rPr lang="zh-CN" altLang="en-US" sz="1000">
                <a:latin typeface="+mn-ea"/>
                <a:ea typeface="+mn-ea"/>
                <a:cs typeface="+mn-ea"/>
              </a:rPr>
              <a:t>在饭店服务行业里，“服务”常常用英语“SERVICE”这个单词的每一个字母所代表的含义来解释说明。</a:t>
            </a:r>
            <a:endParaRPr lang="zh-CN" altLang="en-US" sz="1000">
              <a:latin typeface="+mn-ea"/>
              <a:ea typeface="+mn-ea"/>
              <a:cs typeface="+mn-ea"/>
            </a:endParaRPr>
          </a:p>
          <a:p>
            <a:pPr algn="ctr"/>
            <a:endParaRPr lang="zh-CN" altLang="en-US" sz="1000">
              <a:latin typeface="+mn-ea"/>
              <a:ea typeface="+mn-ea"/>
              <a:cs typeface="+mn-ea"/>
            </a:endParaRPr>
          </a:p>
          <a:p>
            <a:pPr algn="ctr"/>
            <a:endParaRPr lang="zh-CN" altLang="en-US" sz="1000">
              <a:latin typeface="+mn-ea"/>
              <a:ea typeface="+mn-ea"/>
              <a:cs typeface="+mn-ea"/>
            </a:endParaRPr>
          </a:p>
        </p:txBody>
      </p:sp>
      <p:graphicFrame>
        <p:nvGraphicFramePr>
          <p:cNvPr id="10" name="表格 9"/>
          <p:cNvGraphicFramePr>
            <a:graphicFrameLocks noChangeAspect="1"/>
          </p:cNvGraphicFramePr>
          <p:nvPr>
            <p:custDataLst>
              <p:tags r:id="rId1"/>
            </p:custDataLst>
          </p:nvPr>
        </p:nvGraphicFramePr>
        <p:xfrm>
          <a:off x="1568450" y="1746250"/>
          <a:ext cx="4794250" cy="2216150"/>
        </p:xfrm>
        <a:graphic>
          <a:graphicData uri="http://schemas.openxmlformats.org/drawingml/2006/table">
            <a:tbl>
              <a:tblPr firstRow="1" bandRow="1">
                <a:tableStyleId>{ED083AE6-46FA-4A59-8FB0-9F97EB10719F}</a:tableStyleId>
              </a:tblPr>
              <a:tblGrid>
                <a:gridCol w="645795"/>
                <a:gridCol w="808990"/>
                <a:gridCol w="904875"/>
                <a:gridCol w="2434590"/>
              </a:tblGrid>
              <a:tr h="299720">
                <a:tc gridSpan="4">
                  <a:txBody>
                    <a:bodyPr/>
                    <a:p>
                      <a:pPr indent="0" algn="ctr" fontAlgn="auto">
                        <a:lnSpc>
                          <a:spcPct val="120000"/>
                        </a:lnSpc>
                        <a:spcBef>
                          <a:spcPts val="0"/>
                        </a:spcBef>
                        <a:spcAft>
                          <a:spcPts val="0"/>
                        </a:spcAft>
                        <a:buNone/>
                      </a:pPr>
                      <a:r>
                        <a:rPr lang="zh-CN" altLang="en-US" sz="800">
                          <a:latin typeface="+mn-ea"/>
                          <a:cs typeface="+mn-ea"/>
                          <a:sym typeface="+mn-ea"/>
                        </a:rPr>
                        <a:t>“服务”(SERVICE)的含义</a:t>
                      </a:r>
                      <a:endParaRPr lang="zh-CN" altLang="en-US" sz="800" b="1" spc="200" dirty="0">
                        <a:solidFill>
                          <a:schemeClr val="bg1"/>
                        </a:solidFill>
                        <a:uFillTx/>
                        <a:latin typeface="+mn-ea"/>
                        <a:ea typeface="微软雅黑" panose="020B0503020204020204" charset="-122"/>
                        <a:cs typeface="+mn-ea"/>
                        <a:sym typeface="+mn-ea"/>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1">
                  <a:tcPr>
                    <a:lnT w="9525">
                      <a:solidFill>
                        <a:srgbClr val="B28E4E"/>
                      </a:solidFill>
                      <a:prstDash val="dash"/>
                    </a:lnT>
                    <a:lnB w="9525">
                      <a:solidFill>
                        <a:srgbClr val="B28E4E"/>
                      </a:solidFill>
                      <a:prstDash val="dash"/>
                    </a:lnB>
                  </a:tcPr>
                </a:tc>
                <a:tc hMerge="1">
                  <a:tcPr>
                    <a:lnT w="9525">
                      <a:solidFill>
                        <a:srgbClr val="B28E4E"/>
                      </a:solidFill>
                      <a:prstDash val="dash"/>
                    </a:lnT>
                    <a:lnB w="9525">
                      <a:solidFill>
                        <a:srgbClr val="B28E4E"/>
                      </a:solidFill>
                      <a:prstDash val="dash"/>
                    </a:lnB>
                  </a:tcPr>
                </a:tc>
                <a:tc hMerge="1">
                  <a:tcPr>
                    <a:lnT w="9525">
                      <a:solidFill>
                        <a:srgbClr val="B28E4E"/>
                      </a:solidFill>
                      <a:prstDash val="dash"/>
                    </a:lnT>
                    <a:lnB w="9525">
                      <a:solidFill>
                        <a:srgbClr val="B28E4E"/>
                      </a:solidFill>
                      <a:prstDash val="dash"/>
                    </a:lnB>
                  </a:tcPr>
                </a:tc>
              </a:tr>
              <a:tr h="265430">
                <a:tc>
                  <a:txBody>
                    <a:bodyPr/>
                    <a:p>
                      <a:pPr indent="0" algn="ctr" fontAlgn="auto">
                        <a:lnSpc>
                          <a:spcPct val="120000"/>
                        </a:lnSpc>
                        <a:spcBef>
                          <a:spcPts val="0"/>
                        </a:spcBef>
                        <a:spcAft>
                          <a:spcPts val="0"/>
                        </a:spcAft>
                        <a:buNone/>
                      </a:pPr>
                      <a:r>
                        <a:rPr lang="zh-CN" sz="700" b="1" spc="200" dirty="0">
                          <a:solidFill>
                            <a:schemeClr val="tx1"/>
                          </a:solidFill>
                          <a:uFillTx/>
                          <a:latin typeface="Arial" panose="020B0604020202020204" pitchFamily="34" charset="0"/>
                          <a:ea typeface="微软雅黑" panose="020B0503020204020204" charset="-122"/>
                        </a:rPr>
                        <a:t>字母</a:t>
                      </a:r>
                      <a:endParaRPr lang="zh-CN" sz="700" b="1" spc="200" dirty="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indent="0" algn="ctr" fontAlgn="auto">
                        <a:lnSpc>
                          <a:spcPct val="120000"/>
                        </a:lnSpc>
                        <a:spcBef>
                          <a:spcPts val="0"/>
                        </a:spcBef>
                        <a:spcAft>
                          <a:spcPts val="0"/>
                        </a:spcAft>
                        <a:buNone/>
                      </a:pPr>
                      <a:r>
                        <a:rPr lang="zh-CN" sz="700" b="1" spc="200" dirty="0">
                          <a:solidFill>
                            <a:schemeClr val="tx1"/>
                          </a:solidFill>
                          <a:uFillTx/>
                          <a:latin typeface="Arial" panose="020B0604020202020204" pitchFamily="34" charset="0"/>
                          <a:ea typeface="微软雅黑" panose="020B0503020204020204" charset="-122"/>
                        </a:rPr>
                        <a:t>单词</a:t>
                      </a:r>
                      <a:endParaRPr lang="zh-CN" sz="700" b="1" spc="200" dirty="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indent="0" algn="ctr" fontAlgn="auto">
                        <a:lnSpc>
                          <a:spcPct val="120000"/>
                        </a:lnSpc>
                        <a:spcBef>
                          <a:spcPts val="0"/>
                        </a:spcBef>
                        <a:spcAft>
                          <a:spcPts val="0"/>
                        </a:spcAft>
                        <a:buNone/>
                      </a:pPr>
                      <a:r>
                        <a:rPr lang="zh-CN" sz="700" b="1" spc="200" dirty="0">
                          <a:solidFill>
                            <a:schemeClr val="tx1"/>
                          </a:solidFill>
                          <a:uFillTx/>
                          <a:latin typeface="Arial" panose="020B0604020202020204" pitchFamily="34" charset="0"/>
                          <a:ea typeface="微软雅黑" panose="020B0503020204020204" charset="-122"/>
                        </a:rPr>
                        <a:t>中文</a:t>
                      </a:r>
                      <a:endParaRPr lang="zh-CN" sz="700" b="1" spc="200" dirty="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indent="0" algn="ctr" fontAlgn="auto">
                        <a:lnSpc>
                          <a:spcPct val="120000"/>
                        </a:lnSpc>
                        <a:spcBef>
                          <a:spcPts val="0"/>
                        </a:spcBef>
                        <a:spcAft>
                          <a:spcPts val="0"/>
                        </a:spcAft>
                        <a:buNone/>
                      </a:pPr>
                      <a:r>
                        <a:rPr lang="zh-CN" sz="700" b="1" spc="200" dirty="0">
                          <a:solidFill>
                            <a:schemeClr val="tx1"/>
                          </a:solidFill>
                          <a:uFillTx/>
                          <a:latin typeface="Arial" panose="020B0604020202020204" pitchFamily="34" charset="0"/>
                          <a:ea typeface="微软雅黑" panose="020B0503020204020204" charset="-122"/>
                        </a:rPr>
                        <a:t>释义</a:t>
                      </a:r>
                      <a:endParaRPr lang="zh-CN" sz="700" b="1" spc="200" dirty="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r>
              <a:tr h="313690">
                <a:tc>
                  <a:txBody>
                    <a:bodyPr/>
                    <a:p>
                      <a:pPr indent="0" algn="ctr" fontAlgn="auto">
                        <a:lnSpc>
                          <a:spcPct val="120000"/>
                        </a:lnSpc>
                        <a:spcBef>
                          <a:spcPts val="0"/>
                        </a:spcBef>
                        <a:spcAft>
                          <a:spcPts val="0"/>
                        </a:spcAft>
                        <a:buNone/>
                      </a:pPr>
                      <a:r>
                        <a:rPr lang="en-US" altLang="zh-CN" sz="700" spc="200" dirty="0">
                          <a:solidFill>
                            <a:schemeClr val="tx1"/>
                          </a:solidFill>
                          <a:uFillTx/>
                          <a:latin typeface="Arial" panose="020B0604020202020204" pitchFamily="34" charset="0"/>
                          <a:ea typeface="微软雅黑" panose="020B0503020204020204" charset="-122"/>
                        </a:rPr>
                        <a:t>S</a:t>
                      </a:r>
                      <a:endParaRPr lang="en-US" altLang="zh-CN" sz="700" b="0" spc="200" dirty="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indent="0" algn="ctr" fontAlgn="auto">
                        <a:lnSpc>
                          <a:spcPct val="120000"/>
                        </a:lnSpc>
                        <a:spcBef>
                          <a:spcPts val="0"/>
                        </a:spcBef>
                        <a:spcAft>
                          <a:spcPts val="0"/>
                        </a:spcAft>
                        <a:buNone/>
                      </a:pPr>
                      <a:r>
                        <a:rPr lang="en-US" altLang="zh-CN" sz="600" b="0" spc="200">
                          <a:solidFill>
                            <a:schemeClr val="tx1"/>
                          </a:solidFill>
                          <a:uFillTx/>
                          <a:latin typeface="Arial" panose="020B0604020202020204" pitchFamily="34" charset="0"/>
                          <a:ea typeface="微软雅黑" panose="020B0503020204020204" charset="-122"/>
                        </a:rPr>
                        <a:t>Smile</a:t>
                      </a:r>
                      <a:endParaRPr lang="en-US" altLang="zh-CN" sz="600" b="0" spc="20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indent="0" algn="ctr" fontAlgn="auto">
                        <a:lnSpc>
                          <a:spcPct val="120000"/>
                        </a:lnSpc>
                        <a:spcBef>
                          <a:spcPts val="0"/>
                        </a:spcBef>
                        <a:spcAft>
                          <a:spcPts val="0"/>
                        </a:spcAft>
                        <a:buNone/>
                      </a:pPr>
                      <a:r>
                        <a:rPr lang="zh-CN" altLang="en-US" sz="600" b="0" spc="200">
                          <a:solidFill>
                            <a:schemeClr val="tx1"/>
                          </a:solidFill>
                          <a:uFillTx/>
                          <a:latin typeface="Arial" panose="020B0604020202020204" pitchFamily="34" charset="0"/>
                          <a:ea typeface="微软雅黑" panose="020B0503020204020204" charset="-122"/>
                        </a:rPr>
                        <a:t>微笑</a:t>
                      </a:r>
                      <a:endParaRPr lang="zh-CN" altLang="en-US" sz="600" b="0" spc="20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indent="0" algn="ctr" fontAlgn="auto">
                        <a:lnSpc>
                          <a:spcPct val="120000"/>
                        </a:lnSpc>
                        <a:spcBef>
                          <a:spcPts val="0"/>
                        </a:spcBef>
                        <a:spcAft>
                          <a:spcPts val="0"/>
                        </a:spcAft>
                        <a:buNone/>
                      </a:pPr>
                      <a:r>
                        <a:rPr lang="en-US" altLang="en-US" sz="600" b="0" spc="200" dirty="0">
                          <a:solidFill>
                            <a:schemeClr val="tx1"/>
                          </a:solidFill>
                          <a:uFillTx/>
                          <a:latin typeface="Arial" panose="020B0604020202020204" pitchFamily="34" charset="0"/>
                          <a:ea typeface="微软雅黑" panose="020B0503020204020204" charset="-122"/>
                        </a:rPr>
                        <a:t>世界各国客人都理解的欢迎语言，与客人友好交流的最基本的手段</a:t>
                      </a:r>
                      <a:endParaRPr lang="en-US" altLang="en-US" sz="600" b="0" spc="200" dirty="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222885">
                <a:tc>
                  <a:txBody>
                    <a:bodyPr/>
                    <a:p>
                      <a:pPr indent="0" algn="ctr" fontAlgn="auto">
                        <a:lnSpc>
                          <a:spcPct val="120000"/>
                        </a:lnSpc>
                        <a:spcBef>
                          <a:spcPts val="0"/>
                        </a:spcBef>
                        <a:spcAft>
                          <a:spcPts val="0"/>
                        </a:spcAft>
                        <a:buNone/>
                      </a:pPr>
                      <a:r>
                        <a:rPr lang="en-US" altLang="zh-CN" sz="700" spc="200" dirty="0">
                          <a:solidFill>
                            <a:schemeClr val="tx1"/>
                          </a:solidFill>
                          <a:uFillTx/>
                          <a:latin typeface="Arial" panose="020B0604020202020204" pitchFamily="34" charset="0"/>
                          <a:ea typeface="微软雅黑" panose="020B0503020204020204" charset="-122"/>
                        </a:rPr>
                        <a:t>E</a:t>
                      </a:r>
                      <a:endParaRPr lang="en-US" altLang="zh-CN" sz="700" b="0" spc="200" dirty="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indent="0" algn="ctr" fontAlgn="auto">
                        <a:lnSpc>
                          <a:spcPct val="120000"/>
                        </a:lnSpc>
                        <a:spcBef>
                          <a:spcPts val="0"/>
                        </a:spcBef>
                        <a:spcAft>
                          <a:spcPts val="0"/>
                        </a:spcAft>
                        <a:buNone/>
                      </a:pPr>
                      <a:r>
                        <a:rPr lang="en-US" altLang="zh-CN" sz="600" b="0" spc="200" dirty="0">
                          <a:solidFill>
                            <a:schemeClr val="tx1"/>
                          </a:solidFill>
                          <a:uFillTx/>
                          <a:latin typeface="Arial" panose="020B0604020202020204" pitchFamily="34" charset="0"/>
                          <a:ea typeface="微软雅黑" panose="020B0503020204020204" charset="-122"/>
                        </a:rPr>
                        <a:t>Excellent</a:t>
                      </a:r>
                      <a:endParaRPr lang="en-US" altLang="zh-CN" sz="600" b="0" spc="200" dirty="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indent="0" algn="ctr" fontAlgn="auto">
                        <a:lnSpc>
                          <a:spcPct val="120000"/>
                        </a:lnSpc>
                        <a:spcBef>
                          <a:spcPts val="0"/>
                        </a:spcBef>
                        <a:spcAft>
                          <a:spcPts val="0"/>
                        </a:spcAft>
                        <a:buNone/>
                      </a:pPr>
                      <a:r>
                        <a:rPr lang="zh-CN" altLang="en-US" sz="600" b="0" spc="200" dirty="0">
                          <a:solidFill>
                            <a:schemeClr val="tx1"/>
                          </a:solidFill>
                          <a:uFillTx/>
                          <a:latin typeface="Arial" panose="020B0604020202020204" pitchFamily="34" charset="0"/>
                          <a:ea typeface="微软雅黑" panose="020B0503020204020204" charset="-122"/>
                        </a:rPr>
                        <a:t>杰出的</a:t>
                      </a:r>
                      <a:endParaRPr lang="zh-CN" altLang="en-US" sz="600" b="0" spc="200" dirty="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indent="0" algn="ctr" fontAlgn="auto">
                        <a:lnSpc>
                          <a:spcPct val="120000"/>
                        </a:lnSpc>
                        <a:spcBef>
                          <a:spcPts val="0"/>
                        </a:spcBef>
                        <a:spcAft>
                          <a:spcPts val="0"/>
                        </a:spcAft>
                        <a:buNone/>
                      </a:pPr>
                      <a:r>
                        <a:rPr lang="en-US" altLang="en-US" sz="600" b="0" spc="200" dirty="0">
                          <a:solidFill>
                            <a:schemeClr val="tx1"/>
                          </a:solidFill>
                          <a:uFillTx/>
                          <a:latin typeface="Arial" panose="020B0604020202020204" pitchFamily="34" charset="0"/>
                          <a:ea typeface="微软雅黑" panose="020B0503020204020204" charset="-122"/>
                        </a:rPr>
                        <a:t>员工优秀、服务卓越、产品一流</a:t>
                      </a:r>
                      <a:endParaRPr lang="en-US" altLang="en-US" sz="600" b="0" spc="200" dirty="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r>
              <a:tr h="222885">
                <a:tc>
                  <a:txBody>
                    <a:bodyPr/>
                    <a:p>
                      <a:pPr indent="0" algn="ctr" fontAlgn="auto">
                        <a:lnSpc>
                          <a:spcPct val="120000"/>
                        </a:lnSpc>
                        <a:spcBef>
                          <a:spcPts val="0"/>
                        </a:spcBef>
                        <a:spcAft>
                          <a:spcPts val="0"/>
                        </a:spcAft>
                        <a:buNone/>
                      </a:pPr>
                      <a:r>
                        <a:rPr lang="en-US" altLang="zh-CN" sz="700" spc="200" dirty="0">
                          <a:solidFill>
                            <a:schemeClr val="tx1"/>
                          </a:solidFill>
                          <a:uFillTx/>
                          <a:latin typeface="Arial" panose="020B0604020202020204" pitchFamily="34" charset="0"/>
                          <a:ea typeface="微软雅黑" panose="020B0503020204020204" charset="-122"/>
                        </a:rPr>
                        <a:t>R</a:t>
                      </a:r>
                      <a:endParaRPr lang="en-US" altLang="zh-CN" sz="700" b="0" spc="200" dirty="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indent="0" algn="ctr" fontAlgn="auto">
                        <a:lnSpc>
                          <a:spcPct val="120000"/>
                        </a:lnSpc>
                        <a:spcBef>
                          <a:spcPts val="0"/>
                        </a:spcBef>
                        <a:spcAft>
                          <a:spcPts val="0"/>
                        </a:spcAft>
                        <a:buNone/>
                      </a:pPr>
                      <a:r>
                        <a:rPr lang="en-US" altLang="en-US" sz="600" b="0" spc="200">
                          <a:solidFill>
                            <a:schemeClr val="tx1"/>
                          </a:solidFill>
                          <a:uFillTx/>
                          <a:latin typeface="Arial" panose="020B0604020202020204" pitchFamily="34" charset="0"/>
                          <a:ea typeface="微软雅黑" panose="020B0503020204020204" charset="-122"/>
                        </a:rPr>
                        <a:t>Ready</a:t>
                      </a:r>
                      <a:endParaRPr lang="en-US" altLang="en-US" sz="600" b="0" spc="20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indent="0" algn="ctr" fontAlgn="auto">
                        <a:lnSpc>
                          <a:spcPct val="120000"/>
                        </a:lnSpc>
                        <a:spcBef>
                          <a:spcPts val="0"/>
                        </a:spcBef>
                        <a:spcAft>
                          <a:spcPts val="0"/>
                        </a:spcAft>
                        <a:buNone/>
                      </a:pPr>
                      <a:r>
                        <a:rPr lang="zh-CN" altLang="en-US" sz="600" b="0" spc="200" dirty="0">
                          <a:solidFill>
                            <a:schemeClr val="tx1"/>
                          </a:solidFill>
                          <a:uFillTx/>
                          <a:latin typeface="Arial" panose="020B0604020202020204" pitchFamily="34" charset="0"/>
                          <a:ea typeface="微软雅黑" panose="020B0503020204020204" charset="-122"/>
                        </a:rPr>
                        <a:t>准备</a:t>
                      </a:r>
                      <a:endParaRPr lang="zh-CN" altLang="en-US" sz="600" b="0" spc="200" dirty="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indent="0" algn="ctr" fontAlgn="auto">
                        <a:lnSpc>
                          <a:spcPct val="120000"/>
                        </a:lnSpc>
                        <a:spcBef>
                          <a:spcPts val="0"/>
                        </a:spcBef>
                        <a:spcAft>
                          <a:spcPts val="0"/>
                        </a:spcAft>
                        <a:buNone/>
                      </a:pPr>
                      <a:r>
                        <a:rPr lang="zh-CN" altLang="en-US" sz="600" b="0" spc="200">
                          <a:solidFill>
                            <a:schemeClr val="tx1"/>
                          </a:solidFill>
                          <a:uFillTx/>
                          <a:latin typeface="Arial" panose="020B0604020202020204" pitchFamily="34" charset="0"/>
                          <a:ea typeface="微软雅黑" panose="020B0503020204020204" charset="-122"/>
                        </a:rPr>
                        <a:t>最佳的、最有效的姿态</a:t>
                      </a:r>
                      <a:endParaRPr lang="zh-CN" altLang="en-US" sz="600" b="0" spc="20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222885">
                <a:tc>
                  <a:txBody>
                    <a:bodyPr/>
                    <a:p>
                      <a:pPr indent="0" algn="ctr" fontAlgn="auto">
                        <a:lnSpc>
                          <a:spcPct val="120000"/>
                        </a:lnSpc>
                        <a:spcBef>
                          <a:spcPts val="0"/>
                        </a:spcBef>
                        <a:spcAft>
                          <a:spcPts val="0"/>
                        </a:spcAft>
                        <a:buNone/>
                      </a:pPr>
                      <a:r>
                        <a:rPr lang="en-US" altLang="zh-CN" sz="700" b="0" spc="200" dirty="0">
                          <a:solidFill>
                            <a:schemeClr val="tx1"/>
                          </a:solidFill>
                          <a:uFillTx/>
                          <a:latin typeface="Arial" panose="020B0604020202020204" pitchFamily="34" charset="0"/>
                          <a:ea typeface="微软雅黑" panose="020B0503020204020204" charset="-122"/>
                        </a:rPr>
                        <a:t>V</a:t>
                      </a:r>
                      <a:endParaRPr lang="en-US" altLang="zh-CN" sz="700" b="0" spc="200" dirty="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indent="0" algn="ctr" fontAlgn="auto">
                        <a:lnSpc>
                          <a:spcPct val="120000"/>
                        </a:lnSpc>
                        <a:spcBef>
                          <a:spcPts val="0"/>
                        </a:spcBef>
                        <a:spcAft>
                          <a:spcPts val="0"/>
                        </a:spcAft>
                        <a:buNone/>
                      </a:pPr>
                      <a:r>
                        <a:rPr lang="en-US" altLang="en-US" sz="600" b="0" spc="200" dirty="0">
                          <a:solidFill>
                            <a:schemeClr val="tx1"/>
                          </a:solidFill>
                          <a:uFillTx/>
                          <a:latin typeface="Arial" panose="020B0604020202020204" pitchFamily="34" charset="0"/>
                          <a:ea typeface="微软雅黑" panose="020B0503020204020204" charset="-122"/>
                        </a:rPr>
                        <a:t>Viewing</a:t>
                      </a:r>
                      <a:endParaRPr lang="en-US" altLang="en-US" sz="600" b="0" spc="200" dirty="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indent="0" algn="ctr" fontAlgn="auto">
                        <a:lnSpc>
                          <a:spcPct val="120000"/>
                        </a:lnSpc>
                        <a:spcBef>
                          <a:spcPts val="0"/>
                        </a:spcBef>
                        <a:spcAft>
                          <a:spcPts val="0"/>
                        </a:spcAft>
                        <a:buNone/>
                      </a:pPr>
                      <a:r>
                        <a:rPr lang="en-US" altLang="en-US" sz="600" b="0" spc="200">
                          <a:solidFill>
                            <a:schemeClr val="tx1"/>
                          </a:solidFill>
                          <a:uFillTx/>
                          <a:latin typeface="Arial" panose="020B0604020202020204" pitchFamily="34" charset="0"/>
                          <a:ea typeface="微软雅黑" panose="020B0503020204020204" charset="-122"/>
                        </a:rPr>
                        <a:t>观察</a:t>
                      </a:r>
                      <a:endParaRPr lang="en-US" altLang="en-US" sz="600" b="0" spc="20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indent="0" algn="ctr" fontAlgn="auto">
                        <a:lnSpc>
                          <a:spcPct val="120000"/>
                        </a:lnSpc>
                        <a:spcBef>
                          <a:spcPts val="0"/>
                        </a:spcBef>
                        <a:spcAft>
                          <a:spcPts val="0"/>
                        </a:spcAft>
                        <a:buNone/>
                      </a:pPr>
                      <a:r>
                        <a:rPr lang="en-US" altLang="zh-CN" sz="600" b="0" spc="200">
                          <a:solidFill>
                            <a:schemeClr val="tx1"/>
                          </a:solidFill>
                          <a:uFillTx/>
                          <a:latin typeface="Arial" panose="020B0604020202020204" pitchFamily="34" charset="0"/>
                          <a:ea typeface="微软雅黑" panose="020B0503020204020204" charset="-122"/>
                          <a:cs typeface="微软雅黑 Light" panose="020B0502040204020203" charset="-122"/>
                        </a:rPr>
                        <a:t>时刻关注、及时发现、第一时间提供服务</a:t>
                      </a:r>
                      <a:endParaRPr lang="en-US" altLang="zh-CN" sz="600" b="0" spc="200">
                        <a:solidFill>
                          <a:schemeClr val="tx1"/>
                        </a:solidFill>
                        <a:uFillTx/>
                        <a:latin typeface="Arial" panose="020B0604020202020204" pitchFamily="34" charset="0"/>
                        <a:ea typeface="微软雅黑" panose="020B0503020204020204" charset="-122"/>
                        <a:cs typeface="微软雅黑 Light" panose="020B0502040204020203"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r>
              <a:tr h="222885">
                <a:tc>
                  <a:txBody>
                    <a:bodyPr/>
                    <a:p>
                      <a:pPr indent="0" algn="ctr" fontAlgn="auto">
                        <a:lnSpc>
                          <a:spcPct val="120000"/>
                        </a:lnSpc>
                        <a:spcBef>
                          <a:spcPts val="0"/>
                        </a:spcBef>
                        <a:spcAft>
                          <a:spcPts val="0"/>
                        </a:spcAft>
                        <a:buNone/>
                      </a:pPr>
                      <a:r>
                        <a:rPr lang="en-US" altLang="zh-CN" sz="700" b="0" spc="200" dirty="0">
                          <a:solidFill>
                            <a:schemeClr val="tx1"/>
                          </a:solidFill>
                          <a:uFillTx/>
                          <a:latin typeface="Arial" panose="020B0604020202020204" pitchFamily="34" charset="0"/>
                          <a:ea typeface="微软雅黑" panose="020B0503020204020204" charset="-122"/>
                        </a:rPr>
                        <a:t>I</a:t>
                      </a:r>
                      <a:endParaRPr lang="en-US" altLang="zh-CN" sz="700" b="0" spc="200" dirty="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indent="0" algn="ctr" fontAlgn="auto">
                        <a:lnSpc>
                          <a:spcPct val="120000"/>
                        </a:lnSpc>
                        <a:spcBef>
                          <a:spcPts val="0"/>
                        </a:spcBef>
                        <a:spcAft>
                          <a:spcPts val="0"/>
                        </a:spcAft>
                        <a:buNone/>
                      </a:pPr>
                      <a:r>
                        <a:rPr lang="en-US" altLang="en-US" sz="600" b="0" spc="200" dirty="0">
                          <a:solidFill>
                            <a:schemeClr val="tx1"/>
                          </a:solidFill>
                          <a:uFillTx/>
                          <a:latin typeface="Arial" panose="020B0604020202020204" pitchFamily="34" charset="0"/>
                          <a:ea typeface="微软雅黑" panose="020B0503020204020204" charset="-122"/>
                        </a:rPr>
                        <a:t>Inviting</a:t>
                      </a:r>
                      <a:endParaRPr lang="en-US" altLang="en-US" sz="600" b="0" spc="200" dirty="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indent="0" algn="ctr" fontAlgn="auto">
                        <a:lnSpc>
                          <a:spcPct val="120000"/>
                        </a:lnSpc>
                        <a:spcBef>
                          <a:spcPts val="0"/>
                        </a:spcBef>
                        <a:spcAft>
                          <a:spcPts val="0"/>
                        </a:spcAft>
                        <a:buNone/>
                      </a:pPr>
                      <a:r>
                        <a:rPr lang="en-US" altLang="en-US" sz="600" b="0" spc="200">
                          <a:solidFill>
                            <a:schemeClr val="tx1"/>
                          </a:solidFill>
                          <a:uFillTx/>
                          <a:latin typeface="Arial" panose="020B0604020202020204" pitchFamily="34" charset="0"/>
                          <a:ea typeface="微软雅黑" panose="020B0503020204020204" charset="-122"/>
                        </a:rPr>
                        <a:t>诱人的</a:t>
                      </a:r>
                      <a:endParaRPr lang="en-US" altLang="en-US" sz="600" b="0" spc="20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indent="0" algn="ctr" fontAlgn="auto">
                        <a:lnSpc>
                          <a:spcPct val="120000"/>
                        </a:lnSpc>
                        <a:spcBef>
                          <a:spcPts val="0"/>
                        </a:spcBef>
                        <a:spcAft>
                          <a:spcPts val="0"/>
                        </a:spcAft>
                        <a:buNone/>
                      </a:pPr>
                      <a:r>
                        <a:rPr lang="en-US" altLang="en-US" sz="600" spc="200">
                          <a:uFillTx/>
                          <a:latin typeface="Arial" panose="020B0604020202020204" pitchFamily="34" charset="0"/>
                          <a:ea typeface="微软雅黑" panose="020B0503020204020204" charset="-122"/>
                          <a:sym typeface="+mn-ea"/>
                        </a:rPr>
                        <a:t>产品具有吸引力的</a:t>
                      </a:r>
                      <a:endParaRPr lang="en-US" altLang="zh-CN" sz="600" b="0" spc="200">
                        <a:solidFill>
                          <a:schemeClr val="tx1"/>
                        </a:solidFill>
                        <a:uFillTx/>
                        <a:latin typeface="Arial" panose="020B0604020202020204" pitchFamily="34" charset="0"/>
                        <a:ea typeface="微软雅黑" panose="020B0503020204020204" charset="-122"/>
                        <a:cs typeface="微软雅黑 Light" panose="020B0502040204020203"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r>
              <a:tr h="222885">
                <a:tc>
                  <a:txBody>
                    <a:bodyPr/>
                    <a:p>
                      <a:pPr indent="0" algn="ctr" fontAlgn="auto">
                        <a:lnSpc>
                          <a:spcPct val="120000"/>
                        </a:lnSpc>
                        <a:spcBef>
                          <a:spcPts val="0"/>
                        </a:spcBef>
                        <a:spcAft>
                          <a:spcPts val="0"/>
                        </a:spcAft>
                        <a:buNone/>
                      </a:pPr>
                      <a:r>
                        <a:rPr lang="en-US" altLang="zh-CN" sz="700" spc="200" dirty="0">
                          <a:solidFill>
                            <a:schemeClr val="tx1"/>
                          </a:solidFill>
                          <a:uFillTx/>
                          <a:latin typeface="Arial" panose="020B0604020202020204" pitchFamily="34" charset="0"/>
                          <a:ea typeface="微软雅黑" panose="020B0503020204020204" charset="-122"/>
                        </a:rPr>
                        <a:t>C</a:t>
                      </a:r>
                      <a:endParaRPr lang="en-US" altLang="zh-CN" sz="700" b="0" spc="200" dirty="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indent="0" algn="ctr" fontAlgn="auto">
                        <a:lnSpc>
                          <a:spcPct val="120000"/>
                        </a:lnSpc>
                        <a:spcBef>
                          <a:spcPts val="0"/>
                        </a:spcBef>
                        <a:spcAft>
                          <a:spcPts val="0"/>
                        </a:spcAft>
                        <a:buNone/>
                      </a:pPr>
                      <a:r>
                        <a:rPr lang="en-US" altLang="en-US" sz="600" b="0" spc="200" dirty="0">
                          <a:solidFill>
                            <a:schemeClr val="tx1"/>
                          </a:solidFill>
                          <a:uFillTx/>
                          <a:latin typeface="Arial" panose="020B0604020202020204" pitchFamily="34" charset="0"/>
                          <a:ea typeface="微软雅黑" panose="020B0503020204020204" charset="-122"/>
                        </a:rPr>
                        <a:t>Creating</a:t>
                      </a:r>
                      <a:endParaRPr lang="en-US" altLang="en-US" sz="600" b="0" spc="200" dirty="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indent="0" algn="ctr" fontAlgn="auto">
                        <a:lnSpc>
                          <a:spcPct val="120000"/>
                        </a:lnSpc>
                        <a:spcBef>
                          <a:spcPts val="0"/>
                        </a:spcBef>
                        <a:spcAft>
                          <a:spcPts val="0"/>
                        </a:spcAft>
                        <a:buNone/>
                      </a:pPr>
                      <a:r>
                        <a:rPr lang="en-US" altLang="en-US" sz="600" b="0" spc="200">
                          <a:solidFill>
                            <a:schemeClr val="tx1"/>
                          </a:solidFill>
                          <a:uFillTx/>
                          <a:latin typeface="Arial" panose="020B0604020202020204" pitchFamily="34" charset="0"/>
                          <a:ea typeface="微软雅黑" panose="020B0503020204020204" charset="-122"/>
                        </a:rPr>
                        <a:t>创造</a:t>
                      </a:r>
                      <a:endParaRPr lang="en-US" altLang="en-US" sz="600" b="0" spc="20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indent="0" algn="ctr" fontAlgn="auto">
                        <a:lnSpc>
                          <a:spcPct val="120000"/>
                        </a:lnSpc>
                        <a:spcBef>
                          <a:spcPts val="0"/>
                        </a:spcBef>
                        <a:spcAft>
                          <a:spcPts val="0"/>
                        </a:spcAft>
                        <a:buNone/>
                      </a:pPr>
                      <a:r>
                        <a:rPr lang="en-US" altLang="zh-CN" sz="600" b="0" spc="200">
                          <a:solidFill>
                            <a:schemeClr val="tx1"/>
                          </a:solidFill>
                          <a:uFillTx/>
                          <a:latin typeface="Arial" panose="020B0604020202020204" pitchFamily="34" charset="0"/>
                          <a:ea typeface="微软雅黑" panose="020B0503020204020204" charset="-122"/>
                          <a:cs typeface="微软雅黑 Light" panose="020B0502040204020203" charset="-122"/>
                        </a:rPr>
                        <a:t>个性化需求、创造性服务</a:t>
                      </a:r>
                      <a:endParaRPr lang="en-US" altLang="zh-CN" sz="600" b="0" spc="200">
                        <a:solidFill>
                          <a:schemeClr val="tx1"/>
                        </a:solidFill>
                        <a:uFillTx/>
                        <a:latin typeface="Arial" panose="020B0604020202020204" pitchFamily="34" charset="0"/>
                        <a:ea typeface="微软雅黑" panose="020B0503020204020204" charset="-122"/>
                        <a:cs typeface="微软雅黑 Light" panose="020B0502040204020203"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r>
              <a:tr h="222885">
                <a:tc>
                  <a:txBody>
                    <a:bodyPr/>
                    <a:p>
                      <a:pPr indent="0" algn="ctr" fontAlgn="auto">
                        <a:lnSpc>
                          <a:spcPct val="120000"/>
                        </a:lnSpc>
                        <a:spcBef>
                          <a:spcPts val="0"/>
                        </a:spcBef>
                        <a:spcAft>
                          <a:spcPts val="0"/>
                        </a:spcAft>
                        <a:buNone/>
                      </a:pPr>
                      <a:r>
                        <a:rPr lang="en-US" altLang="zh-CN" sz="700" spc="200" dirty="0">
                          <a:solidFill>
                            <a:schemeClr val="tx1"/>
                          </a:solidFill>
                          <a:uFillTx/>
                          <a:latin typeface="Arial" panose="020B0604020202020204" pitchFamily="34" charset="0"/>
                          <a:ea typeface="微软雅黑" panose="020B0503020204020204" charset="-122"/>
                        </a:rPr>
                        <a:t>E</a:t>
                      </a:r>
                      <a:endParaRPr lang="en-US" altLang="zh-CN" sz="700" b="0" spc="200" dirty="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indent="0" algn="ctr" fontAlgn="auto">
                        <a:lnSpc>
                          <a:spcPct val="120000"/>
                        </a:lnSpc>
                        <a:spcBef>
                          <a:spcPts val="0"/>
                        </a:spcBef>
                        <a:spcAft>
                          <a:spcPts val="0"/>
                        </a:spcAft>
                        <a:buNone/>
                      </a:pPr>
                      <a:r>
                        <a:rPr lang="en-US" altLang="zh-CN" sz="600" b="0" spc="200">
                          <a:solidFill>
                            <a:schemeClr val="tx1"/>
                          </a:solidFill>
                          <a:uFillTx/>
                          <a:latin typeface="Arial" panose="020B0604020202020204" pitchFamily="34" charset="0"/>
                          <a:ea typeface="微软雅黑" panose="020B0503020204020204" charset="-122"/>
                        </a:rPr>
                        <a:t>Eye</a:t>
                      </a:r>
                      <a:endParaRPr lang="en-US" altLang="zh-CN" sz="600" b="0" spc="20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indent="0" algn="ctr" fontAlgn="auto">
                        <a:lnSpc>
                          <a:spcPct val="120000"/>
                        </a:lnSpc>
                        <a:spcBef>
                          <a:spcPts val="0"/>
                        </a:spcBef>
                        <a:spcAft>
                          <a:spcPts val="0"/>
                        </a:spcAft>
                        <a:buNone/>
                      </a:pPr>
                      <a:r>
                        <a:rPr lang="zh-CN" altLang="en-US" sz="600" b="0" spc="200" dirty="0">
                          <a:solidFill>
                            <a:schemeClr val="tx1"/>
                          </a:solidFill>
                          <a:uFillTx/>
                          <a:latin typeface="Arial" panose="020B0604020202020204" pitchFamily="34" charset="0"/>
                          <a:ea typeface="微软雅黑" panose="020B0503020204020204" charset="-122"/>
                        </a:rPr>
                        <a:t>眼神</a:t>
                      </a:r>
                      <a:endParaRPr lang="zh-CN" altLang="en-US" sz="600" b="0" spc="200" dirty="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indent="0" algn="ctr" fontAlgn="auto">
                        <a:lnSpc>
                          <a:spcPct val="120000"/>
                        </a:lnSpc>
                        <a:spcBef>
                          <a:spcPts val="0"/>
                        </a:spcBef>
                        <a:spcAft>
                          <a:spcPts val="0"/>
                        </a:spcAft>
                        <a:buNone/>
                      </a:pPr>
                      <a:r>
                        <a:rPr lang="en-US" altLang="en-US" sz="600" b="0" spc="200">
                          <a:solidFill>
                            <a:schemeClr val="tx1"/>
                          </a:solidFill>
                          <a:uFillTx/>
                          <a:latin typeface="Arial" panose="020B0604020202020204" pitchFamily="34" charset="0"/>
                          <a:ea typeface="微软雅黑" panose="020B0503020204020204" charset="-122"/>
                        </a:rPr>
                        <a:t>眼光交流、及时发现、主动问询、采取措施</a:t>
                      </a:r>
                      <a:endParaRPr lang="en-US" altLang="en-US" sz="600" b="0" spc="200">
                        <a:solidFill>
                          <a:schemeClr val="tx1"/>
                        </a:solidFill>
                        <a:uFillTx/>
                        <a:latin typeface="Arial" panose="020B0604020202020204" pitchFamily="34" charset="0"/>
                        <a:ea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主题一</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经营管理</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餐饮日常管理</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876935" y="1172845"/>
            <a:ext cx="5775960" cy="2276475"/>
          </a:xfrm>
          <a:prstGeom prst="rect">
            <a:avLst/>
          </a:prstGeom>
          <a:noFill/>
        </p:spPr>
        <p:txBody>
          <a:bodyPr wrap="square" rtlCol="0" anchor="t">
            <a:noAutofit/>
          </a:bodyPr>
          <a:p>
            <a:pPr marL="0" indent="304800" algn="ctr" eaLnBrk="1" fontAlgn="auto" latinLnBrk="0" hangingPunct="1">
              <a:lnSpc>
                <a:spcPct val="150000"/>
              </a:lnSpc>
              <a:extLst>
                <a:ext uri="{35155182-B16C-46BC-9424-99874614C6A1}">
                  <wpsdc:indentchars xmlns:wpsdc="http://www.wps.cn/officeDocument/2017/drawingmlCustomData" val="200" checksum="1077528236"/>
                </a:ext>
              </a:extLst>
            </a:pPr>
            <a:r>
              <a:rPr kumimoji="0" lang="zh-CN" altLang="en-US" sz="1200" b="1" i="0" u="none" strike="noStrike" kern="0" cap="none" spc="0" normalizeH="0" baseline="0" noProof="1" dirty="0">
                <a:latin typeface="宋体" panose="02010600030101010101" pitchFamily="2" charset="-122"/>
                <a:ea typeface="宋体" panose="02010600030101010101" pitchFamily="2" charset="-122"/>
                <a:cs typeface="+mn-ea"/>
              </a:rPr>
              <a:t>小小咸菜</a:t>
            </a:r>
            <a:endParaRPr kumimoji="0" lang="zh-CN" altLang="en-US" sz="1200" b="1" i="0" u="none" strike="noStrike" kern="0" cap="none" spc="0" normalizeH="0" baseline="0" noProof="1" dirty="0">
              <a:latin typeface="宋体" panose="02010600030101010101" pitchFamily="2" charset="-122"/>
              <a:ea typeface="宋体" panose="02010600030101010101" pitchFamily="2" charset="-122"/>
              <a:cs typeface="+mn-ea"/>
            </a:endParaRPr>
          </a:p>
          <a:p>
            <a:pPr marL="0" indent="228600" eaLnBrk="1" fontAlgn="auto" latinLnBrk="0" hangingPunct="1">
              <a:lnSpc>
                <a:spcPct val="150000"/>
              </a:lnSpc>
              <a:extLst>
                <a:ext uri="{35155182-B16C-46BC-9424-99874614C6A1}">
                  <wpsdc:indentchars xmlns:wpsdc="http://www.wps.cn/officeDocument/2017/drawingmlCustomData" val="200" checksum="982035570"/>
                </a:ext>
              </a:extLst>
            </a:pPr>
            <a:r>
              <a:rPr lang="zh-CN" altLang="en-US" sz="900">
                <a:latin typeface="+mn-ea"/>
                <a:ea typeface="+mn-ea"/>
                <a:cs typeface="+mn-ea"/>
              </a:rPr>
              <a:t>某晚，一家酒店餐厅包间内一席普通的家宴正在进行。在祥和的气氛中，服务员小李看到老先生正在不停地用小勺翻搅着碗中的稀饭，对着餐桌上丰盛的鸡鸭鱼肉直摇头。这是怎么回事呢?是我们的饭菜不合口味?不对呀，其他客人正吃得津津有味呢!小李灵机一动，到后厨为老先生端上一小碟咸菜--榨菜丝。当小李把榨菜丝端上餐桌后，老先生眼前一亮,对着小李不停地称赞:“小姑娘，你可真细心，能够看出我对咸菜的兴趣，不简单!”老先生的老伴高兴地说:“这儿的服务跟其他地方的就是不一样，我们没说到的，小姑娘都能想到、做到，今后有时间我们会经常到你们这里来!”</a:t>
            </a:r>
            <a:endParaRPr lang="zh-CN" altLang="en-US" sz="900">
              <a:latin typeface="+mn-ea"/>
              <a:ea typeface="+mn-ea"/>
              <a:cs typeface="+mn-ea"/>
            </a:endParaRPr>
          </a:p>
          <a:p>
            <a:pPr marL="0" indent="228600" eaLnBrk="1" fontAlgn="auto" latinLnBrk="0" hangingPunct="1">
              <a:lnSpc>
                <a:spcPct val="150000"/>
              </a:lnSpc>
              <a:extLst>
                <a:ext uri="{35155182-B16C-46BC-9424-99874614C6A1}">
                  <wpsdc:indentchars xmlns:wpsdc="http://www.wps.cn/officeDocument/2017/drawingmlCustomData" val="200" checksum="982035570"/>
                </a:ext>
              </a:extLst>
            </a:pPr>
            <a:r>
              <a:rPr lang="zh-CN" altLang="en-US" sz="900">
                <a:latin typeface="+mn-ea"/>
                <a:ea typeface="+mn-ea"/>
                <a:cs typeface="+mn-ea"/>
              </a:rPr>
              <a:t>分析:本案例服务中，服务员小李本着为客人着想的原则，给客人提供了满意的服务。这种无微不至的关心，对于客人来讲会有方便、温馨的感觉。因此，在就餐服务的同时我们要时刻关注客人的言行，把服务工作做在客人开口之前，真正为客人提供“满意+惊喜”的服务，使餐厅的服务水准得到体现。</a:t>
            </a:r>
            <a:endParaRPr lang="zh-CN" altLang="en-US" sz="900">
              <a:latin typeface="+mn-ea"/>
              <a:ea typeface="+mn-ea"/>
              <a:cs typeface="+mn-ea"/>
            </a:endParaRPr>
          </a:p>
        </p:txBody>
      </p:sp>
      <p:sp>
        <p:nvSpPr>
          <p:cNvPr id="6" name="圆角矩形 5"/>
          <p:cNvSpPr/>
          <p:nvPr/>
        </p:nvSpPr>
        <p:spPr>
          <a:xfrm>
            <a:off x="577850" y="831850"/>
            <a:ext cx="6314440" cy="2958465"/>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sz="100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0" y="4737"/>
            <a:ext cx="7553325" cy="4244663"/>
          </a:xfrm>
          <a:prstGeom prst="rect">
            <a:avLst/>
          </a:prstGeom>
        </p:spPr>
      </p:pic>
      <p:sp>
        <p:nvSpPr>
          <p:cNvPr id="3" name="object 3"/>
          <p:cNvSpPr txBox="1">
            <a:spLocks noGrp="1"/>
          </p:cNvSpPr>
          <p:nvPr>
            <p:ph type="title"/>
          </p:nvPr>
        </p:nvSpPr>
        <p:spPr>
          <a:xfrm>
            <a:off x="774233" y="1076389"/>
            <a:ext cx="955040" cy="211454"/>
          </a:xfrm>
          <a:prstGeom prst="rect">
            <a:avLst/>
          </a:prstGeom>
        </p:spPr>
        <p:txBody>
          <a:bodyPr vert="horz" wrap="square" lIns="0" tIns="15240" rIns="0" bIns="0" rtlCol="0">
            <a:spAutoFit/>
          </a:bodyPr>
          <a:lstStyle/>
          <a:p>
            <a:pPr marL="12700">
              <a:lnSpc>
                <a:spcPct val="100000"/>
              </a:lnSpc>
              <a:spcBef>
                <a:spcPts val="120"/>
              </a:spcBef>
            </a:pPr>
            <a:r>
              <a:rPr sz="1200" dirty="0">
                <a:solidFill>
                  <a:srgbClr val="252525"/>
                </a:solidFill>
              </a:rPr>
              <a:t>【</a:t>
            </a:r>
            <a:r>
              <a:rPr sz="1200" dirty="0">
                <a:solidFill>
                  <a:srgbClr val="252525"/>
                </a:solidFill>
              </a:rPr>
              <a:t>作</a:t>
            </a:r>
            <a:r>
              <a:rPr sz="1200" dirty="0">
                <a:solidFill>
                  <a:srgbClr val="252525"/>
                </a:solidFill>
              </a:rPr>
              <a:t>业</a:t>
            </a:r>
            <a:r>
              <a:rPr sz="1200" dirty="0">
                <a:solidFill>
                  <a:srgbClr val="252525"/>
                </a:solidFill>
              </a:rPr>
              <a:t>目</a:t>
            </a:r>
            <a:r>
              <a:rPr sz="1200" dirty="0">
                <a:solidFill>
                  <a:srgbClr val="252525"/>
                </a:solidFill>
              </a:rPr>
              <a:t>标</a:t>
            </a:r>
            <a:r>
              <a:rPr sz="1200" spc="-50" dirty="0">
                <a:solidFill>
                  <a:srgbClr val="252525"/>
                </a:solidFill>
              </a:rPr>
              <a:t>】</a:t>
            </a:r>
            <a:endParaRPr sz="1200"/>
          </a:p>
        </p:txBody>
      </p:sp>
      <p:sp>
        <p:nvSpPr>
          <p:cNvPr id="4" name="object 4"/>
          <p:cNvSpPr txBox="1"/>
          <p:nvPr/>
        </p:nvSpPr>
        <p:spPr>
          <a:xfrm>
            <a:off x="774233" y="1266015"/>
            <a:ext cx="5607050" cy="1524635"/>
          </a:xfrm>
          <a:prstGeom prst="rect">
            <a:avLst/>
          </a:prstGeom>
        </p:spPr>
        <p:txBody>
          <a:bodyPr vert="horz" wrap="square" lIns="0" tIns="92075" rIns="0" bIns="0" rtlCol="0">
            <a:spAutoFit/>
          </a:bodyPr>
          <a:lstStyle/>
          <a:p>
            <a:pPr marL="176530" indent="-158750">
              <a:lnSpc>
                <a:spcPct val="100000"/>
              </a:lnSpc>
              <a:spcBef>
                <a:spcPts val="725"/>
              </a:spcBef>
              <a:buFont typeface="Calibri Light" panose="020F0302020204030204"/>
              <a:buChar char="•"/>
              <a:tabLst>
                <a:tab pos="177165" algn="l"/>
              </a:tabLst>
            </a:pPr>
            <a:r>
              <a:rPr sz="1000" b="0" dirty="0">
                <a:solidFill>
                  <a:srgbClr val="252525"/>
                </a:solidFill>
                <a:latin typeface="宋体" panose="02010600030101010101" pitchFamily="2" charset="-122"/>
                <a:ea typeface="宋体" panose="02010600030101010101" pitchFamily="2" charset="-122"/>
                <a:cs typeface="微软雅黑 Light" panose="020B0502040204020203" charset="-122"/>
              </a:rPr>
              <a:t>1.</a:t>
            </a:r>
            <a:r>
              <a:rPr lang="zh-CN" altLang="en-US" sz="1000" dirty="0">
                <a:solidFill>
                  <a:schemeClr val="tx1">
                    <a:lumMod val="85000"/>
                    <a:lumOff val="15000"/>
                  </a:schemeClr>
                </a:solidFill>
                <a:latin typeface="+mn-ea"/>
                <a:ea typeface="宋体" panose="02010600030101010101" pitchFamily="2" charset="-122"/>
                <a:cs typeface="+mn-ea"/>
                <a:sym typeface="+mn-ea"/>
              </a:rPr>
              <a:t>了解</a:t>
            </a:r>
            <a:r>
              <a:rPr lang="en-US" altLang="zh-CN" sz="1000" dirty="0">
                <a:solidFill>
                  <a:schemeClr val="tx1">
                    <a:lumMod val="85000"/>
                    <a:lumOff val="15000"/>
                  </a:schemeClr>
                </a:solidFill>
                <a:latin typeface="+mn-ea"/>
                <a:cs typeface="+mn-ea"/>
                <a:sym typeface="+mn-ea"/>
              </a:rPr>
              <a:t>餐饮服务质量管理的</a:t>
            </a:r>
            <a:r>
              <a:rPr lang="zh-CN" altLang="en-US" sz="1000" dirty="0">
                <a:solidFill>
                  <a:schemeClr val="tx1">
                    <a:lumMod val="85000"/>
                    <a:lumOff val="15000"/>
                  </a:schemeClr>
                </a:solidFill>
                <a:latin typeface="+mn-ea"/>
                <a:ea typeface="宋体" panose="02010600030101010101" pitchFamily="2" charset="-122"/>
                <a:cs typeface="+mn-ea"/>
                <a:sym typeface="+mn-ea"/>
              </a:rPr>
              <a:t>内容及特点；</a:t>
            </a:r>
            <a:endParaRPr lang="zh-CN" altLang="en-US" sz="1000" dirty="0">
              <a:solidFill>
                <a:schemeClr val="tx1">
                  <a:lumMod val="85000"/>
                  <a:lumOff val="15000"/>
                </a:schemeClr>
              </a:solidFill>
              <a:latin typeface="+mn-ea"/>
              <a:ea typeface="宋体" panose="02010600030101010101" pitchFamily="2" charset="-122"/>
              <a:cs typeface="+mn-ea"/>
              <a:sym typeface="+mn-ea"/>
            </a:endParaRPr>
          </a:p>
          <a:p>
            <a:pPr marL="176530" indent="-158750">
              <a:lnSpc>
                <a:spcPct val="100000"/>
              </a:lnSpc>
              <a:spcBef>
                <a:spcPts val="725"/>
              </a:spcBef>
              <a:buFont typeface="Calibri Light" panose="020F0302020204030204"/>
              <a:buChar char="•"/>
              <a:tabLst>
                <a:tab pos="177165" algn="l"/>
              </a:tabLst>
            </a:pPr>
            <a:r>
              <a:rPr lang="en-US" altLang="zh-CN" sz="1000" dirty="0">
                <a:solidFill>
                  <a:schemeClr val="tx1">
                    <a:lumMod val="85000"/>
                    <a:lumOff val="15000"/>
                  </a:schemeClr>
                </a:solidFill>
                <a:latin typeface="+mn-ea"/>
                <a:ea typeface="宋体" panose="02010600030101010101" pitchFamily="2" charset="-122"/>
                <a:cs typeface="+mn-ea"/>
                <a:sym typeface="+mn-ea"/>
              </a:rPr>
              <a:t>2.</a:t>
            </a:r>
            <a:r>
              <a:rPr kumimoji="0" lang="en-US" altLang="zh-CN" sz="1000" b="0" i="0" u="none" strike="noStrike" kern="0" cap="none" spc="0" normalizeH="0" baseline="0" noProof="1" dirty="0">
                <a:solidFill>
                  <a:schemeClr val="tx1">
                    <a:lumMod val="85000"/>
                    <a:lumOff val="15000"/>
                  </a:schemeClr>
                </a:solidFill>
                <a:latin typeface="+mn-ea"/>
                <a:ea typeface="Arial" panose="020B0604020202020204" pitchFamily="34" charset="0"/>
                <a:cs typeface="+mn-ea"/>
                <a:sym typeface="+mn-lt"/>
              </a:rPr>
              <a:t>学会餐厅服务质量控制的方法，能够对餐饮服务的全过程进行质量监控</a:t>
            </a:r>
            <a:endParaRPr kumimoji="0" lang="en-US" altLang="zh-CN" sz="1000" b="0" i="0" u="none" strike="noStrike" kern="0" cap="none" spc="0" normalizeH="0" baseline="0" noProof="1" dirty="0">
              <a:solidFill>
                <a:schemeClr val="tx1">
                  <a:lumMod val="85000"/>
                  <a:lumOff val="15000"/>
                </a:schemeClr>
              </a:solidFill>
              <a:latin typeface="+mn-ea"/>
              <a:ea typeface="Arial" panose="020B0604020202020204" pitchFamily="34" charset="0"/>
              <a:cs typeface="+mn-ea"/>
            </a:endParaRPr>
          </a:p>
          <a:p>
            <a:pPr marL="17780" indent="0">
              <a:lnSpc>
                <a:spcPct val="100000"/>
              </a:lnSpc>
              <a:spcBef>
                <a:spcPts val="725"/>
              </a:spcBef>
              <a:buFont typeface="Calibri Light" panose="020F0302020204030204"/>
              <a:buNone/>
              <a:tabLst>
                <a:tab pos="177165" algn="l"/>
              </a:tabLst>
            </a:pPr>
            <a:endParaRPr sz="1200" b="1" dirty="0">
              <a:solidFill>
                <a:srgbClr val="252525"/>
              </a:solidFill>
              <a:latin typeface="微软雅黑" panose="020B0503020204020204" charset="-122"/>
              <a:cs typeface="微软雅黑" panose="020B0503020204020204" charset="-122"/>
            </a:endParaRPr>
          </a:p>
          <a:p>
            <a:pPr marL="17780" indent="0">
              <a:lnSpc>
                <a:spcPct val="100000"/>
              </a:lnSpc>
              <a:spcBef>
                <a:spcPts val="725"/>
              </a:spcBef>
              <a:buFont typeface="Calibri Light" panose="020F0302020204030204"/>
              <a:buNone/>
              <a:tabLst>
                <a:tab pos="177165" algn="l"/>
              </a:tabLst>
            </a:pPr>
            <a:r>
              <a:rPr sz="1200" b="1" dirty="0">
                <a:solidFill>
                  <a:srgbClr val="252525"/>
                </a:solidFill>
                <a:latin typeface="微软雅黑" panose="020B0503020204020204" charset="-122"/>
                <a:cs typeface="微软雅黑" panose="020B0503020204020204" charset="-122"/>
              </a:rPr>
              <a:t>【</a:t>
            </a:r>
            <a:r>
              <a:rPr sz="1200" b="1" dirty="0">
                <a:solidFill>
                  <a:srgbClr val="252525"/>
                </a:solidFill>
                <a:latin typeface="微软雅黑" panose="020B0503020204020204" charset="-122"/>
                <a:cs typeface="微软雅黑" panose="020B0503020204020204" charset="-122"/>
              </a:rPr>
              <a:t>作</a:t>
            </a:r>
            <a:r>
              <a:rPr sz="1200" b="1" dirty="0">
                <a:solidFill>
                  <a:srgbClr val="252525"/>
                </a:solidFill>
                <a:latin typeface="微软雅黑" panose="020B0503020204020204" charset="-122"/>
                <a:cs typeface="微软雅黑" panose="020B0503020204020204" charset="-122"/>
              </a:rPr>
              <a:t>业</a:t>
            </a:r>
            <a:r>
              <a:rPr sz="1200" b="1" dirty="0">
                <a:solidFill>
                  <a:srgbClr val="252525"/>
                </a:solidFill>
                <a:latin typeface="微软雅黑" panose="020B0503020204020204" charset="-122"/>
                <a:cs typeface="微软雅黑" panose="020B0503020204020204" charset="-122"/>
              </a:rPr>
              <a:t>内</a:t>
            </a:r>
            <a:r>
              <a:rPr sz="1200" b="1" dirty="0">
                <a:solidFill>
                  <a:srgbClr val="252525"/>
                </a:solidFill>
                <a:latin typeface="微软雅黑" panose="020B0503020204020204" charset="-122"/>
                <a:cs typeface="微软雅黑" panose="020B0503020204020204" charset="-122"/>
              </a:rPr>
              <a:t>容</a:t>
            </a:r>
            <a:r>
              <a:rPr sz="1200" b="1" dirty="0">
                <a:solidFill>
                  <a:srgbClr val="252525"/>
                </a:solidFill>
                <a:latin typeface="微软雅黑" panose="020B0503020204020204" charset="-122"/>
                <a:cs typeface="微软雅黑" panose="020B0503020204020204" charset="-122"/>
              </a:rPr>
              <a:t>与</a:t>
            </a:r>
            <a:r>
              <a:rPr sz="1200" b="1" dirty="0">
                <a:solidFill>
                  <a:srgbClr val="252525"/>
                </a:solidFill>
                <a:latin typeface="微软雅黑" panose="020B0503020204020204" charset="-122"/>
                <a:cs typeface="微软雅黑" panose="020B0503020204020204" charset="-122"/>
              </a:rPr>
              <a:t>要</a:t>
            </a:r>
            <a:r>
              <a:rPr sz="1200" b="1" dirty="0">
                <a:solidFill>
                  <a:srgbClr val="252525"/>
                </a:solidFill>
                <a:latin typeface="微软雅黑" panose="020B0503020204020204" charset="-122"/>
                <a:cs typeface="微软雅黑" panose="020B0503020204020204" charset="-122"/>
              </a:rPr>
              <a:t>求</a:t>
            </a:r>
            <a:r>
              <a:rPr sz="1200" b="1" spc="-50" dirty="0">
                <a:solidFill>
                  <a:srgbClr val="252525"/>
                </a:solidFill>
                <a:latin typeface="微软雅黑" panose="020B0503020204020204" charset="-122"/>
                <a:cs typeface="微软雅黑" panose="020B0503020204020204" charset="-122"/>
              </a:rPr>
              <a:t>】</a:t>
            </a:r>
            <a:endParaRPr sz="1200">
              <a:latin typeface="微软雅黑" panose="020B0503020204020204" charset="-122"/>
              <a:cs typeface="微软雅黑" panose="020B0503020204020204" charset="-122"/>
            </a:endParaRPr>
          </a:p>
          <a:p>
            <a:pPr marL="176530" indent="-158750">
              <a:lnSpc>
                <a:spcPct val="100000"/>
              </a:lnSpc>
              <a:spcBef>
                <a:spcPts val="660"/>
              </a:spcBef>
              <a:buFont typeface="Calibri Light" panose="020F0302020204030204"/>
              <a:buChar char="•"/>
              <a:tabLst>
                <a:tab pos="177165" algn="l"/>
              </a:tabLst>
            </a:pPr>
            <a:r>
              <a:rPr sz="1000" b="0" dirty="0">
                <a:solidFill>
                  <a:srgbClr val="252525"/>
                </a:solidFill>
                <a:latin typeface="+mn-ea"/>
                <a:ea typeface="+mn-ea"/>
                <a:cs typeface="微软雅黑 Light" panose="020B0502040204020203" charset="-122"/>
              </a:rPr>
              <a:t>1.</a:t>
            </a:r>
            <a:r>
              <a:rPr sz="1000" b="0" spc="-5" dirty="0">
                <a:solidFill>
                  <a:srgbClr val="252525"/>
                </a:solidFill>
                <a:latin typeface="+mn-ea"/>
                <a:ea typeface="+mn-ea"/>
                <a:cs typeface="微软雅黑 Light" panose="020B0502040204020203" charset="-122"/>
              </a:rPr>
              <a:t> </a:t>
            </a:r>
            <a:r>
              <a:rPr lang="zh-CN" altLang="en-US" sz="1000" b="0" spc="-5" dirty="0">
                <a:solidFill>
                  <a:srgbClr val="252525"/>
                </a:solidFill>
                <a:latin typeface="+mn-ea"/>
                <a:ea typeface="+mn-ea"/>
                <a:cs typeface="微软雅黑 Light" panose="020B0502040204020203" charset="-122"/>
              </a:rPr>
              <a:t>简述餐饮服务质量的内容？</a:t>
            </a:r>
            <a:endParaRPr lang="zh-CN" altLang="en-US" sz="1000" b="0" spc="-5" dirty="0">
              <a:solidFill>
                <a:srgbClr val="252525"/>
              </a:solidFill>
              <a:latin typeface="+mn-ea"/>
              <a:ea typeface="+mn-ea"/>
              <a:cs typeface="微软雅黑 Light" panose="020B0502040204020203" charset="-122"/>
            </a:endParaRPr>
          </a:p>
          <a:p>
            <a:pPr marL="176530" indent="-158750">
              <a:lnSpc>
                <a:spcPct val="100000"/>
              </a:lnSpc>
              <a:spcBef>
                <a:spcPts val="660"/>
              </a:spcBef>
              <a:buFont typeface="Calibri Light" panose="020F0302020204030204"/>
              <a:buChar char="•"/>
              <a:tabLst>
                <a:tab pos="177165" algn="l"/>
              </a:tabLst>
            </a:pPr>
            <a:r>
              <a:rPr lang="en-US" altLang="zh-CN" sz="1000" b="0" spc="-5" dirty="0">
                <a:solidFill>
                  <a:srgbClr val="252525"/>
                </a:solidFill>
                <a:latin typeface="+mn-ea"/>
                <a:ea typeface="+mn-ea"/>
                <a:cs typeface="微软雅黑 Light" panose="020B0502040204020203" charset="-122"/>
              </a:rPr>
              <a:t>2.</a:t>
            </a:r>
            <a:r>
              <a:rPr lang="zh-CN" altLang="en-US" sz="1000" b="0" spc="-5" dirty="0">
                <a:solidFill>
                  <a:srgbClr val="252525"/>
                </a:solidFill>
                <a:latin typeface="+mn-ea"/>
                <a:ea typeface="+mn-ea"/>
                <a:cs typeface="微软雅黑 Light" panose="020B0502040204020203" charset="-122"/>
              </a:rPr>
              <a:t>餐饮服务质量的特点主要由哪些？</a:t>
            </a:r>
            <a:endParaRPr lang="zh-CN" altLang="en-US" sz="1000" b="0" spc="-5" dirty="0">
              <a:solidFill>
                <a:srgbClr val="252525"/>
              </a:solidFill>
              <a:latin typeface="+mn-ea"/>
              <a:ea typeface="+mn-ea"/>
              <a:cs typeface="微软雅黑 Light" panose="020B0502040204020203"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2781" y="41910"/>
            <a:ext cx="7437048" cy="2230674"/>
            <a:chOff x="55766" y="4737"/>
            <a:chExt cx="7497558" cy="2602453"/>
          </a:xfrm>
        </p:grpSpPr>
        <p:pic>
          <p:nvPicPr>
            <p:cNvPr id="3" name="object 3"/>
            <p:cNvPicPr/>
            <p:nvPr/>
          </p:nvPicPr>
          <p:blipFill>
            <a:blip r:embed="rId1" cstate="print"/>
            <a:stretch>
              <a:fillRect/>
            </a:stretch>
          </p:blipFill>
          <p:spPr>
            <a:xfrm>
              <a:off x="179693" y="4749"/>
              <a:ext cx="7373631" cy="2602441"/>
            </a:xfrm>
            <a:prstGeom prst="rect">
              <a:avLst/>
            </a:prstGeom>
          </p:spPr>
        </p:pic>
        <p:pic>
          <p:nvPicPr>
            <p:cNvPr id="4" name="object 4" descr="C:/Users/ysn92/Desktop/新建文件夹/微信图片_20240422093608.jpg微信图片_20240422093608"/>
            <p:cNvPicPr/>
            <p:nvPr/>
          </p:nvPicPr>
          <p:blipFill>
            <a:blip r:embed="rId2"/>
            <a:srcRect t="23557" b="23557"/>
            <a:stretch>
              <a:fillRect/>
            </a:stretch>
          </p:blipFill>
          <p:spPr>
            <a:xfrm>
              <a:off x="55766" y="4737"/>
              <a:ext cx="7497558" cy="2577668"/>
            </a:xfrm>
            <a:prstGeom prst="rect">
              <a:avLst/>
            </a:prstGeom>
          </p:spPr>
        </p:pic>
      </p:grpSp>
      <p:grpSp>
        <p:nvGrpSpPr>
          <p:cNvPr id="7" name="object 7"/>
          <p:cNvGrpSpPr/>
          <p:nvPr/>
        </p:nvGrpSpPr>
        <p:grpSpPr>
          <a:xfrm>
            <a:off x="780106" y="3101505"/>
            <a:ext cx="229870" cy="229870"/>
            <a:chOff x="1753561" y="3133890"/>
            <a:chExt cx="229870" cy="229870"/>
          </a:xfrm>
        </p:grpSpPr>
        <p:pic>
          <p:nvPicPr>
            <p:cNvPr id="8" name="object 8"/>
            <p:cNvPicPr/>
            <p:nvPr/>
          </p:nvPicPr>
          <p:blipFill>
            <a:blip r:embed="rId3" cstate="print"/>
            <a:stretch>
              <a:fillRect/>
            </a:stretch>
          </p:blipFill>
          <p:spPr>
            <a:xfrm>
              <a:off x="1753561" y="3133890"/>
              <a:ext cx="229264" cy="229252"/>
            </a:xfrm>
            <a:prstGeom prst="rect">
              <a:avLst/>
            </a:prstGeom>
          </p:spPr>
        </p:pic>
        <p:pic>
          <p:nvPicPr>
            <p:cNvPr id="9" name="object 9"/>
            <p:cNvPicPr/>
            <p:nvPr/>
          </p:nvPicPr>
          <p:blipFill>
            <a:blip r:embed="rId4" cstate="print"/>
            <a:stretch>
              <a:fillRect/>
            </a:stretch>
          </p:blipFill>
          <p:spPr>
            <a:xfrm>
              <a:off x="1827923" y="3208235"/>
              <a:ext cx="86741" cy="74345"/>
            </a:xfrm>
            <a:prstGeom prst="rect">
              <a:avLst/>
            </a:prstGeom>
          </p:spPr>
        </p:pic>
      </p:grpSp>
      <p:sp>
        <p:nvSpPr>
          <p:cNvPr id="10" name="object 10"/>
          <p:cNvSpPr txBox="1"/>
          <p:nvPr/>
        </p:nvSpPr>
        <p:spPr>
          <a:xfrm>
            <a:off x="425471" y="3267985"/>
            <a:ext cx="1109980" cy="781050"/>
          </a:xfrm>
          <a:prstGeom prst="rect">
            <a:avLst/>
          </a:prstGeom>
        </p:spPr>
        <p:txBody>
          <a:bodyPr vert="horz" wrap="square" lIns="0" tIns="17145" rIns="0" bIns="0" rtlCol="0">
            <a:spAutoFit/>
          </a:bodyPr>
          <a:lstStyle/>
          <a:p>
            <a:pPr marL="365760">
              <a:lnSpc>
                <a:spcPct val="100000"/>
              </a:lnSpc>
              <a:spcBef>
                <a:spcPts val="135"/>
              </a:spcBef>
            </a:pPr>
            <a:r>
              <a:rPr sz="1750" spc="-25" dirty="0">
                <a:solidFill>
                  <a:schemeClr val="accent2"/>
                </a:solidFill>
                <a:latin typeface="Times New Roman" panose="02020603050405020304"/>
                <a:cs typeface="Times New Roman" panose="02020603050405020304"/>
              </a:rPr>
              <a:t>0</a:t>
            </a:r>
            <a:r>
              <a:rPr sz="2450" spc="-25" dirty="0">
                <a:solidFill>
                  <a:schemeClr val="accent2"/>
                </a:solidFill>
                <a:latin typeface="Times New Roman" panose="02020603050405020304"/>
                <a:cs typeface="Times New Roman" panose="02020603050405020304"/>
              </a:rPr>
              <a:t>1</a:t>
            </a:r>
            <a:endParaRPr sz="2450">
              <a:solidFill>
                <a:schemeClr val="accent2"/>
              </a:solidFill>
              <a:latin typeface="Times New Roman" panose="02020603050405020304"/>
              <a:cs typeface="Times New Roman" panose="02020603050405020304"/>
            </a:endParaRPr>
          </a:p>
          <a:p>
            <a:pPr marL="12700" marR="5080">
              <a:lnSpc>
                <a:spcPct val="102000"/>
              </a:lnSpc>
              <a:spcBef>
                <a:spcPts val="45"/>
              </a:spcBef>
            </a:pPr>
            <a:r>
              <a:rPr lang="zh-CN" altLang="en-US" sz="1200" b="0" dirty="0">
                <a:solidFill>
                  <a:schemeClr val="accent2"/>
                </a:solidFill>
                <a:latin typeface="微软雅黑" panose="020B0503020204020204" charset="-122"/>
                <a:ea typeface="微软雅黑" panose="020B0503020204020204" charset="-122"/>
                <a:cs typeface="微软雅黑 Light" panose="020B0502040204020203" charset="-122"/>
              </a:rPr>
              <a:t>餐饮服务基础</a:t>
            </a:r>
            <a:endParaRPr lang="zh-CN" altLang="en-US" sz="1200" b="0" dirty="0">
              <a:solidFill>
                <a:schemeClr val="accent2"/>
              </a:solidFill>
              <a:latin typeface="微软雅黑" panose="020B0503020204020204" charset="-122"/>
              <a:ea typeface="微软雅黑" panose="020B0503020204020204" charset="-122"/>
              <a:cs typeface="微软雅黑 Light" panose="020B0502040204020203" charset="-122"/>
            </a:endParaRPr>
          </a:p>
          <a:p>
            <a:pPr marL="12700" marR="5080">
              <a:lnSpc>
                <a:spcPct val="102000"/>
              </a:lnSpc>
              <a:spcBef>
                <a:spcPts val="45"/>
              </a:spcBef>
            </a:pPr>
            <a:r>
              <a:rPr lang="zh-CN" altLang="en-US" sz="1200" b="0" dirty="0">
                <a:solidFill>
                  <a:schemeClr val="accent2"/>
                </a:solidFill>
                <a:latin typeface="微软雅黑" panose="020B0503020204020204" charset="-122"/>
                <a:ea typeface="微软雅黑" panose="020B0503020204020204" charset="-122"/>
                <a:cs typeface="微软雅黑 Light" panose="020B0502040204020203" charset="-122"/>
              </a:rPr>
              <a:t>知识与技能</a:t>
            </a:r>
            <a:endParaRPr lang="zh-CN" altLang="en-US" sz="1200" b="0" spc="-50" dirty="0">
              <a:solidFill>
                <a:schemeClr val="accent2"/>
              </a:solidFill>
              <a:latin typeface="微软雅黑" panose="020B0503020204020204" charset="-122"/>
              <a:ea typeface="微软雅黑" panose="020B0503020204020204" charset="-122"/>
              <a:cs typeface="微软雅黑 Light" panose="020B0502040204020203" charset="-122"/>
            </a:endParaRPr>
          </a:p>
        </p:txBody>
      </p:sp>
      <p:grpSp>
        <p:nvGrpSpPr>
          <p:cNvPr id="11" name="object 11"/>
          <p:cNvGrpSpPr/>
          <p:nvPr/>
        </p:nvGrpSpPr>
        <p:grpSpPr>
          <a:xfrm>
            <a:off x="1714627" y="2899498"/>
            <a:ext cx="229870" cy="229870"/>
            <a:chOff x="2862707" y="2855048"/>
            <a:chExt cx="229870" cy="229870"/>
          </a:xfrm>
        </p:grpSpPr>
        <p:pic>
          <p:nvPicPr>
            <p:cNvPr id="12" name="object 12"/>
            <p:cNvPicPr/>
            <p:nvPr/>
          </p:nvPicPr>
          <p:blipFill>
            <a:blip r:embed="rId3" cstate="print"/>
            <a:stretch>
              <a:fillRect/>
            </a:stretch>
          </p:blipFill>
          <p:spPr>
            <a:xfrm>
              <a:off x="2862707" y="2855048"/>
              <a:ext cx="229260" cy="229259"/>
            </a:xfrm>
            <a:prstGeom prst="rect">
              <a:avLst/>
            </a:prstGeom>
          </p:spPr>
        </p:pic>
        <p:pic>
          <p:nvPicPr>
            <p:cNvPr id="13" name="object 13"/>
            <p:cNvPicPr/>
            <p:nvPr/>
          </p:nvPicPr>
          <p:blipFill>
            <a:blip r:embed="rId4" cstate="print"/>
            <a:stretch>
              <a:fillRect/>
            </a:stretch>
          </p:blipFill>
          <p:spPr>
            <a:xfrm>
              <a:off x="2937065" y="2929407"/>
              <a:ext cx="86741" cy="74345"/>
            </a:xfrm>
            <a:prstGeom prst="rect">
              <a:avLst/>
            </a:prstGeom>
          </p:spPr>
        </p:pic>
      </p:grpSp>
      <p:sp>
        <p:nvSpPr>
          <p:cNvPr id="14" name="object 14"/>
          <p:cNvSpPr txBox="1"/>
          <p:nvPr/>
        </p:nvSpPr>
        <p:spPr>
          <a:xfrm>
            <a:off x="1492498" y="2965135"/>
            <a:ext cx="800100" cy="729615"/>
          </a:xfrm>
          <a:prstGeom prst="rect">
            <a:avLst/>
          </a:prstGeom>
        </p:spPr>
        <p:txBody>
          <a:bodyPr vert="horz" wrap="square" lIns="0" tIns="116205" rIns="0" bIns="0" rtlCol="0">
            <a:spAutoFit/>
          </a:bodyPr>
          <a:lstStyle/>
          <a:p>
            <a:pPr marL="229235">
              <a:lnSpc>
                <a:spcPct val="100000"/>
              </a:lnSpc>
              <a:spcBef>
                <a:spcPts val="915"/>
              </a:spcBef>
            </a:pPr>
            <a:r>
              <a:rPr sz="1750" spc="-25" dirty="0">
                <a:latin typeface="Times New Roman" panose="02020603050405020304"/>
                <a:cs typeface="Times New Roman" panose="02020603050405020304"/>
              </a:rPr>
              <a:t>0</a:t>
            </a:r>
            <a:r>
              <a:rPr sz="2450" spc="-25" dirty="0">
                <a:latin typeface="Times New Roman" panose="02020603050405020304"/>
                <a:cs typeface="Times New Roman" panose="02020603050405020304"/>
              </a:rPr>
              <a:t>2</a:t>
            </a:r>
            <a:endParaRPr sz="2450">
              <a:latin typeface="Times New Roman" panose="02020603050405020304"/>
              <a:cs typeface="Times New Roman" panose="02020603050405020304"/>
            </a:endParaRPr>
          </a:p>
          <a:p>
            <a:pPr marL="12700">
              <a:lnSpc>
                <a:spcPct val="100000"/>
              </a:lnSpc>
              <a:spcBef>
                <a:spcPts val="405"/>
              </a:spcBef>
            </a:pPr>
            <a:r>
              <a:rPr lang="zh-CN" altLang="en-US" sz="1200" b="0" dirty="0">
                <a:latin typeface="微软雅黑" panose="020B0503020204020204" charset="-122"/>
                <a:ea typeface="微软雅黑" panose="020B0503020204020204" charset="-122"/>
                <a:cs typeface="微软雅黑 Light" panose="020B0502040204020203" charset="-122"/>
              </a:rPr>
              <a:t>中餐服务</a:t>
            </a:r>
            <a:endParaRPr sz="1200">
              <a:latin typeface="微软雅黑" panose="020B0503020204020204" charset="-122"/>
              <a:ea typeface="微软雅黑" panose="020B0503020204020204" charset="-122"/>
              <a:cs typeface="微软雅黑 Light" panose="020B0502040204020203" charset="-122"/>
            </a:endParaRPr>
          </a:p>
        </p:txBody>
      </p:sp>
      <p:grpSp>
        <p:nvGrpSpPr>
          <p:cNvPr id="15" name="object 15"/>
          <p:cNvGrpSpPr/>
          <p:nvPr>
            <p:custDataLst>
              <p:tags r:id="rId5"/>
            </p:custDataLst>
          </p:nvPr>
        </p:nvGrpSpPr>
        <p:grpSpPr>
          <a:xfrm>
            <a:off x="2647964" y="2687192"/>
            <a:ext cx="229870" cy="229870"/>
            <a:chOff x="3891294" y="2582417"/>
            <a:chExt cx="229870" cy="229870"/>
          </a:xfrm>
        </p:grpSpPr>
        <p:pic>
          <p:nvPicPr>
            <p:cNvPr id="16" name="object 16"/>
            <p:cNvPicPr/>
            <p:nvPr>
              <p:custDataLst>
                <p:tags r:id="rId6"/>
              </p:custDataLst>
            </p:nvPr>
          </p:nvPicPr>
          <p:blipFill>
            <a:blip r:embed="rId3" cstate="print"/>
            <a:stretch>
              <a:fillRect/>
            </a:stretch>
          </p:blipFill>
          <p:spPr>
            <a:xfrm>
              <a:off x="3891294" y="2582417"/>
              <a:ext cx="229258" cy="229251"/>
            </a:xfrm>
            <a:prstGeom prst="rect">
              <a:avLst/>
            </a:prstGeom>
          </p:spPr>
        </p:pic>
        <p:pic>
          <p:nvPicPr>
            <p:cNvPr id="17" name="object 17"/>
            <p:cNvPicPr/>
            <p:nvPr>
              <p:custDataLst>
                <p:tags r:id="rId7"/>
              </p:custDataLst>
            </p:nvPr>
          </p:nvPicPr>
          <p:blipFill>
            <a:blip r:embed="rId4" cstate="print"/>
            <a:stretch>
              <a:fillRect/>
            </a:stretch>
          </p:blipFill>
          <p:spPr>
            <a:xfrm>
              <a:off x="3965651" y="2656761"/>
              <a:ext cx="86748" cy="74348"/>
            </a:xfrm>
            <a:prstGeom prst="rect">
              <a:avLst/>
            </a:prstGeom>
          </p:spPr>
        </p:pic>
      </p:grpSp>
      <p:sp>
        <p:nvSpPr>
          <p:cNvPr id="18" name="object 18"/>
          <p:cNvSpPr txBox="1"/>
          <p:nvPr>
            <p:custDataLst>
              <p:tags r:id="rId8"/>
            </p:custDataLst>
          </p:nvPr>
        </p:nvSpPr>
        <p:spPr>
          <a:xfrm>
            <a:off x="2696686" y="2862849"/>
            <a:ext cx="295275" cy="405130"/>
          </a:xfrm>
          <a:prstGeom prst="rect">
            <a:avLst/>
          </a:prstGeom>
        </p:spPr>
        <p:txBody>
          <a:bodyPr vert="horz" wrap="square" lIns="0" tIns="17145" rIns="0" bIns="0" rtlCol="0">
            <a:spAutoFit/>
          </a:bodyPr>
          <a:lstStyle/>
          <a:p>
            <a:pPr marL="12700">
              <a:lnSpc>
                <a:spcPct val="100000"/>
              </a:lnSpc>
              <a:spcBef>
                <a:spcPts val="135"/>
              </a:spcBef>
            </a:pPr>
            <a:r>
              <a:rPr sz="1750" spc="-25" dirty="0">
                <a:solidFill>
                  <a:schemeClr val="tx1"/>
                </a:solidFill>
                <a:latin typeface="Times New Roman" panose="02020603050405020304"/>
                <a:cs typeface="Times New Roman" panose="02020603050405020304"/>
              </a:rPr>
              <a:t>0</a:t>
            </a:r>
            <a:r>
              <a:rPr sz="2450" spc="-25" dirty="0">
                <a:solidFill>
                  <a:schemeClr val="tx1"/>
                </a:solidFill>
                <a:latin typeface="Times New Roman" panose="02020603050405020304"/>
                <a:cs typeface="Times New Roman" panose="02020603050405020304"/>
              </a:rPr>
              <a:t>3</a:t>
            </a:r>
            <a:endParaRPr sz="2450" spc="-25" dirty="0">
              <a:solidFill>
                <a:schemeClr val="tx1"/>
              </a:solidFill>
              <a:latin typeface="Times New Roman" panose="02020603050405020304"/>
              <a:cs typeface="Times New Roman" panose="02020603050405020304"/>
            </a:endParaRPr>
          </a:p>
        </p:txBody>
      </p:sp>
      <p:grpSp>
        <p:nvGrpSpPr>
          <p:cNvPr id="19" name="object 19"/>
          <p:cNvGrpSpPr/>
          <p:nvPr>
            <p:custDataLst>
              <p:tags r:id="rId9"/>
            </p:custDataLst>
          </p:nvPr>
        </p:nvGrpSpPr>
        <p:grpSpPr>
          <a:xfrm>
            <a:off x="3608610" y="2431884"/>
            <a:ext cx="229870" cy="229870"/>
            <a:chOff x="4919885" y="2353144"/>
            <a:chExt cx="229870" cy="229870"/>
          </a:xfrm>
        </p:grpSpPr>
        <p:pic>
          <p:nvPicPr>
            <p:cNvPr id="20" name="object 20"/>
            <p:cNvPicPr/>
            <p:nvPr>
              <p:custDataLst>
                <p:tags r:id="rId10"/>
              </p:custDataLst>
            </p:nvPr>
          </p:nvPicPr>
          <p:blipFill>
            <a:blip r:embed="rId3" cstate="print"/>
            <a:stretch>
              <a:fillRect/>
            </a:stretch>
          </p:blipFill>
          <p:spPr>
            <a:xfrm>
              <a:off x="4919885" y="2353144"/>
              <a:ext cx="229253" cy="229260"/>
            </a:xfrm>
            <a:prstGeom prst="rect">
              <a:avLst/>
            </a:prstGeom>
          </p:spPr>
        </p:pic>
        <p:pic>
          <p:nvPicPr>
            <p:cNvPr id="21" name="object 21"/>
            <p:cNvPicPr/>
            <p:nvPr>
              <p:custDataLst>
                <p:tags r:id="rId11"/>
              </p:custDataLst>
            </p:nvPr>
          </p:nvPicPr>
          <p:blipFill>
            <a:blip r:embed="rId4" cstate="print"/>
            <a:stretch>
              <a:fillRect/>
            </a:stretch>
          </p:blipFill>
          <p:spPr>
            <a:xfrm>
              <a:off x="4994241" y="2427503"/>
              <a:ext cx="86748" cy="74345"/>
            </a:xfrm>
            <a:prstGeom prst="rect">
              <a:avLst/>
            </a:prstGeom>
          </p:spPr>
        </p:pic>
      </p:grpSp>
      <p:sp>
        <p:nvSpPr>
          <p:cNvPr id="22" name="object 22"/>
          <p:cNvSpPr txBox="1"/>
          <p:nvPr>
            <p:custDataLst>
              <p:tags r:id="rId12"/>
            </p:custDataLst>
          </p:nvPr>
        </p:nvSpPr>
        <p:spPr>
          <a:xfrm>
            <a:off x="3473450" y="3124835"/>
            <a:ext cx="671830" cy="199390"/>
          </a:xfrm>
          <a:prstGeom prst="rect">
            <a:avLst/>
          </a:prstGeom>
        </p:spPr>
        <p:txBody>
          <a:bodyPr vert="horz" wrap="square" lIns="0" tIns="15240" rIns="0" bIns="0" rtlCol="0">
            <a:spAutoFit/>
          </a:bodyPr>
          <a:lstStyle/>
          <a:p>
            <a:pPr marL="12700" marR="0" algn="l" rtl="0" eaLnBrk="1" fontAlgn="auto" latinLnBrk="0" hangingPunct="1">
              <a:lnSpc>
                <a:spcPct val="100000"/>
              </a:lnSpc>
              <a:spcBef>
                <a:spcPts val="405"/>
              </a:spcBef>
              <a:buClrTx/>
              <a:buSzTx/>
              <a:buFontTx/>
              <a:buNone/>
            </a:pPr>
            <a:r>
              <a:rPr kumimoji="0" lang="zh-CN" sz="1200" b="0" i="0" u="none" strike="noStrike" kern="0" cap="none" spc="0" normalizeH="0" baseline="0" noProof="1" dirty="0">
                <a:latin typeface="微软雅黑" panose="020B0503020204020204" charset="-122"/>
                <a:ea typeface="微软雅黑" panose="020B0503020204020204" charset="-122"/>
                <a:cs typeface="微软雅黑 Light" panose="020B0502040204020203" charset="-122"/>
              </a:rPr>
              <a:t>宴会服务</a:t>
            </a:r>
            <a:endParaRPr kumimoji="0" lang="zh-CN" sz="1200" b="0" i="0" u="none" strike="noStrike" kern="0" cap="none" spc="0" normalizeH="0" baseline="0" noProof="1" dirty="0">
              <a:latin typeface="微软雅黑" panose="020B0503020204020204" charset="-122"/>
              <a:ea typeface="微软雅黑" panose="020B0503020204020204" charset="-122"/>
              <a:cs typeface="微软雅黑 Light" panose="020B0502040204020203" charset="-122"/>
            </a:endParaRPr>
          </a:p>
        </p:txBody>
      </p:sp>
      <p:sp>
        <p:nvSpPr>
          <p:cNvPr id="23" name="object 23"/>
          <p:cNvSpPr txBox="1"/>
          <p:nvPr>
            <p:custDataLst>
              <p:tags r:id="rId13"/>
            </p:custDataLst>
          </p:nvPr>
        </p:nvSpPr>
        <p:spPr>
          <a:xfrm>
            <a:off x="2559050" y="3331210"/>
            <a:ext cx="1049655" cy="196215"/>
          </a:xfrm>
          <a:prstGeom prst="rect">
            <a:avLst/>
          </a:prstGeom>
        </p:spPr>
        <p:txBody>
          <a:bodyPr vert="horz" wrap="square" lIns="0" tIns="12065" rIns="0" bIns="0" rtlCol="0">
            <a:spAutoFit/>
          </a:bodyPr>
          <a:lstStyle/>
          <a:p>
            <a:pPr marL="12700" marR="0" algn="l" rtl="0" eaLnBrk="1" fontAlgn="auto" latinLnBrk="0" hangingPunct="1">
              <a:lnSpc>
                <a:spcPct val="100000"/>
              </a:lnSpc>
              <a:spcBef>
                <a:spcPts val="405"/>
              </a:spcBef>
              <a:buClrTx/>
              <a:buSzTx/>
              <a:buFontTx/>
              <a:buNone/>
            </a:pPr>
            <a:r>
              <a:rPr kumimoji="0" lang="zh-CN" altLang="en-US" sz="1200" b="0" i="0" u="none" strike="noStrike" kern="0" cap="none" spc="0" normalizeH="0" baseline="0" noProof="1" dirty="0">
                <a:latin typeface="微软雅黑" panose="020B0503020204020204" charset="-122"/>
                <a:ea typeface="微软雅黑" panose="020B0503020204020204" charset="-122"/>
                <a:cs typeface="微软雅黑 Light" panose="020B0502040204020203" charset="-122"/>
              </a:rPr>
              <a:t>西餐服务</a:t>
            </a:r>
            <a:endParaRPr kumimoji="0" lang="zh-CN" altLang="en-US" sz="1200" b="0" i="0" u="none" strike="noStrike" kern="0" cap="none" spc="0" normalizeH="0" baseline="0" noProof="1" dirty="0">
              <a:latin typeface="微软雅黑" panose="020B0503020204020204" charset="-122"/>
              <a:ea typeface="微软雅黑" panose="020B0503020204020204" charset="-122"/>
              <a:cs typeface="微软雅黑 Light" panose="020B0502040204020203" charset="-122"/>
            </a:endParaRPr>
          </a:p>
        </p:txBody>
      </p:sp>
      <p:sp>
        <p:nvSpPr>
          <p:cNvPr id="24" name="object 24"/>
          <p:cNvSpPr txBox="1"/>
          <p:nvPr>
            <p:custDataLst>
              <p:tags r:id="rId14"/>
            </p:custDataLst>
          </p:nvPr>
        </p:nvSpPr>
        <p:spPr>
          <a:xfrm>
            <a:off x="3581284" y="2643109"/>
            <a:ext cx="295275" cy="405130"/>
          </a:xfrm>
          <a:prstGeom prst="rect">
            <a:avLst/>
          </a:prstGeom>
        </p:spPr>
        <p:txBody>
          <a:bodyPr vert="horz" wrap="square" lIns="0" tIns="17145" rIns="0" bIns="0" rtlCol="0">
            <a:spAutoFit/>
          </a:bodyPr>
          <a:lstStyle/>
          <a:p>
            <a:pPr marL="12700">
              <a:lnSpc>
                <a:spcPct val="100000"/>
              </a:lnSpc>
              <a:spcBef>
                <a:spcPts val="135"/>
              </a:spcBef>
            </a:pPr>
            <a:r>
              <a:rPr sz="1750" spc="-25" dirty="0">
                <a:latin typeface="Times New Roman" panose="02020603050405020304"/>
                <a:cs typeface="Times New Roman" panose="02020603050405020304"/>
              </a:rPr>
              <a:t>0</a:t>
            </a:r>
            <a:r>
              <a:rPr sz="2450" spc="-25" dirty="0">
                <a:latin typeface="Times New Roman" panose="02020603050405020304"/>
                <a:cs typeface="Times New Roman" panose="02020603050405020304"/>
              </a:rPr>
              <a:t>4</a:t>
            </a:r>
            <a:endParaRPr sz="2450">
              <a:latin typeface="Times New Roman" panose="02020603050405020304"/>
              <a:cs typeface="Times New Roman" panose="02020603050405020304"/>
            </a:endParaRPr>
          </a:p>
        </p:txBody>
      </p:sp>
      <p:grpSp>
        <p:nvGrpSpPr>
          <p:cNvPr id="25" name="object 25"/>
          <p:cNvGrpSpPr/>
          <p:nvPr>
            <p:custDataLst>
              <p:tags r:id="rId15"/>
            </p:custDataLst>
          </p:nvPr>
        </p:nvGrpSpPr>
        <p:grpSpPr>
          <a:xfrm>
            <a:off x="4541862" y="2177002"/>
            <a:ext cx="229870" cy="229870"/>
            <a:chOff x="6029032" y="2055717"/>
            <a:chExt cx="229870" cy="229870"/>
          </a:xfrm>
        </p:grpSpPr>
        <p:pic>
          <p:nvPicPr>
            <p:cNvPr id="26" name="object 26"/>
            <p:cNvPicPr/>
            <p:nvPr>
              <p:custDataLst>
                <p:tags r:id="rId16"/>
              </p:custDataLst>
            </p:nvPr>
          </p:nvPicPr>
          <p:blipFill>
            <a:blip r:embed="rId3" cstate="print"/>
            <a:stretch>
              <a:fillRect/>
            </a:stretch>
          </p:blipFill>
          <p:spPr>
            <a:xfrm>
              <a:off x="6029032" y="2055717"/>
              <a:ext cx="229259" cy="229253"/>
            </a:xfrm>
            <a:prstGeom prst="rect">
              <a:avLst/>
            </a:prstGeom>
          </p:spPr>
        </p:pic>
        <p:pic>
          <p:nvPicPr>
            <p:cNvPr id="27" name="object 27"/>
            <p:cNvPicPr/>
            <p:nvPr>
              <p:custDataLst>
                <p:tags r:id="rId17"/>
              </p:custDataLst>
            </p:nvPr>
          </p:nvPicPr>
          <p:blipFill>
            <a:blip r:embed="rId4" cstate="print"/>
            <a:stretch>
              <a:fillRect/>
            </a:stretch>
          </p:blipFill>
          <p:spPr>
            <a:xfrm>
              <a:off x="6103384" y="2130082"/>
              <a:ext cx="86748" cy="74345"/>
            </a:xfrm>
            <a:prstGeom prst="rect">
              <a:avLst/>
            </a:prstGeom>
          </p:spPr>
        </p:pic>
      </p:grpSp>
      <p:sp>
        <p:nvSpPr>
          <p:cNvPr id="28" name="object 28"/>
          <p:cNvSpPr txBox="1"/>
          <p:nvPr>
            <p:custDataLst>
              <p:tags r:id="rId18"/>
            </p:custDataLst>
          </p:nvPr>
        </p:nvSpPr>
        <p:spPr>
          <a:xfrm>
            <a:off x="4532630" y="2432050"/>
            <a:ext cx="448945" cy="587375"/>
          </a:xfrm>
          <a:prstGeom prst="rect">
            <a:avLst/>
          </a:prstGeom>
        </p:spPr>
        <p:txBody>
          <a:bodyPr vert="horz" wrap="square" lIns="0" tIns="17145" rIns="0" bIns="0" rtlCol="0">
            <a:spAutoFit/>
          </a:bodyPr>
          <a:lstStyle/>
          <a:p>
            <a:pPr marL="12700">
              <a:lnSpc>
                <a:spcPct val="100000"/>
              </a:lnSpc>
              <a:spcBef>
                <a:spcPts val="135"/>
              </a:spcBef>
            </a:pPr>
            <a:r>
              <a:rPr sz="1750" spc="-25" dirty="0">
                <a:latin typeface="Times New Roman" panose="02020603050405020304"/>
                <a:cs typeface="Times New Roman" panose="02020603050405020304"/>
              </a:rPr>
              <a:t>0</a:t>
            </a:r>
            <a:r>
              <a:rPr sz="2450" spc="-25" dirty="0">
                <a:latin typeface="Times New Roman" panose="02020603050405020304"/>
                <a:cs typeface="Times New Roman" panose="02020603050405020304"/>
              </a:rPr>
              <a:t>5</a:t>
            </a:r>
            <a:endParaRPr sz="2450">
              <a:latin typeface="Times New Roman" panose="02020603050405020304"/>
              <a:cs typeface="Times New Roman" panose="02020603050405020304"/>
            </a:endParaRPr>
          </a:p>
          <a:p>
            <a:pPr marL="111760" marR="5080">
              <a:lnSpc>
                <a:spcPct val="102000"/>
              </a:lnSpc>
              <a:spcBef>
                <a:spcPts val="45"/>
              </a:spcBef>
            </a:pPr>
            <a:endParaRPr lang="zh-CN" altLang="en-US" sz="1200">
              <a:latin typeface="微软雅黑" panose="020B0503020204020204" charset="-122"/>
              <a:ea typeface="微软雅黑" panose="020B0503020204020204" charset="-122"/>
              <a:cs typeface="微软雅黑 Light" panose="020B0502040204020203" charset="-122"/>
            </a:endParaRPr>
          </a:p>
        </p:txBody>
      </p:sp>
      <p:cxnSp>
        <p:nvCxnSpPr>
          <p:cNvPr id="39" name="直接箭头连接符 38"/>
          <p:cNvCxnSpPr/>
          <p:nvPr/>
        </p:nvCxnSpPr>
        <p:spPr>
          <a:xfrm flipV="1">
            <a:off x="654050" y="1746250"/>
            <a:ext cx="5715000" cy="1371600"/>
          </a:xfrm>
          <a:prstGeom prst="straightConnector1">
            <a:avLst/>
          </a:prstGeom>
          <a:ln>
            <a:solidFill>
              <a:schemeClr val="tx2">
                <a:lumMod val="75000"/>
              </a:schemeClr>
            </a:solidFill>
            <a:tailEnd type="arrow"/>
          </a:ln>
        </p:spPr>
        <p:style>
          <a:lnRef idx="2">
            <a:schemeClr val="accent1"/>
          </a:lnRef>
          <a:fillRef idx="0">
            <a:srgbClr val="FFFFFF"/>
          </a:fillRef>
          <a:effectRef idx="0">
            <a:srgbClr val="FFFFFF"/>
          </a:effectRef>
          <a:fontRef idx="minor">
            <a:schemeClr val="tx1"/>
          </a:fontRef>
        </p:style>
      </p:cxnSp>
      <p:sp>
        <p:nvSpPr>
          <p:cNvPr id="6" name="object 6"/>
          <p:cNvSpPr txBox="1">
            <a:spLocks noGrp="1"/>
          </p:cNvSpPr>
          <p:nvPr>
            <p:ph type="title"/>
          </p:nvPr>
        </p:nvSpPr>
        <p:spPr>
          <a:xfrm>
            <a:off x="575951" y="871911"/>
            <a:ext cx="2571750" cy="538480"/>
          </a:xfrm>
          <a:prstGeom prst="rect">
            <a:avLst/>
          </a:prstGeom>
        </p:spPr>
        <p:txBody>
          <a:bodyPr vert="horz" wrap="square" lIns="0" tIns="14604" rIns="0" bIns="0" rtlCol="0">
            <a:spAutoFit/>
          </a:bodyPr>
          <a:p>
            <a:pPr marL="12700">
              <a:lnSpc>
                <a:spcPct val="100000"/>
              </a:lnSpc>
              <a:spcBef>
                <a:spcPts val="115"/>
              </a:spcBef>
            </a:pPr>
            <a:r>
              <a:rPr sz="3350" b="0" dirty="0">
                <a:solidFill>
                  <a:srgbClr val="FFFFFF"/>
                </a:solidFill>
                <a:latin typeface="Calibri Light" panose="020F0302020204030204"/>
                <a:cs typeface="Calibri Light" panose="020F0302020204030204"/>
              </a:rPr>
              <a:t>C O N T E N T </a:t>
            </a:r>
            <a:r>
              <a:rPr sz="3350" b="0" spc="-50" dirty="0">
                <a:solidFill>
                  <a:srgbClr val="FFFFFF"/>
                </a:solidFill>
                <a:latin typeface="Calibri Light" panose="020F0302020204030204"/>
                <a:cs typeface="Calibri Light" panose="020F0302020204030204"/>
              </a:rPr>
              <a:t>S</a:t>
            </a:r>
            <a:endParaRPr sz="3350">
              <a:latin typeface="Calibri Light" panose="020F0302020204030204"/>
              <a:cs typeface="Calibri Light" panose="020F0302020204030204"/>
            </a:endParaRPr>
          </a:p>
        </p:txBody>
      </p:sp>
      <p:sp>
        <p:nvSpPr>
          <p:cNvPr id="5" name="文本框 4"/>
          <p:cNvSpPr txBox="1"/>
          <p:nvPr>
            <p:custDataLst>
              <p:tags r:id="rId19"/>
            </p:custDataLst>
          </p:nvPr>
        </p:nvSpPr>
        <p:spPr>
          <a:xfrm>
            <a:off x="4006850" y="2813050"/>
            <a:ext cx="1454150" cy="278765"/>
          </a:xfrm>
          <a:prstGeom prst="rect">
            <a:avLst/>
          </a:prstGeom>
          <a:noFill/>
        </p:spPr>
        <p:txBody>
          <a:bodyPr wrap="square" rtlCol="0">
            <a:spAutoFit/>
          </a:bodyPr>
          <a:p>
            <a:pPr marL="111760" marR="5080">
              <a:lnSpc>
                <a:spcPct val="102000"/>
              </a:lnSpc>
              <a:spcBef>
                <a:spcPts val="45"/>
              </a:spcBef>
            </a:pPr>
            <a:r>
              <a:rPr lang="zh-CN" altLang="en-US" sz="1200" b="0" dirty="0">
                <a:latin typeface="微软雅黑" panose="020B0503020204020204" charset="-122"/>
                <a:ea typeface="微软雅黑" panose="020B0503020204020204" charset="-122"/>
                <a:cs typeface="微软雅黑 Light" panose="020B0502040204020203" charset="-122"/>
                <a:sym typeface="+mn-ea"/>
              </a:rPr>
              <a:t>酒水与酒吧服务</a:t>
            </a:r>
            <a:endParaRPr lang="zh-CN" altLang="en-US" sz="1200" b="0" dirty="0">
              <a:latin typeface="微软雅黑" panose="020B0503020204020204" charset="-122"/>
              <a:ea typeface="微软雅黑" panose="020B0503020204020204" charset="-122"/>
              <a:cs typeface="微软雅黑 Light" panose="020B0502040204020203" charset="-122"/>
            </a:endParaRPr>
          </a:p>
        </p:txBody>
      </p:sp>
      <p:grpSp>
        <p:nvGrpSpPr>
          <p:cNvPr id="29" name="object 25"/>
          <p:cNvGrpSpPr/>
          <p:nvPr/>
        </p:nvGrpSpPr>
        <p:grpSpPr>
          <a:xfrm>
            <a:off x="5521032" y="1902682"/>
            <a:ext cx="229870" cy="229870"/>
            <a:chOff x="6029032" y="2055717"/>
            <a:chExt cx="229870" cy="229870"/>
          </a:xfrm>
        </p:grpSpPr>
        <p:pic>
          <p:nvPicPr>
            <p:cNvPr id="30" name="object 26"/>
            <p:cNvPicPr/>
            <p:nvPr/>
          </p:nvPicPr>
          <p:blipFill>
            <a:blip r:embed="rId3" cstate="print"/>
            <a:stretch>
              <a:fillRect/>
            </a:stretch>
          </p:blipFill>
          <p:spPr>
            <a:xfrm>
              <a:off x="6029032" y="2055717"/>
              <a:ext cx="229259" cy="229253"/>
            </a:xfrm>
            <a:prstGeom prst="rect">
              <a:avLst/>
            </a:prstGeom>
          </p:spPr>
        </p:pic>
        <p:pic>
          <p:nvPicPr>
            <p:cNvPr id="31" name="object 27"/>
            <p:cNvPicPr/>
            <p:nvPr/>
          </p:nvPicPr>
          <p:blipFill>
            <a:blip r:embed="rId4" cstate="print"/>
            <a:stretch>
              <a:fillRect/>
            </a:stretch>
          </p:blipFill>
          <p:spPr>
            <a:xfrm>
              <a:off x="6103384" y="2130082"/>
              <a:ext cx="86748" cy="74345"/>
            </a:xfrm>
            <a:prstGeom prst="rect">
              <a:avLst/>
            </a:prstGeom>
          </p:spPr>
        </p:pic>
      </p:grpSp>
      <p:sp>
        <p:nvSpPr>
          <p:cNvPr id="32" name="object 24"/>
          <p:cNvSpPr txBox="1"/>
          <p:nvPr>
            <p:custDataLst>
              <p:tags r:id="rId20"/>
            </p:custDataLst>
          </p:nvPr>
        </p:nvSpPr>
        <p:spPr>
          <a:xfrm>
            <a:off x="5530734" y="2195434"/>
            <a:ext cx="295275" cy="393700"/>
          </a:xfrm>
          <a:prstGeom prst="rect">
            <a:avLst/>
          </a:prstGeom>
        </p:spPr>
        <p:txBody>
          <a:bodyPr vert="horz" wrap="square" lIns="0" tIns="17145" rIns="0" bIns="0" rtlCol="0">
            <a:spAutoFit/>
          </a:bodyPr>
          <a:p>
            <a:pPr marL="12700">
              <a:lnSpc>
                <a:spcPct val="100000"/>
              </a:lnSpc>
              <a:spcBef>
                <a:spcPts val="135"/>
              </a:spcBef>
            </a:pPr>
            <a:r>
              <a:rPr sz="1750" spc="-25" dirty="0">
                <a:latin typeface="Times New Roman" panose="02020603050405020304"/>
                <a:cs typeface="Times New Roman" panose="02020603050405020304"/>
              </a:rPr>
              <a:t>0</a:t>
            </a:r>
            <a:r>
              <a:rPr lang="en-US" altLang="en-US" sz="2450" spc="-25" dirty="0">
                <a:latin typeface="Times New Roman" panose="02020603050405020304"/>
                <a:cs typeface="Times New Roman" panose="02020603050405020304"/>
              </a:rPr>
              <a:t>6</a:t>
            </a:r>
            <a:endParaRPr lang="en-US" altLang="en-US" sz="2450" spc="-25" dirty="0">
              <a:latin typeface="Times New Roman" panose="02020603050405020304"/>
              <a:cs typeface="Times New Roman" panose="02020603050405020304"/>
            </a:endParaRPr>
          </a:p>
        </p:txBody>
      </p:sp>
      <p:sp>
        <p:nvSpPr>
          <p:cNvPr id="33" name="object 22"/>
          <p:cNvSpPr txBox="1"/>
          <p:nvPr>
            <p:custDataLst>
              <p:tags r:id="rId21"/>
            </p:custDataLst>
          </p:nvPr>
        </p:nvSpPr>
        <p:spPr>
          <a:xfrm>
            <a:off x="5320665" y="2580640"/>
            <a:ext cx="1048385" cy="199390"/>
          </a:xfrm>
          <a:prstGeom prst="rect">
            <a:avLst/>
          </a:prstGeom>
        </p:spPr>
        <p:txBody>
          <a:bodyPr vert="horz" wrap="square" lIns="0" tIns="15240" rIns="0" bIns="0" rtlCol="0">
            <a:spAutoFit/>
          </a:bodyPr>
          <a:p>
            <a:pPr marL="12700" marR="0" algn="l" rtl="0" eaLnBrk="1" fontAlgn="auto" latinLnBrk="0" hangingPunct="1">
              <a:lnSpc>
                <a:spcPct val="100000"/>
              </a:lnSpc>
              <a:spcBef>
                <a:spcPts val="405"/>
              </a:spcBef>
              <a:buClrTx/>
              <a:buSzTx/>
              <a:buFontTx/>
              <a:buNone/>
            </a:pPr>
            <a:r>
              <a:rPr kumimoji="0" lang="zh-CN" sz="1200" b="0" i="0" u="none" strike="noStrike" kern="0" cap="none" spc="0" normalizeH="0" baseline="0" noProof="1" dirty="0">
                <a:latin typeface="微软雅黑" panose="020B0503020204020204" charset="-122"/>
                <a:ea typeface="微软雅黑" panose="020B0503020204020204" charset="-122"/>
                <a:cs typeface="微软雅黑 Light" panose="020B0502040204020203" charset="-122"/>
              </a:rPr>
              <a:t>餐饮经营管理</a:t>
            </a:r>
            <a:endParaRPr kumimoji="0" lang="zh-CN" sz="1200" b="0" i="0" u="none" strike="noStrike" kern="0" cap="none" spc="0" normalizeH="0" baseline="0" noProof="1" dirty="0">
              <a:latin typeface="微软雅黑" panose="020B0503020204020204" charset="-122"/>
              <a:ea typeface="微软雅黑" panose="020B0503020204020204" charset="-122"/>
              <a:cs typeface="微软雅黑 Light" panose="020B0502040204020203"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4737"/>
            <a:ext cx="7553325" cy="4244663"/>
            <a:chOff x="0" y="4737"/>
            <a:chExt cx="7553325" cy="4244663"/>
          </a:xfrm>
        </p:grpSpPr>
        <p:pic>
          <p:nvPicPr>
            <p:cNvPr id="3" name="object 3" descr="C:/Users/ysn92/Desktop/新建文件夹/微信图片_20240422093551.jpg微信图片_20240422093551"/>
            <p:cNvPicPr/>
            <p:nvPr/>
          </p:nvPicPr>
          <p:blipFill>
            <a:blip r:embed="rId1"/>
            <a:srcRect t="2367" b="2367"/>
            <a:stretch>
              <a:fillRect/>
            </a:stretch>
          </p:blipFill>
          <p:spPr>
            <a:xfrm>
              <a:off x="0" y="4737"/>
              <a:ext cx="7553325" cy="4244663"/>
            </a:xfrm>
            <a:prstGeom prst="rect">
              <a:avLst/>
            </a:prstGeom>
          </p:spPr>
        </p:pic>
        <p:pic>
          <p:nvPicPr>
            <p:cNvPr id="4" name="object 4"/>
            <p:cNvPicPr/>
            <p:nvPr/>
          </p:nvPicPr>
          <p:blipFill>
            <a:blip r:embed="rId2" cstate="print"/>
            <a:stretch>
              <a:fillRect/>
            </a:stretch>
          </p:blipFill>
          <p:spPr>
            <a:xfrm>
              <a:off x="1567675" y="1008545"/>
              <a:ext cx="2373190" cy="2373185"/>
            </a:xfrm>
            <a:prstGeom prst="rect">
              <a:avLst/>
            </a:prstGeom>
          </p:spPr>
        </p:pic>
      </p:grpSp>
      <p:sp>
        <p:nvSpPr>
          <p:cNvPr id="5" name="object 5"/>
          <p:cNvSpPr txBox="1"/>
          <p:nvPr/>
        </p:nvSpPr>
        <p:spPr>
          <a:xfrm>
            <a:off x="1949185" y="1606083"/>
            <a:ext cx="1587500" cy="850265"/>
          </a:xfrm>
          <a:prstGeom prst="rect">
            <a:avLst/>
          </a:prstGeom>
        </p:spPr>
        <p:txBody>
          <a:bodyPr vert="horz" wrap="square" lIns="0" tIns="258445" rIns="0" bIns="0" rtlCol="0">
            <a:spAutoFit/>
          </a:bodyPr>
          <a:lstStyle/>
          <a:p>
            <a:pPr marL="12700" marR="5080" algn="ctr">
              <a:lnSpc>
                <a:spcPts val="2050"/>
              </a:lnSpc>
              <a:spcBef>
                <a:spcPts val="515"/>
              </a:spcBef>
            </a:pPr>
            <a:r>
              <a:rPr lang="zh-CN" altLang="en-US" sz="3200" b="1" spc="15" dirty="0">
                <a:solidFill>
                  <a:srgbClr val="D7D7D7"/>
                </a:solidFill>
                <a:latin typeface="Impact" panose="020B0806030902050204"/>
                <a:ea typeface="宋体" panose="02010600030101010101" pitchFamily="2" charset="-122"/>
                <a:cs typeface="Impact" panose="020B0806030902050204"/>
              </a:rPr>
              <a:t>主题六</a:t>
            </a:r>
            <a:endParaRPr lang="zh-CN" altLang="en-US" sz="3200" b="1" spc="15" dirty="0">
              <a:solidFill>
                <a:srgbClr val="D7D7D7"/>
              </a:solidFill>
              <a:latin typeface="Impact" panose="020B0806030902050204"/>
              <a:ea typeface="宋体" panose="02010600030101010101" pitchFamily="2" charset="-122"/>
              <a:cs typeface="Impact" panose="020B0806030902050204"/>
            </a:endParaRPr>
          </a:p>
          <a:p>
            <a:pPr marL="12700" marR="5080" algn="ctr">
              <a:lnSpc>
                <a:spcPts val="2050"/>
              </a:lnSpc>
              <a:spcBef>
                <a:spcPts val="515"/>
              </a:spcBef>
            </a:pPr>
            <a:r>
              <a:rPr lang="zh-CN" altLang="en-US" sz="1750" b="1" spc="-10" dirty="0">
                <a:solidFill>
                  <a:srgbClr val="FF9933"/>
                </a:solidFill>
                <a:latin typeface="微软雅黑" panose="020B0503020204020204" charset="-122"/>
                <a:ea typeface="宋体" panose="02010600030101010101" pitchFamily="2" charset="-122"/>
                <a:cs typeface="微软雅黑" panose="020B0503020204020204" charset="-122"/>
              </a:rPr>
              <a:t>餐饮经营管理</a:t>
            </a:r>
            <a:endParaRPr lang="zh-CN" altLang="en-US" sz="1750" b="1" spc="-10" dirty="0">
              <a:solidFill>
                <a:srgbClr val="FF9933"/>
              </a:solidFill>
              <a:latin typeface="微软雅黑" panose="020B0503020204020204" charset="-122"/>
              <a:ea typeface="宋体" panose="02010600030101010101" pitchFamily="2" charset="-122"/>
              <a:cs typeface="微软雅黑" panose="020B0503020204020204" charset="-122"/>
            </a:endParaRPr>
          </a:p>
        </p:txBody>
      </p:sp>
      <p:pic>
        <p:nvPicPr>
          <p:cNvPr id="6" name="object 6"/>
          <p:cNvPicPr/>
          <p:nvPr/>
        </p:nvPicPr>
        <p:blipFill>
          <a:blip r:embed="rId3" cstate="print"/>
          <a:stretch>
            <a:fillRect/>
          </a:stretch>
        </p:blipFill>
        <p:spPr>
          <a:xfrm>
            <a:off x="3625850" y="1365250"/>
            <a:ext cx="2422525" cy="1922145"/>
          </a:xfrm>
          <a:prstGeom prst="rect">
            <a:avLst/>
          </a:prstGeom>
        </p:spPr>
      </p:pic>
      <p:sp>
        <p:nvSpPr>
          <p:cNvPr id="7" name="object 7"/>
          <p:cNvSpPr txBox="1"/>
          <p:nvPr/>
        </p:nvSpPr>
        <p:spPr>
          <a:xfrm>
            <a:off x="3702050" y="1593850"/>
            <a:ext cx="2063115" cy="1026795"/>
          </a:xfrm>
          <a:prstGeom prst="rect">
            <a:avLst/>
          </a:prstGeom>
        </p:spPr>
        <p:txBody>
          <a:bodyPr vert="horz" wrap="square" lIns="0" tIns="12065" rIns="0" bIns="0" rtlCol="0">
            <a:noAutofit/>
          </a:bodyPr>
          <a:lstStyle/>
          <a:p>
            <a:pPr marL="12065" marR="5080" algn="l">
              <a:lnSpc>
                <a:spcPct val="153000"/>
              </a:lnSpc>
              <a:spcBef>
                <a:spcPts val="95"/>
              </a:spcBef>
            </a:pPr>
            <a:r>
              <a:rPr sz="1200" b="1" dirty="0">
                <a:solidFill>
                  <a:srgbClr val="3E3E3E"/>
                </a:solidFill>
                <a:latin typeface="微软雅黑" panose="020B0503020204020204" charset="-122"/>
                <a:ea typeface="宋体" panose="02010600030101010101" pitchFamily="2" charset="-122"/>
                <a:cs typeface="微软雅黑" panose="020B0503020204020204" charset="-122"/>
              </a:rPr>
              <a:t>任务1</a:t>
            </a:r>
            <a:r>
              <a:rPr lang="en-US" altLang="en-US" sz="1200" b="1" dirty="0">
                <a:solidFill>
                  <a:srgbClr val="3E3E3E"/>
                </a:solidFill>
                <a:latin typeface="微软雅黑" panose="020B0503020204020204" charset="-122"/>
                <a:ea typeface="宋体" panose="02010600030101010101" pitchFamily="2" charset="-122"/>
                <a:cs typeface="微软雅黑" panose="020B0503020204020204" charset="-122"/>
              </a:rPr>
              <a:t>   </a:t>
            </a:r>
            <a:r>
              <a:rPr sz="1200" b="1" dirty="0">
                <a:solidFill>
                  <a:srgbClr val="3E3E3E"/>
                </a:solidFill>
                <a:latin typeface="微软雅黑" panose="020B0503020204020204" charset="-122"/>
                <a:ea typeface="宋体" panose="02010600030101010101" pitchFamily="2" charset="-122"/>
                <a:cs typeface="微软雅黑" panose="020B0503020204020204" charset="-122"/>
              </a:rPr>
              <a:t>餐饮日常管理</a:t>
            </a:r>
            <a:endParaRPr sz="1200" b="1" dirty="0">
              <a:solidFill>
                <a:srgbClr val="3E3E3E"/>
              </a:solidFill>
              <a:latin typeface="微软雅黑" panose="020B0503020204020204" charset="-122"/>
              <a:ea typeface="宋体" panose="02010600030101010101" pitchFamily="2" charset="-122"/>
              <a:cs typeface="微软雅黑" panose="020B0503020204020204" charset="-122"/>
            </a:endParaRPr>
          </a:p>
          <a:p>
            <a:pPr marL="12065" marR="5080" algn="l">
              <a:lnSpc>
                <a:spcPct val="153000"/>
              </a:lnSpc>
              <a:spcBef>
                <a:spcPts val="95"/>
              </a:spcBef>
            </a:pPr>
            <a:endParaRPr sz="1200" b="1" dirty="0">
              <a:solidFill>
                <a:srgbClr val="3E3E3E"/>
              </a:solidFill>
              <a:latin typeface="微软雅黑" panose="020B0503020204020204" charset="-122"/>
              <a:ea typeface="宋体" panose="02010600030101010101" pitchFamily="2" charset="-122"/>
              <a:cs typeface="微软雅黑" panose="020B0503020204020204" charset="-122"/>
            </a:endParaRPr>
          </a:p>
          <a:p>
            <a:pPr algn="l">
              <a:lnSpc>
                <a:spcPct val="100000"/>
              </a:lnSpc>
              <a:spcBef>
                <a:spcPts val="755"/>
              </a:spcBef>
            </a:pPr>
            <a:r>
              <a:rPr sz="1200" b="1" dirty="0">
                <a:solidFill>
                  <a:srgbClr val="3E3E3E"/>
                </a:solidFill>
                <a:latin typeface="微软雅黑" panose="020B0503020204020204" charset="-122"/>
                <a:ea typeface="宋体" panose="02010600030101010101" pitchFamily="2" charset="-122"/>
                <a:cs typeface="微软雅黑" panose="020B0503020204020204" charset="-122"/>
              </a:rPr>
              <a:t>任务2</a:t>
            </a:r>
            <a:r>
              <a:rPr lang="en-US" altLang="en-US" sz="1200" b="1" dirty="0">
                <a:solidFill>
                  <a:srgbClr val="3E3E3E"/>
                </a:solidFill>
                <a:latin typeface="微软雅黑" panose="020B0503020204020204" charset="-122"/>
                <a:ea typeface="宋体" panose="02010600030101010101" pitchFamily="2" charset="-122"/>
                <a:cs typeface="微软雅黑" panose="020B0503020204020204" charset="-122"/>
              </a:rPr>
              <a:t>    </a:t>
            </a:r>
            <a:r>
              <a:rPr sz="1200" b="1" dirty="0">
                <a:solidFill>
                  <a:srgbClr val="3E3E3E"/>
                </a:solidFill>
                <a:latin typeface="微软雅黑" panose="020B0503020204020204" charset="-122"/>
                <a:ea typeface="宋体" panose="02010600030101010101" pitchFamily="2" charset="-122"/>
                <a:cs typeface="微软雅黑" panose="020B0503020204020204" charset="-122"/>
              </a:rPr>
              <a:t>客人异议处理</a:t>
            </a:r>
            <a:endParaRPr sz="1200" b="1" dirty="0">
              <a:solidFill>
                <a:srgbClr val="3E3E3E"/>
              </a:solidFill>
              <a:latin typeface="微软雅黑" panose="020B0503020204020204" charset="-122"/>
              <a:ea typeface="宋体" panose="02010600030101010101" pitchFamily="2" charset="-122"/>
              <a:cs typeface="微软雅黑" panose="020B0503020204020204" charset="-122"/>
            </a:endParaRPr>
          </a:p>
          <a:p>
            <a:pPr algn="l">
              <a:lnSpc>
                <a:spcPct val="100000"/>
              </a:lnSpc>
              <a:spcBef>
                <a:spcPts val="755"/>
              </a:spcBef>
            </a:pPr>
            <a:endParaRPr sz="1200" b="1" dirty="0">
              <a:solidFill>
                <a:srgbClr val="3E3E3E"/>
              </a:solidFill>
              <a:latin typeface="微软雅黑" panose="020B0503020204020204" charset="-122"/>
              <a:ea typeface="宋体" panose="02010600030101010101" pitchFamily="2" charset="-122"/>
              <a:cs typeface="微软雅黑" panose="020B0503020204020204" charset="-122"/>
            </a:endParaRPr>
          </a:p>
          <a:p>
            <a:pPr algn="l">
              <a:lnSpc>
                <a:spcPct val="100000"/>
              </a:lnSpc>
              <a:spcBef>
                <a:spcPts val="755"/>
              </a:spcBef>
            </a:pPr>
            <a:r>
              <a:rPr sz="1200" b="1" dirty="0">
                <a:solidFill>
                  <a:srgbClr val="3E3E3E"/>
                </a:solidFill>
                <a:latin typeface="微软雅黑" panose="020B0503020204020204" charset="-122"/>
                <a:ea typeface="宋体" panose="02010600030101010101" pitchFamily="2" charset="-122"/>
                <a:cs typeface="微软雅黑" panose="020B0503020204020204" charset="-122"/>
              </a:rPr>
              <a:t>任务3  餐饮安全规范</a:t>
            </a:r>
            <a:endParaRPr sz="1200" b="1" dirty="0">
              <a:solidFill>
                <a:srgbClr val="3E3E3E"/>
              </a:solidFill>
              <a:latin typeface="微软雅黑" panose="020B0503020204020204" charset="-122"/>
              <a:ea typeface="宋体" panose="02010600030101010101" pitchFamily="2" charset="-122"/>
              <a:cs typeface="微软雅黑" panose="020B0503020204020204" charset="-122"/>
            </a:endParaRPr>
          </a:p>
        </p:txBody>
      </p:sp>
      <p:grpSp>
        <p:nvGrpSpPr>
          <p:cNvPr id="8" name="object 8"/>
          <p:cNvGrpSpPr/>
          <p:nvPr/>
        </p:nvGrpSpPr>
        <p:grpSpPr>
          <a:xfrm>
            <a:off x="0" y="494242"/>
            <a:ext cx="7553325" cy="3755390"/>
            <a:chOff x="0" y="494242"/>
            <a:chExt cx="7553325" cy="3755390"/>
          </a:xfrm>
        </p:grpSpPr>
        <p:pic>
          <p:nvPicPr>
            <p:cNvPr id="9" name="object 9"/>
            <p:cNvPicPr/>
            <p:nvPr/>
          </p:nvPicPr>
          <p:blipFill>
            <a:blip r:embed="rId4" cstate="print"/>
            <a:stretch>
              <a:fillRect/>
            </a:stretch>
          </p:blipFill>
          <p:spPr>
            <a:xfrm>
              <a:off x="0" y="3555229"/>
              <a:ext cx="7553325" cy="694171"/>
            </a:xfrm>
            <a:prstGeom prst="rect">
              <a:avLst/>
            </a:prstGeom>
          </p:spPr>
        </p:pic>
        <p:pic>
          <p:nvPicPr>
            <p:cNvPr id="10" name="object 10"/>
            <p:cNvPicPr/>
            <p:nvPr/>
          </p:nvPicPr>
          <p:blipFill>
            <a:blip r:embed="rId5" cstate="print"/>
            <a:stretch>
              <a:fillRect/>
            </a:stretch>
          </p:blipFill>
          <p:spPr>
            <a:xfrm>
              <a:off x="2050986" y="494242"/>
              <a:ext cx="5502338" cy="278831"/>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圆角矩形 88"/>
          <p:cNvSpPr/>
          <p:nvPr>
            <p:custDataLst>
              <p:tags r:id="rId1"/>
            </p:custDataLst>
          </p:nvPr>
        </p:nvSpPr>
        <p:spPr>
          <a:xfrm>
            <a:off x="3306756" y="3346476"/>
            <a:ext cx="1010682" cy="298324"/>
          </a:xfrm>
          <a:prstGeom prst="roundRect">
            <a:avLst>
              <a:gd name="adj" fmla="val 50000"/>
            </a:avLst>
          </a:prstGeom>
          <a:gradFill>
            <a:gsLst>
              <a:gs pos="99000">
                <a:schemeClr val="accent1"/>
              </a:gs>
              <a:gs pos="0">
                <a:schemeClr val="accent1">
                  <a:lumMod val="60000"/>
                  <a:lumOff val="40000"/>
                </a:schemeClr>
              </a:gs>
            </a:gsLst>
            <a:lin ang="2700000" scaled="0"/>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64117" tIns="69267" rIns="163724" bIns="76745" numCol="1" spcCol="0" rtlCol="0" fromWordArt="0" anchor="ctr" anchorCtr="0" forceAA="0" compatLnSpc="1">
            <a:noAutofit/>
          </a:bodyPr>
          <a:lstStyle/>
          <a:p>
            <a:pPr marL="0" algn="ctr" rtl="0" eaLnBrk="1" latinLnBrk="0" hangingPunct="1">
              <a:spcBef>
                <a:spcPts val="0"/>
              </a:spcBef>
              <a:spcAft>
                <a:spcPts val="0"/>
              </a:spcAft>
            </a:pPr>
            <a:r>
              <a:rPr lang="zh-CN" altLang="zh-CN" sz="990">
                <a:effectLst/>
                <a:latin typeface="+mn-ea"/>
              </a:rPr>
              <a:t>素质目标</a:t>
            </a:r>
            <a:endParaRPr lang="zh-CN" altLang="zh-CN" sz="990">
              <a:effectLst/>
              <a:latin typeface="+mn-ea"/>
            </a:endParaRPr>
          </a:p>
        </p:txBody>
      </p:sp>
      <p:sp>
        <p:nvSpPr>
          <p:cNvPr id="83" name="圆角矩形 82"/>
          <p:cNvSpPr/>
          <p:nvPr>
            <p:custDataLst>
              <p:tags r:id="rId2"/>
            </p:custDataLst>
          </p:nvPr>
        </p:nvSpPr>
        <p:spPr>
          <a:xfrm>
            <a:off x="3306756" y="2346074"/>
            <a:ext cx="1010682" cy="298324"/>
          </a:xfrm>
          <a:prstGeom prst="roundRect">
            <a:avLst>
              <a:gd name="adj" fmla="val 50000"/>
            </a:avLst>
          </a:prstGeom>
          <a:gradFill>
            <a:gsLst>
              <a:gs pos="99000">
                <a:schemeClr val="accent1"/>
              </a:gs>
              <a:gs pos="0">
                <a:schemeClr val="accent1">
                  <a:lumMod val="60000"/>
                  <a:lumOff val="40000"/>
                </a:schemeClr>
              </a:gs>
            </a:gsLst>
            <a:lin ang="2700000" scaled="0"/>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64117" tIns="69267" rIns="163724" bIns="76745" numCol="1" spcCol="0" rtlCol="0" fromWordArt="0" anchor="ctr" anchorCtr="0" forceAA="0" compatLnSpc="1">
            <a:noAutofit/>
          </a:bodyPr>
          <a:lstStyle/>
          <a:p>
            <a:pPr marL="0" algn="ctr" rtl="0" eaLnBrk="1" latinLnBrk="0" hangingPunct="1">
              <a:spcBef>
                <a:spcPts val="0"/>
              </a:spcBef>
              <a:spcAft>
                <a:spcPts val="0"/>
              </a:spcAft>
            </a:pPr>
            <a:r>
              <a:rPr lang="zh-CN" altLang="zh-CN" sz="990" dirty="0">
                <a:effectLst/>
                <a:latin typeface="+mn-ea"/>
              </a:rPr>
              <a:t>能力目标</a:t>
            </a:r>
            <a:endParaRPr lang="zh-CN" altLang="zh-CN" sz="990" dirty="0">
              <a:effectLst/>
              <a:latin typeface="+mn-ea"/>
            </a:endParaRPr>
          </a:p>
        </p:txBody>
      </p:sp>
      <p:sp>
        <p:nvSpPr>
          <p:cNvPr id="74" name="圆角矩形 73"/>
          <p:cNvSpPr/>
          <p:nvPr>
            <p:custDataLst>
              <p:tags r:id="rId3"/>
            </p:custDataLst>
          </p:nvPr>
        </p:nvSpPr>
        <p:spPr>
          <a:xfrm>
            <a:off x="3306756" y="1362181"/>
            <a:ext cx="1010682" cy="298324"/>
          </a:xfrm>
          <a:prstGeom prst="roundRect">
            <a:avLst>
              <a:gd name="adj" fmla="val 50000"/>
            </a:avLst>
          </a:prstGeom>
          <a:gradFill>
            <a:gsLst>
              <a:gs pos="99000">
                <a:schemeClr val="accent1"/>
              </a:gs>
              <a:gs pos="0">
                <a:schemeClr val="accent1">
                  <a:lumMod val="60000"/>
                  <a:lumOff val="40000"/>
                </a:schemeClr>
              </a:gs>
            </a:gsLst>
            <a:lin ang="2700000" scaled="0"/>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64117" tIns="69267" rIns="163724" bIns="76745" numCol="1" spcCol="0" rtlCol="0" fromWordArt="0" anchor="ctr" anchorCtr="0" forceAA="0" compatLnSpc="1">
            <a:noAutofit/>
          </a:bodyPr>
          <a:lstStyle/>
          <a:p>
            <a:pPr marL="0" algn="ctr" rtl="0" eaLnBrk="1" latinLnBrk="0" hangingPunct="1">
              <a:spcBef>
                <a:spcPts val="0"/>
              </a:spcBef>
              <a:spcAft>
                <a:spcPts val="0"/>
              </a:spcAft>
            </a:pPr>
            <a:r>
              <a:rPr lang="zh-CN" altLang="zh-CN" sz="990">
                <a:effectLst/>
                <a:latin typeface="+mn-ea"/>
              </a:rPr>
              <a:t>知识目标</a:t>
            </a:r>
            <a:endParaRPr lang="zh-CN" altLang="zh-CN" sz="990">
              <a:effectLst/>
              <a:latin typeface="+mn-ea"/>
            </a:endParaRPr>
          </a:p>
        </p:txBody>
      </p:sp>
      <p:sp>
        <p:nvSpPr>
          <p:cNvPr id="76" name="右箭头 75"/>
          <p:cNvSpPr/>
          <p:nvPr>
            <p:custDataLst>
              <p:tags r:id="rId4"/>
            </p:custDataLst>
          </p:nvPr>
        </p:nvSpPr>
        <p:spPr>
          <a:xfrm>
            <a:off x="4452431" y="1396421"/>
            <a:ext cx="266445" cy="229450"/>
          </a:xfrm>
          <a:prstGeom prst="rightArrow">
            <a:avLst/>
          </a:prstGeom>
          <a:gradFill>
            <a:gsLst>
              <a:gs pos="3000">
                <a:schemeClr val="accent1">
                  <a:lumMod val="60000"/>
                  <a:lumOff val="40000"/>
                  <a:alpha val="0"/>
                </a:schemeClr>
              </a:gs>
              <a:gs pos="50000">
                <a:schemeClr val="accent1">
                  <a:lumMod val="60000"/>
                  <a:lumOff val="40000"/>
                  <a:alpha val="80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78" name="1"/>
          <p:cNvSpPr txBox="1">
            <a:spLocks noChangeArrowheads="1"/>
          </p:cNvSpPr>
          <p:nvPr>
            <p:custDataLst>
              <p:tags r:id="rId5"/>
            </p:custDataLst>
          </p:nvPr>
        </p:nvSpPr>
        <p:spPr bwMode="auto">
          <a:xfrm>
            <a:off x="4845050" y="831850"/>
            <a:ext cx="2627630" cy="120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ea"/>
              </a:rPr>
              <a:t>1.熟悉餐饮设备用品管理的相关知识</a:t>
            </a:r>
            <a:endParaRPr lang="en-US" altLang="zh-CN" sz="870" dirty="0">
              <a:solidFill>
                <a:schemeClr val="tx1">
                  <a:lumMod val="85000"/>
                  <a:lumOff val="15000"/>
                </a:schemeClr>
              </a:solidFill>
              <a:latin typeface="+mn-ea"/>
              <a:cs typeface="+mn-ea"/>
              <a:sym typeface="+mn-ea"/>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ea"/>
              </a:rPr>
              <a:t>2.了解员工日常管理排班、考核和激励的方法</a:t>
            </a:r>
            <a:endParaRPr lang="en-US" altLang="zh-CN" sz="870" dirty="0">
              <a:solidFill>
                <a:schemeClr val="tx1">
                  <a:lumMod val="85000"/>
                  <a:lumOff val="15000"/>
                </a:schemeClr>
              </a:solidFill>
              <a:latin typeface="+mn-ea"/>
              <a:cs typeface="+mn-ea"/>
              <a:sym typeface="+mn-ea"/>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ea"/>
              </a:rPr>
              <a:t>3.掌握餐饮服务质量管理的具体内容</a:t>
            </a:r>
            <a:endParaRPr lang="en-US" altLang="zh-CN" sz="870" dirty="0">
              <a:solidFill>
                <a:schemeClr val="tx1">
                  <a:lumMod val="85000"/>
                  <a:lumOff val="15000"/>
                </a:schemeClr>
              </a:solidFill>
              <a:latin typeface="+mn-ea"/>
              <a:cs typeface="+mn-ea"/>
              <a:sym typeface="+mn-ea"/>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ea"/>
              </a:rPr>
              <a:t>4.了解客人投诉的原因，掌握投诉处理的原则</a:t>
            </a:r>
            <a:endParaRPr lang="en-US" altLang="zh-CN" sz="870" dirty="0">
              <a:solidFill>
                <a:schemeClr val="tx1">
                  <a:lumMod val="85000"/>
                  <a:lumOff val="15000"/>
                </a:schemeClr>
              </a:solidFill>
              <a:latin typeface="+mn-ea"/>
              <a:cs typeface="+mn-ea"/>
              <a:sym typeface="+mn-ea"/>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ea"/>
              </a:rPr>
              <a:t>5.正确认识餐饮安全防范问题，并有效预防安全事故</a:t>
            </a:r>
            <a:endParaRPr lang="en-US" altLang="zh-CN" sz="870" dirty="0">
              <a:solidFill>
                <a:schemeClr val="tx1">
                  <a:lumMod val="85000"/>
                  <a:lumOff val="15000"/>
                </a:schemeClr>
              </a:solidFill>
              <a:latin typeface="+mn-ea"/>
              <a:cs typeface="+mn-ea"/>
              <a:sym typeface="+mn-ea"/>
            </a:endParaRPr>
          </a:p>
        </p:txBody>
      </p:sp>
      <p:sp>
        <p:nvSpPr>
          <p:cNvPr id="85" name="右箭头 84"/>
          <p:cNvSpPr/>
          <p:nvPr>
            <p:custDataLst>
              <p:tags r:id="rId6"/>
            </p:custDataLst>
          </p:nvPr>
        </p:nvSpPr>
        <p:spPr>
          <a:xfrm>
            <a:off x="4452431" y="2380314"/>
            <a:ext cx="266445" cy="229450"/>
          </a:xfrm>
          <a:prstGeom prst="rightArrow">
            <a:avLst/>
          </a:prstGeom>
          <a:gradFill>
            <a:gsLst>
              <a:gs pos="3000">
                <a:schemeClr val="accent1">
                  <a:lumMod val="60000"/>
                  <a:lumOff val="40000"/>
                  <a:alpha val="0"/>
                </a:schemeClr>
              </a:gs>
              <a:gs pos="50000">
                <a:schemeClr val="accent1">
                  <a:lumMod val="60000"/>
                  <a:lumOff val="40000"/>
                  <a:alpha val="80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86" name="1"/>
          <p:cNvSpPr txBox="1">
            <a:spLocks noChangeArrowheads="1"/>
          </p:cNvSpPr>
          <p:nvPr>
            <p:custDataLst>
              <p:tags r:id="rId7"/>
            </p:custDataLst>
          </p:nvPr>
        </p:nvSpPr>
        <p:spPr bwMode="auto">
          <a:xfrm>
            <a:off x="4853940" y="1943100"/>
            <a:ext cx="257048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lt"/>
              </a:rPr>
              <a:t>1.学会餐厅服务质量控制的方法，能够对餐饮服务的全过程进行质量监控</a:t>
            </a:r>
            <a:endParaRPr lang="en-US" altLang="zh-CN" sz="870" dirty="0">
              <a:solidFill>
                <a:schemeClr val="tx1">
                  <a:lumMod val="85000"/>
                  <a:lumOff val="15000"/>
                </a:schemeClr>
              </a:solidFill>
              <a:latin typeface="+mn-ea"/>
              <a:cs typeface="+mn-ea"/>
              <a:sym typeface="+mn-lt"/>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lt"/>
              </a:rPr>
              <a:t>2.能够分析客人投诉的原因、心理，并能灵活处理客人异议</a:t>
            </a:r>
            <a:endParaRPr lang="en-US" altLang="zh-CN" sz="870" dirty="0">
              <a:solidFill>
                <a:schemeClr val="tx1">
                  <a:lumMod val="85000"/>
                  <a:lumOff val="15000"/>
                </a:schemeClr>
              </a:solidFill>
              <a:latin typeface="+mn-ea"/>
              <a:cs typeface="+mn-ea"/>
              <a:sym typeface="+mn-lt"/>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lt"/>
              </a:rPr>
              <a:t>3.能够做好餐饮部常见事故的预防并及时采取有效处理措施</a:t>
            </a:r>
            <a:endParaRPr lang="en-US" altLang="zh-CN" sz="870" dirty="0">
              <a:solidFill>
                <a:schemeClr val="tx1">
                  <a:lumMod val="85000"/>
                  <a:lumOff val="15000"/>
                </a:schemeClr>
              </a:solidFill>
              <a:latin typeface="+mn-ea"/>
              <a:cs typeface="+mn-ea"/>
              <a:sym typeface="+mn-lt"/>
            </a:endParaRPr>
          </a:p>
        </p:txBody>
      </p:sp>
      <p:sp>
        <p:nvSpPr>
          <p:cNvPr id="91" name="右箭头 90"/>
          <p:cNvSpPr/>
          <p:nvPr>
            <p:custDataLst>
              <p:tags r:id="rId8"/>
            </p:custDataLst>
          </p:nvPr>
        </p:nvSpPr>
        <p:spPr>
          <a:xfrm>
            <a:off x="4463861" y="3364842"/>
            <a:ext cx="266445" cy="229450"/>
          </a:xfrm>
          <a:prstGeom prst="rightArrow">
            <a:avLst/>
          </a:prstGeom>
          <a:gradFill>
            <a:gsLst>
              <a:gs pos="3000">
                <a:schemeClr val="accent1">
                  <a:lumMod val="60000"/>
                  <a:lumOff val="40000"/>
                  <a:alpha val="0"/>
                </a:schemeClr>
              </a:gs>
              <a:gs pos="50000">
                <a:schemeClr val="accent1">
                  <a:lumMod val="60000"/>
                  <a:lumOff val="40000"/>
                  <a:alpha val="80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92" name="1"/>
          <p:cNvSpPr txBox="1">
            <a:spLocks noChangeArrowheads="1"/>
          </p:cNvSpPr>
          <p:nvPr>
            <p:custDataLst>
              <p:tags r:id="rId9"/>
            </p:custDataLst>
          </p:nvPr>
        </p:nvSpPr>
        <p:spPr bwMode="auto">
          <a:xfrm>
            <a:off x="4848225" y="3156585"/>
            <a:ext cx="2482850"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lt"/>
              </a:rPr>
              <a:t>1.提高安全防范意识</a:t>
            </a:r>
            <a:endParaRPr lang="en-US" altLang="zh-CN" sz="870" dirty="0">
              <a:solidFill>
                <a:schemeClr val="tx1">
                  <a:lumMod val="85000"/>
                  <a:lumOff val="15000"/>
                </a:schemeClr>
              </a:solidFill>
              <a:latin typeface="+mn-ea"/>
              <a:cs typeface="+mn-ea"/>
              <a:sym typeface="+mn-lt"/>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lt"/>
              </a:rPr>
              <a:t>2.提高服务意识，为客人提供细致、周到、热情的用餐服务</a:t>
            </a:r>
            <a:endParaRPr lang="en-US" altLang="zh-CN" sz="870" dirty="0">
              <a:solidFill>
                <a:schemeClr val="tx1">
                  <a:lumMod val="85000"/>
                  <a:lumOff val="15000"/>
                </a:schemeClr>
              </a:solidFill>
              <a:latin typeface="+mn-ea"/>
              <a:cs typeface="+mn-ea"/>
              <a:sym typeface="+mn-lt"/>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lt"/>
              </a:rPr>
              <a:t>3.养成良好的职业素养，遇到问题时能够冷静的解决</a:t>
            </a:r>
            <a:endParaRPr lang="en-US" altLang="zh-CN" sz="870" dirty="0">
              <a:solidFill>
                <a:schemeClr val="tx1">
                  <a:lumMod val="85000"/>
                  <a:lumOff val="15000"/>
                </a:schemeClr>
              </a:solidFill>
              <a:latin typeface="+mn-ea"/>
              <a:cs typeface="+mn-ea"/>
              <a:sym typeface="+mn-lt"/>
            </a:endParaRPr>
          </a:p>
        </p:txBody>
      </p:sp>
      <p:sp>
        <p:nvSpPr>
          <p:cNvPr id="2" name="椭圆 1"/>
          <p:cNvSpPr/>
          <p:nvPr>
            <p:custDataLst>
              <p:tags r:id="rId10"/>
            </p:custDataLst>
          </p:nvPr>
        </p:nvSpPr>
        <p:spPr>
          <a:xfrm>
            <a:off x="1016979" y="1479044"/>
            <a:ext cx="2032384" cy="2032384"/>
          </a:xfrm>
          <a:prstGeom prst="ellipse">
            <a:avLst/>
          </a:prstGeom>
          <a:noFill/>
          <a:ln>
            <a:gradFill>
              <a:gsLst>
                <a:gs pos="0">
                  <a:schemeClr val="accent1">
                    <a:lumMod val="40000"/>
                    <a:lumOff val="60000"/>
                  </a:schemeClr>
                </a:gs>
                <a:gs pos="17000">
                  <a:schemeClr val="accent1">
                    <a:alpha val="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1828800" rtl="0" eaLnBrk="1" latinLnBrk="0" hangingPunct="1">
              <a:defRPr sz="3600" kern="1200">
                <a:solidFill>
                  <a:schemeClr val="lt1"/>
                </a:solidFill>
                <a:latin typeface="+mn-lt"/>
                <a:ea typeface="+mn-ea"/>
                <a:cs typeface="+mn-cs"/>
              </a:defRPr>
            </a:lvl1pPr>
            <a:lvl2pPr marL="914400" algn="l" defTabSz="1828800" rtl="0" eaLnBrk="1" latinLnBrk="0" hangingPunct="1">
              <a:defRPr sz="3600" kern="1200">
                <a:solidFill>
                  <a:schemeClr val="lt1"/>
                </a:solidFill>
                <a:latin typeface="+mn-lt"/>
                <a:ea typeface="+mn-ea"/>
                <a:cs typeface="+mn-cs"/>
              </a:defRPr>
            </a:lvl2pPr>
            <a:lvl3pPr marL="1828800" algn="l" defTabSz="1828800" rtl="0" eaLnBrk="1" latinLnBrk="0" hangingPunct="1">
              <a:defRPr sz="3600" kern="1200">
                <a:solidFill>
                  <a:schemeClr val="lt1"/>
                </a:solidFill>
                <a:latin typeface="+mn-lt"/>
                <a:ea typeface="+mn-ea"/>
                <a:cs typeface="+mn-cs"/>
              </a:defRPr>
            </a:lvl3pPr>
            <a:lvl4pPr marL="2743200" algn="l" defTabSz="1828800" rtl="0" eaLnBrk="1" latinLnBrk="0" hangingPunct="1">
              <a:defRPr sz="3600" kern="1200">
                <a:solidFill>
                  <a:schemeClr val="lt1"/>
                </a:solidFill>
                <a:latin typeface="+mn-lt"/>
                <a:ea typeface="+mn-ea"/>
                <a:cs typeface="+mn-cs"/>
              </a:defRPr>
            </a:lvl4pPr>
            <a:lvl5pPr marL="3657600" algn="l" defTabSz="1828800" rtl="0" eaLnBrk="1" latinLnBrk="0" hangingPunct="1">
              <a:defRPr sz="3600" kern="1200">
                <a:solidFill>
                  <a:schemeClr val="lt1"/>
                </a:solidFill>
                <a:latin typeface="+mn-lt"/>
                <a:ea typeface="+mn-ea"/>
                <a:cs typeface="+mn-cs"/>
              </a:defRPr>
            </a:lvl5pPr>
            <a:lvl6pPr marL="4572000" algn="l" defTabSz="1828800" rtl="0" eaLnBrk="1" latinLnBrk="0" hangingPunct="1">
              <a:defRPr sz="3600" kern="1200">
                <a:solidFill>
                  <a:schemeClr val="lt1"/>
                </a:solidFill>
                <a:latin typeface="+mn-lt"/>
                <a:ea typeface="+mn-ea"/>
                <a:cs typeface="+mn-cs"/>
              </a:defRPr>
            </a:lvl6pPr>
            <a:lvl7pPr marL="5486400" algn="l" defTabSz="1828800" rtl="0" eaLnBrk="1" latinLnBrk="0" hangingPunct="1">
              <a:defRPr sz="3600" kern="1200">
                <a:solidFill>
                  <a:schemeClr val="lt1"/>
                </a:solidFill>
                <a:latin typeface="+mn-lt"/>
                <a:ea typeface="+mn-ea"/>
                <a:cs typeface="+mn-cs"/>
              </a:defRPr>
            </a:lvl7pPr>
            <a:lvl8pPr marL="6400800" algn="l" defTabSz="1828800" rtl="0" eaLnBrk="1" latinLnBrk="0" hangingPunct="1">
              <a:defRPr sz="3600" kern="1200">
                <a:solidFill>
                  <a:schemeClr val="lt1"/>
                </a:solidFill>
                <a:latin typeface="+mn-lt"/>
                <a:ea typeface="+mn-ea"/>
                <a:cs typeface="+mn-cs"/>
              </a:defRPr>
            </a:lvl8pPr>
            <a:lvl9pPr marL="7315200" algn="l" defTabSz="1828800" rtl="0" eaLnBrk="1" latinLnBrk="0" hangingPunct="1">
              <a:defRPr sz="3600" kern="1200">
                <a:solidFill>
                  <a:schemeClr val="lt1"/>
                </a:solidFill>
                <a:latin typeface="+mn-lt"/>
                <a:ea typeface="+mn-ea"/>
                <a:cs typeface="+mn-cs"/>
              </a:defRPr>
            </a:lvl9pPr>
          </a:lstStyle>
          <a:p>
            <a:pPr lvl="0" algn="ctr">
              <a:buClrTx/>
              <a:buSzTx/>
              <a:buFontTx/>
            </a:pPr>
            <a:endParaRPr lang="zh-CN" altLang="en-US" sz="990">
              <a:solidFill>
                <a:schemeClr val="lt1"/>
              </a:solidFill>
              <a:cs typeface="江城圆体 400W" panose="020B0500000000000000" charset="-122"/>
              <a:sym typeface="+mn-ea"/>
            </a:endParaRPr>
          </a:p>
        </p:txBody>
      </p:sp>
      <p:sp>
        <p:nvSpPr>
          <p:cNvPr id="16" name="椭圆 15"/>
          <p:cNvSpPr/>
          <p:nvPr>
            <p:custDataLst>
              <p:tags r:id="rId11"/>
            </p:custDataLst>
          </p:nvPr>
        </p:nvSpPr>
        <p:spPr>
          <a:xfrm>
            <a:off x="2873831" y="3003332"/>
            <a:ext cx="50377" cy="50377"/>
          </a:xfrm>
          <a:prstGeom prst="ellipse">
            <a:avLst/>
          </a:prstGeom>
          <a:gradFill>
            <a:gsLst>
              <a:gs pos="0">
                <a:schemeClr val="accent1">
                  <a:lumMod val="60000"/>
                  <a:lumOff val="40000"/>
                </a:schemeClr>
              </a:gs>
              <a:gs pos="100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江城圆体 400W" panose="020B0500000000000000" charset="-122"/>
              <a:sym typeface="+mn-ea"/>
            </a:endParaRPr>
          </a:p>
        </p:txBody>
      </p:sp>
      <p:sp>
        <p:nvSpPr>
          <p:cNvPr id="18" name="椭圆 17"/>
          <p:cNvSpPr/>
          <p:nvPr>
            <p:custDataLst>
              <p:tags r:id="rId12"/>
            </p:custDataLst>
          </p:nvPr>
        </p:nvSpPr>
        <p:spPr>
          <a:xfrm>
            <a:off x="2873831" y="1943060"/>
            <a:ext cx="50377" cy="50377"/>
          </a:xfrm>
          <a:prstGeom prst="ellipse">
            <a:avLst/>
          </a:prstGeom>
          <a:gradFill>
            <a:gsLst>
              <a:gs pos="0">
                <a:schemeClr val="accent1">
                  <a:lumMod val="60000"/>
                  <a:lumOff val="40000"/>
                </a:schemeClr>
              </a:gs>
              <a:gs pos="100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江城圆体 400W" panose="020B0500000000000000" charset="-122"/>
              <a:sym typeface="+mn-ea"/>
            </a:endParaRPr>
          </a:p>
        </p:txBody>
      </p:sp>
      <p:sp>
        <p:nvSpPr>
          <p:cNvPr id="4" name="椭圆 3"/>
          <p:cNvSpPr/>
          <p:nvPr>
            <p:custDataLst>
              <p:tags r:id="rId13"/>
            </p:custDataLst>
          </p:nvPr>
        </p:nvSpPr>
        <p:spPr>
          <a:xfrm>
            <a:off x="1109467" y="1571532"/>
            <a:ext cx="1847407" cy="1847407"/>
          </a:xfrm>
          <a:prstGeom prst="ellipse">
            <a:avLst/>
          </a:prstGeom>
          <a:gradFill flip="none">
            <a:gsLst>
              <a:gs pos="0">
                <a:schemeClr val="accent1">
                  <a:lumMod val="60000"/>
                  <a:lumOff val="40000"/>
                  <a:alpha val="10000"/>
                </a:schemeClr>
              </a:gs>
              <a:gs pos="100000">
                <a:schemeClr val="accent1">
                  <a:alpha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22" name="椭圆 21"/>
          <p:cNvSpPr/>
          <p:nvPr>
            <p:custDataLst>
              <p:tags r:id="rId14"/>
            </p:custDataLst>
          </p:nvPr>
        </p:nvSpPr>
        <p:spPr>
          <a:xfrm>
            <a:off x="1198414" y="1660479"/>
            <a:ext cx="1669121" cy="1669121"/>
          </a:xfrm>
          <a:prstGeom prst="ellipse">
            <a:avLst/>
          </a:prstGeom>
          <a:gradFill flip="none">
            <a:gsLst>
              <a:gs pos="0">
                <a:schemeClr val="accent1">
                  <a:lumMod val="60000"/>
                  <a:lumOff val="40000"/>
                  <a:alpha val="15000"/>
                </a:schemeClr>
              </a:gs>
              <a:gs pos="100000">
                <a:schemeClr val="accent1">
                  <a:alpha val="1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23" name="椭圆 22"/>
          <p:cNvSpPr/>
          <p:nvPr>
            <p:custDataLst>
              <p:tags r:id="rId15"/>
            </p:custDataLst>
          </p:nvPr>
        </p:nvSpPr>
        <p:spPr>
          <a:xfrm>
            <a:off x="1299561" y="1761626"/>
            <a:ext cx="1467220" cy="1467220"/>
          </a:xfrm>
          <a:prstGeom prst="ellipse">
            <a:avLst/>
          </a:prstGeom>
          <a:gradFill flip="none">
            <a:gsLst>
              <a:gs pos="0">
                <a:schemeClr val="accent1">
                  <a:lumMod val="60000"/>
                  <a:lumOff val="40000"/>
                  <a:alpha val="20000"/>
                </a:schemeClr>
              </a:gs>
              <a:gs pos="100000">
                <a:schemeClr val="accent1">
                  <a:alpha val="2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24" name="椭圆 23"/>
          <p:cNvSpPr/>
          <p:nvPr>
            <p:custDataLst>
              <p:tags r:id="rId16"/>
            </p:custDataLst>
          </p:nvPr>
        </p:nvSpPr>
        <p:spPr>
          <a:xfrm>
            <a:off x="1398346" y="1860411"/>
            <a:ext cx="1269256" cy="1269256"/>
          </a:xfrm>
          <a:prstGeom prst="ellipse">
            <a:avLst/>
          </a:prstGeom>
          <a:gradFill>
            <a:gsLst>
              <a:gs pos="98000">
                <a:schemeClr val="accent1"/>
              </a:gs>
              <a:gs pos="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13" name="椭圆 12"/>
          <p:cNvSpPr/>
          <p:nvPr>
            <p:custDataLst>
              <p:tags r:id="rId17"/>
            </p:custDataLst>
          </p:nvPr>
        </p:nvSpPr>
        <p:spPr>
          <a:xfrm>
            <a:off x="3026142" y="2470047"/>
            <a:ext cx="50377" cy="50377"/>
          </a:xfrm>
          <a:prstGeom prst="ellipse">
            <a:avLst/>
          </a:prstGeom>
          <a:gradFill>
            <a:gsLst>
              <a:gs pos="0">
                <a:schemeClr val="accent1">
                  <a:lumMod val="60000"/>
                  <a:lumOff val="40000"/>
                </a:schemeClr>
              </a:gs>
              <a:gs pos="100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latin typeface="+mn-ea"/>
              <a:cs typeface="江城圆体 400W" panose="020B0500000000000000" charset="-122"/>
              <a:sym typeface="+mn-ea"/>
            </a:endParaRPr>
          </a:p>
        </p:txBody>
      </p:sp>
      <p:sp>
        <p:nvSpPr>
          <p:cNvPr id="3" name="文本框 2"/>
          <p:cNvSpPr txBox="1"/>
          <p:nvPr>
            <p:custDataLst>
              <p:tags r:id="rId18"/>
            </p:custDataLst>
          </p:nvPr>
        </p:nvSpPr>
        <p:spPr>
          <a:xfrm>
            <a:off x="1467220" y="2346057"/>
            <a:ext cx="1122849" cy="285337"/>
          </a:xfrm>
          <a:prstGeom prst="rect">
            <a:avLst/>
          </a:prstGeom>
          <a:noFill/>
        </p:spPr>
        <p:txBody>
          <a:bodyPr wrap="square" rtlCol="0">
            <a:noAutofit/>
          </a:bodyPr>
          <a:lstStyle/>
          <a:p>
            <a:pPr algn="ctr"/>
            <a:r>
              <a:rPr lang="zh-CN" altLang="en-US" sz="1490" b="1" dirty="0">
                <a:solidFill>
                  <a:schemeClr val="lt1">
                    <a:lumMod val="100000"/>
                  </a:schemeClr>
                </a:solidFill>
                <a:latin typeface="+mn-ea"/>
                <a:cs typeface="微软雅黑" panose="020B0503020204020204" charset="-122"/>
              </a:rPr>
              <a:t>教学目标</a:t>
            </a:r>
            <a:endParaRPr lang="zh-CN" altLang="en-US" sz="1490" b="1" dirty="0">
              <a:solidFill>
                <a:schemeClr val="lt1">
                  <a:lumMod val="100000"/>
                </a:schemeClr>
              </a:solidFill>
              <a:latin typeface="+mn-ea"/>
              <a:cs typeface="微软雅黑" panose="020B0503020204020204" charset="-122"/>
            </a:endParaRPr>
          </a:p>
        </p:txBody>
      </p:sp>
      <p:grpSp>
        <p:nvGrpSpPr>
          <p:cNvPr id="6" name="object 3"/>
          <p:cNvGrpSpPr/>
          <p:nvPr/>
        </p:nvGrpSpPr>
        <p:grpSpPr>
          <a:xfrm>
            <a:off x="799326" y="574794"/>
            <a:ext cx="1239520" cy="855344"/>
            <a:chOff x="799326" y="574794"/>
            <a:chExt cx="1239520" cy="855344"/>
          </a:xfrm>
        </p:grpSpPr>
        <p:pic>
          <p:nvPicPr>
            <p:cNvPr id="8" name="object 4"/>
            <p:cNvPicPr/>
            <p:nvPr/>
          </p:nvPicPr>
          <p:blipFill>
            <a:blip r:embed="rId19" cstate="print"/>
            <a:stretch>
              <a:fillRect/>
            </a:stretch>
          </p:blipFill>
          <p:spPr>
            <a:xfrm>
              <a:off x="861289" y="574794"/>
              <a:ext cx="830308" cy="830307"/>
            </a:xfrm>
            <a:prstGeom prst="rect">
              <a:avLst/>
            </a:prstGeom>
          </p:spPr>
        </p:pic>
        <p:pic>
          <p:nvPicPr>
            <p:cNvPr id="9" name="object 5"/>
            <p:cNvPicPr/>
            <p:nvPr/>
          </p:nvPicPr>
          <p:blipFill>
            <a:blip r:embed="rId20" cstate="print"/>
            <a:stretch>
              <a:fillRect/>
            </a:stretch>
          </p:blipFill>
          <p:spPr>
            <a:xfrm>
              <a:off x="799326" y="667740"/>
              <a:ext cx="1239265" cy="762147"/>
            </a:xfrm>
            <a:prstGeom prst="rect">
              <a:avLst/>
            </a:prstGeom>
          </p:spPr>
        </p:pic>
        <p:pic>
          <p:nvPicPr>
            <p:cNvPr id="10" name="object 6"/>
            <p:cNvPicPr/>
            <p:nvPr/>
          </p:nvPicPr>
          <p:blipFill>
            <a:blip r:embed="rId21" cstate="print"/>
            <a:stretch>
              <a:fillRect/>
            </a:stretch>
          </p:blipFill>
          <p:spPr>
            <a:xfrm>
              <a:off x="1642027" y="872223"/>
              <a:ext cx="68159" cy="99136"/>
            </a:xfrm>
            <a:prstGeom prst="rect">
              <a:avLst/>
            </a:prstGeom>
          </p:spPr>
        </p:pic>
        <p:pic>
          <p:nvPicPr>
            <p:cNvPr id="11" name="object 7"/>
            <p:cNvPicPr/>
            <p:nvPr/>
          </p:nvPicPr>
          <p:blipFill>
            <a:blip r:embed="rId22" cstate="print"/>
            <a:stretch>
              <a:fillRect/>
            </a:stretch>
          </p:blipFill>
          <p:spPr>
            <a:xfrm>
              <a:off x="1418959" y="1101483"/>
              <a:ext cx="285031" cy="285026"/>
            </a:xfrm>
            <a:prstGeom prst="rect">
              <a:avLst/>
            </a:prstGeom>
          </p:spPr>
        </p:pic>
      </p:grpSp>
      <p:sp>
        <p:nvSpPr>
          <p:cNvPr id="12" name="object 8"/>
          <p:cNvSpPr txBox="1"/>
          <p:nvPr/>
        </p:nvSpPr>
        <p:spPr>
          <a:xfrm>
            <a:off x="654050" y="747395"/>
            <a:ext cx="819785" cy="318770"/>
          </a:xfrm>
          <a:prstGeom prst="rect">
            <a:avLst/>
          </a:prstGeom>
        </p:spPr>
        <p:txBody>
          <a:bodyPr vert="horz" wrap="square" lIns="0" tIns="11430" rIns="0" bIns="0" rtlCol="0">
            <a:spAutoFit/>
          </a:bodyPr>
          <a:p>
            <a:pPr marL="12700">
              <a:lnSpc>
                <a:spcPct val="100000"/>
              </a:lnSpc>
              <a:spcBef>
                <a:spcPts val="90"/>
              </a:spcBef>
            </a:pPr>
            <a:r>
              <a:rPr lang="zh-CN" altLang="en-US" sz="2000" b="1" spc="-25" dirty="0">
                <a:solidFill>
                  <a:schemeClr val="accent1"/>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主题一</a:t>
            </a:r>
            <a:endParaRPr lang="zh-CN" altLang="en-US" sz="2000" b="1" spc="-25" dirty="0">
              <a:solidFill>
                <a:schemeClr val="accent1"/>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ustDataLst>
      <p:tags r:id="rId2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C:/Users/ysn92/Desktop/新建文件夹/微信图片_20240422093542.jpg微信图片_20240422093542"/>
          <p:cNvPicPr/>
          <p:nvPr/>
        </p:nvPicPr>
        <p:blipFill>
          <a:blip r:embed="rId1"/>
          <a:srcRect l="14104" r="14104"/>
          <a:stretch>
            <a:fillRect/>
          </a:stretch>
        </p:blipFill>
        <p:spPr>
          <a:xfrm>
            <a:off x="1257858" y="4737"/>
            <a:ext cx="4572876" cy="4244663"/>
          </a:xfrm>
          <a:prstGeom prst="parallelogram">
            <a:avLst/>
          </a:prstGeom>
        </p:spPr>
      </p:pic>
      <p:sp>
        <p:nvSpPr>
          <p:cNvPr id="3" name="object 3"/>
          <p:cNvSpPr txBox="1"/>
          <p:nvPr/>
        </p:nvSpPr>
        <p:spPr>
          <a:xfrm>
            <a:off x="2178050" y="1746250"/>
            <a:ext cx="2854325" cy="925830"/>
          </a:xfrm>
          <a:prstGeom prst="rect">
            <a:avLst/>
          </a:prstGeom>
        </p:spPr>
        <p:txBody>
          <a:bodyPr vert="horz" wrap="square" lIns="0" tIns="44450" rIns="0" bIns="0" rtlCol="0">
            <a:spAutoFit/>
          </a:bodyPr>
          <a:lstStyle/>
          <a:p>
            <a:pPr algn="ctr">
              <a:lnSpc>
                <a:spcPct val="100000"/>
              </a:lnSpc>
              <a:spcBef>
                <a:spcPts val="155"/>
              </a:spcBef>
            </a:pPr>
            <a:r>
              <a:rPr lang="zh-CN" altLang="en-US" sz="3350" b="1" dirty="0">
                <a:solidFill>
                  <a:srgbClr val="FFFFFF"/>
                </a:solidFill>
                <a:latin typeface="Microsoft YaHei UI" panose="020B0503020204020204" charset="-122"/>
                <a:ea typeface="宋体" panose="02010600030101010101" pitchFamily="2" charset="-122"/>
                <a:cs typeface="Microsoft YaHei UI" panose="020B0503020204020204" charset="-122"/>
              </a:rPr>
              <a:t>任务</a:t>
            </a:r>
            <a:r>
              <a:rPr lang="en-US" altLang="zh-CN" sz="3350" b="1" dirty="0">
                <a:solidFill>
                  <a:srgbClr val="FFFFFF"/>
                </a:solidFill>
                <a:latin typeface="Microsoft YaHei UI" panose="020B0503020204020204" charset="-122"/>
                <a:ea typeface="宋体" panose="02010600030101010101" pitchFamily="2" charset="-122"/>
                <a:cs typeface="Microsoft YaHei UI" panose="020B0503020204020204" charset="-122"/>
              </a:rPr>
              <a:t>1</a:t>
            </a:r>
            <a:endParaRPr lang="zh-CN" altLang="en-US" sz="3350" b="1" dirty="0">
              <a:solidFill>
                <a:srgbClr val="FFFFFF"/>
              </a:solidFill>
              <a:latin typeface="Microsoft YaHei UI" panose="020B0503020204020204" charset="-122"/>
              <a:ea typeface="宋体" panose="02010600030101010101" pitchFamily="2" charset="-122"/>
              <a:cs typeface="Microsoft YaHei UI" panose="020B0503020204020204" charset="-122"/>
            </a:endParaRPr>
          </a:p>
          <a:p>
            <a:pPr algn="ctr">
              <a:lnSpc>
                <a:spcPct val="100000"/>
              </a:lnSpc>
              <a:spcBef>
                <a:spcPts val="155"/>
              </a:spcBef>
            </a:pPr>
            <a:r>
              <a:rPr lang="zh-CN" altLang="en-US" sz="2250" spc="-30" dirty="0">
                <a:solidFill>
                  <a:srgbClr val="FFFFFF"/>
                </a:solidFill>
                <a:latin typeface="黑体" panose="02010609060101010101" charset="-122"/>
                <a:ea typeface="宋体" panose="02010600030101010101" pitchFamily="2" charset="-122"/>
                <a:cs typeface="黑体" panose="02010609060101010101" charset="-122"/>
              </a:rPr>
              <a:t>餐饮日常管理</a:t>
            </a:r>
            <a:endParaRPr lang="zh-CN" altLang="en-US" sz="2250">
              <a:latin typeface="黑体" panose="02010609060101010101" charset="-122"/>
              <a:ea typeface="宋体" panose="02010600030101010101" pitchFamily="2" charset="-122"/>
              <a:cs typeface="黑体" panose="02010609060101010101" charset="-122"/>
            </a:endParaRPr>
          </a:p>
        </p:txBody>
      </p:sp>
      <p:grpSp>
        <p:nvGrpSpPr>
          <p:cNvPr id="4" name="object 4"/>
          <p:cNvGrpSpPr/>
          <p:nvPr/>
        </p:nvGrpSpPr>
        <p:grpSpPr>
          <a:xfrm>
            <a:off x="0" y="4737"/>
            <a:ext cx="7553325" cy="4244975"/>
            <a:chOff x="0" y="4737"/>
            <a:chExt cx="7553325" cy="4244975"/>
          </a:xfrm>
        </p:grpSpPr>
        <p:pic>
          <p:nvPicPr>
            <p:cNvPr id="5" name="object 5"/>
            <p:cNvPicPr/>
            <p:nvPr/>
          </p:nvPicPr>
          <p:blipFill>
            <a:blip r:embed="rId2" cstate="print"/>
            <a:stretch>
              <a:fillRect/>
            </a:stretch>
          </p:blipFill>
          <p:spPr>
            <a:xfrm>
              <a:off x="6010440" y="4737"/>
              <a:ext cx="613435" cy="520484"/>
            </a:xfrm>
            <a:prstGeom prst="rect">
              <a:avLst/>
            </a:prstGeom>
          </p:spPr>
        </p:pic>
        <p:pic>
          <p:nvPicPr>
            <p:cNvPr id="6" name="object 6"/>
            <p:cNvPicPr/>
            <p:nvPr/>
          </p:nvPicPr>
          <p:blipFill>
            <a:blip r:embed="rId3" cstate="print"/>
            <a:stretch>
              <a:fillRect/>
            </a:stretch>
          </p:blipFill>
          <p:spPr>
            <a:xfrm>
              <a:off x="6010440" y="512838"/>
              <a:ext cx="793127" cy="123919"/>
            </a:xfrm>
            <a:prstGeom prst="rect">
              <a:avLst/>
            </a:prstGeom>
          </p:spPr>
        </p:pic>
        <p:pic>
          <p:nvPicPr>
            <p:cNvPr id="7" name="object 7"/>
            <p:cNvPicPr/>
            <p:nvPr/>
          </p:nvPicPr>
          <p:blipFill>
            <a:blip r:embed="rId4" cstate="print"/>
            <a:stretch>
              <a:fillRect/>
            </a:stretch>
          </p:blipFill>
          <p:spPr>
            <a:xfrm>
              <a:off x="5799764" y="636765"/>
              <a:ext cx="1003803" cy="1369377"/>
            </a:xfrm>
            <a:prstGeom prst="rect">
              <a:avLst/>
            </a:prstGeom>
          </p:spPr>
        </p:pic>
        <p:pic>
          <p:nvPicPr>
            <p:cNvPr id="8" name="object 8"/>
            <p:cNvPicPr/>
            <p:nvPr/>
          </p:nvPicPr>
          <p:blipFill>
            <a:blip r:embed="rId5" cstate="print"/>
            <a:stretch>
              <a:fillRect/>
            </a:stretch>
          </p:blipFill>
          <p:spPr>
            <a:xfrm>
              <a:off x="5799764" y="1876024"/>
              <a:ext cx="824111" cy="123921"/>
            </a:xfrm>
            <a:prstGeom prst="rect">
              <a:avLst/>
            </a:prstGeom>
          </p:spPr>
        </p:pic>
        <p:sp>
          <p:nvSpPr>
            <p:cNvPr id="9" name="object 9"/>
            <p:cNvSpPr/>
            <p:nvPr/>
          </p:nvSpPr>
          <p:spPr>
            <a:xfrm>
              <a:off x="6620777" y="1876024"/>
              <a:ext cx="0" cy="384175"/>
            </a:xfrm>
            <a:custGeom>
              <a:avLst/>
              <a:gdLst/>
              <a:ahLst/>
              <a:cxnLst/>
              <a:rect l="l" t="t" r="r" b="b"/>
              <a:pathLst>
                <a:path h="384175">
                  <a:moveTo>
                    <a:pt x="0" y="384172"/>
                  </a:moveTo>
                  <a:lnTo>
                    <a:pt x="0" y="0"/>
                  </a:lnTo>
                </a:path>
              </a:pathLst>
            </a:custGeom>
            <a:ln w="6196">
              <a:solidFill>
                <a:srgbClr val="FE9732"/>
              </a:solidFill>
            </a:ln>
          </p:spPr>
          <p:txBody>
            <a:bodyPr wrap="square" lIns="0" tIns="0" rIns="0" bIns="0" rtlCol="0"/>
            <a:lstStyle/>
            <a:p/>
          </p:txBody>
        </p:sp>
        <p:pic>
          <p:nvPicPr>
            <p:cNvPr id="10" name="object 10"/>
            <p:cNvPicPr/>
            <p:nvPr/>
          </p:nvPicPr>
          <p:blipFill>
            <a:blip r:embed="rId6" cstate="print"/>
            <a:stretch>
              <a:fillRect/>
            </a:stretch>
          </p:blipFill>
          <p:spPr>
            <a:xfrm>
              <a:off x="6617679" y="2254008"/>
              <a:ext cx="935632" cy="1084348"/>
            </a:xfrm>
            <a:prstGeom prst="rect">
              <a:avLst/>
            </a:prstGeom>
          </p:spPr>
        </p:pic>
        <p:pic>
          <p:nvPicPr>
            <p:cNvPr id="11" name="object 11"/>
            <p:cNvPicPr/>
            <p:nvPr/>
          </p:nvPicPr>
          <p:blipFill>
            <a:blip r:embed="rId7" cstate="print"/>
            <a:stretch>
              <a:fillRect/>
            </a:stretch>
          </p:blipFill>
          <p:spPr>
            <a:xfrm>
              <a:off x="6221114" y="1250200"/>
              <a:ext cx="136315" cy="136309"/>
            </a:xfrm>
            <a:prstGeom prst="rect">
              <a:avLst/>
            </a:prstGeom>
          </p:spPr>
        </p:pic>
        <p:pic>
          <p:nvPicPr>
            <p:cNvPr id="12" name="object 12"/>
            <p:cNvPicPr/>
            <p:nvPr/>
          </p:nvPicPr>
          <p:blipFill>
            <a:blip r:embed="rId7" cstate="print"/>
            <a:stretch>
              <a:fillRect/>
            </a:stretch>
          </p:blipFill>
          <p:spPr>
            <a:xfrm>
              <a:off x="6549519" y="2216823"/>
              <a:ext cx="136318" cy="136318"/>
            </a:xfrm>
            <a:prstGeom prst="rect">
              <a:avLst/>
            </a:prstGeom>
          </p:spPr>
        </p:pic>
        <p:pic>
          <p:nvPicPr>
            <p:cNvPr id="13" name="object 13"/>
            <p:cNvPicPr/>
            <p:nvPr/>
          </p:nvPicPr>
          <p:blipFill>
            <a:blip r:embed="rId7" cstate="print"/>
            <a:stretch>
              <a:fillRect/>
            </a:stretch>
          </p:blipFill>
          <p:spPr>
            <a:xfrm>
              <a:off x="6995655" y="2892221"/>
              <a:ext cx="136319" cy="136319"/>
            </a:xfrm>
            <a:prstGeom prst="rect">
              <a:avLst/>
            </a:prstGeom>
          </p:spPr>
        </p:pic>
        <p:pic>
          <p:nvPicPr>
            <p:cNvPr id="14" name="object 14"/>
            <p:cNvPicPr/>
            <p:nvPr/>
          </p:nvPicPr>
          <p:blipFill>
            <a:blip r:embed="rId2" cstate="print"/>
            <a:stretch>
              <a:fillRect/>
            </a:stretch>
          </p:blipFill>
          <p:spPr>
            <a:xfrm>
              <a:off x="86753" y="1008545"/>
              <a:ext cx="613431" cy="526680"/>
            </a:xfrm>
            <a:prstGeom prst="rect">
              <a:avLst/>
            </a:prstGeom>
          </p:spPr>
        </p:pic>
        <p:pic>
          <p:nvPicPr>
            <p:cNvPr id="15" name="object 15"/>
            <p:cNvPicPr/>
            <p:nvPr/>
          </p:nvPicPr>
          <p:blipFill>
            <a:blip r:embed="rId3" cstate="print"/>
            <a:stretch>
              <a:fillRect/>
            </a:stretch>
          </p:blipFill>
          <p:spPr>
            <a:xfrm>
              <a:off x="86753" y="1522833"/>
              <a:ext cx="793125" cy="123924"/>
            </a:xfrm>
            <a:prstGeom prst="rect">
              <a:avLst/>
            </a:prstGeom>
          </p:spPr>
        </p:pic>
        <p:pic>
          <p:nvPicPr>
            <p:cNvPr id="16" name="object 16"/>
            <p:cNvPicPr/>
            <p:nvPr/>
          </p:nvPicPr>
          <p:blipFill>
            <a:blip r:embed="rId8" cstate="print"/>
            <a:stretch>
              <a:fillRect/>
            </a:stretch>
          </p:blipFill>
          <p:spPr>
            <a:xfrm>
              <a:off x="0" y="1646770"/>
              <a:ext cx="879878" cy="1369377"/>
            </a:xfrm>
            <a:prstGeom prst="rect">
              <a:avLst/>
            </a:prstGeom>
          </p:spPr>
        </p:pic>
        <p:pic>
          <p:nvPicPr>
            <p:cNvPr id="17" name="object 17"/>
            <p:cNvPicPr/>
            <p:nvPr/>
          </p:nvPicPr>
          <p:blipFill>
            <a:blip r:embed="rId9" cstate="print"/>
            <a:stretch>
              <a:fillRect/>
            </a:stretch>
          </p:blipFill>
          <p:spPr>
            <a:xfrm>
              <a:off x="0" y="2886025"/>
              <a:ext cx="700185" cy="123925"/>
            </a:xfrm>
            <a:prstGeom prst="rect">
              <a:avLst/>
            </a:prstGeom>
          </p:spPr>
        </p:pic>
        <p:sp>
          <p:nvSpPr>
            <p:cNvPr id="18" name="object 18"/>
            <p:cNvSpPr/>
            <p:nvPr/>
          </p:nvSpPr>
          <p:spPr>
            <a:xfrm>
              <a:off x="697087" y="2886025"/>
              <a:ext cx="0" cy="384175"/>
            </a:xfrm>
            <a:custGeom>
              <a:avLst/>
              <a:gdLst/>
              <a:ahLst/>
              <a:cxnLst/>
              <a:rect l="l" t="t" r="r" b="b"/>
              <a:pathLst>
                <a:path h="384175">
                  <a:moveTo>
                    <a:pt x="0" y="384172"/>
                  </a:moveTo>
                  <a:lnTo>
                    <a:pt x="0" y="0"/>
                  </a:lnTo>
                </a:path>
              </a:pathLst>
            </a:custGeom>
            <a:ln w="6196">
              <a:solidFill>
                <a:srgbClr val="FE9732"/>
              </a:solidFill>
            </a:ln>
          </p:spPr>
          <p:txBody>
            <a:bodyPr wrap="square" lIns="0" tIns="0" rIns="0" bIns="0" rtlCol="0"/>
            <a:lstStyle/>
            <a:p/>
          </p:txBody>
        </p:sp>
        <p:pic>
          <p:nvPicPr>
            <p:cNvPr id="19" name="object 19"/>
            <p:cNvPicPr/>
            <p:nvPr/>
          </p:nvPicPr>
          <p:blipFill>
            <a:blip r:embed="rId10" cstate="print"/>
            <a:stretch>
              <a:fillRect/>
            </a:stretch>
          </p:blipFill>
          <p:spPr>
            <a:xfrm>
              <a:off x="693988" y="3264001"/>
              <a:ext cx="1040970" cy="985398"/>
            </a:xfrm>
            <a:prstGeom prst="rect">
              <a:avLst/>
            </a:prstGeom>
          </p:spPr>
        </p:pic>
        <p:pic>
          <p:nvPicPr>
            <p:cNvPr id="20" name="object 20"/>
            <p:cNvPicPr/>
            <p:nvPr/>
          </p:nvPicPr>
          <p:blipFill>
            <a:blip r:embed="rId7" cstate="print"/>
            <a:stretch>
              <a:fillRect/>
            </a:stretch>
          </p:blipFill>
          <p:spPr>
            <a:xfrm>
              <a:off x="297423" y="2260206"/>
              <a:ext cx="136319" cy="136309"/>
            </a:xfrm>
            <a:prstGeom prst="rect">
              <a:avLst/>
            </a:prstGeom>
          </p:spPr>
        </p:pic>
        <p:pic>
          <p:nvPicPr>
            <p:cNvPr id="21" name="object 21"/>
            <p:cNvPicPr/>
            <p:nvPr/>
          </p:nvPicPr>
          <p:blipFill>
            <a:blip r:embed="rId7" cstate="print"/>
            <a:stretch>
              <a:fillRect/>
            </a:stretch>
          </p:blipFill>
          <p:spPr>
            <a:xfrm>
              <a:off x="625830" y="3226828"/>
              <a:ext cx="136317" cy="136314"/>
            </a:xfrm>
            <a:prstGeom prst="rect">
              <a:avLst/>
            </a:prstGeom>
          </p:spPr>
        </p:pic>
        <p:pic>
          <p:nvPicPr>
            <p:cNvPr id="22" name="object 22"/>
            <p:cNvPicPr/>
            <p:nvPr/>
          </p:nvPicPr>
          <p:blipFill>
            <a:blip r:embed="rId7" cstate="print"/>
            <a:stretch>
              <a:fillRect/>
            </a:stretch>
          </p:blipFill>
          <p:spPr>
            <a:xfrm>
              <a:off x="1071968" y="3902227"/>
              <a:ext cx="136315" cy="136315"/>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主题六</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餐饮经营管理</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633095" y="514985"/>
            <a:ext cx="1576705" cy="257810"/>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餐饮日常管理</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878205" y="1517650"/>
            <a:ext cx="5847080" cy="2152650"/>
          </a:xfrm>
          <a:prstGeom prst="rect">
            <a:avLst/>
          </a:prstGeom>
          <a:noFill/>
        </p:spPr>
        <p:txBody>
          <a:bodyPr wrap="square" rtlCol="0">
            <a:noAutofit/>
          </a:bodyPr>
          <a:p>
            <a:pPr marL="0" indent="0" algn="ctr">
              <a:lnSpc>
                <a:spcPct val="90000"/>
              </a:lnSpc>
              <a:buClrTx/>
              <a:buSzPct val="200000"/>
              <a:buFontTx/>
            </a:pPr>
            <a:r>
              <a:rPr lang="en-US" altLang="zh-CN" sz="1000">
                <a:latin typeface="宋体" panose="02010600030101010101" pitchFamily="2" charset="-122"/>
                <a:ea typeface="宋体" panose="02010600030101010101" pitchFamily="2" charset="-122"/>
                <a:cs typeface="宋体" panose="02010600030101010101" pitchFamily="2" charset="-122"/>
              </a:rPr>
              <a:t>    </a:t>
            </a:r>
            <a:r>
              <a:rPr lang="zh-CN" altLang="en-US" sz="1200" b="1" dirty="0">
                <a:latin typeface="宋体" panose="02010600030101010101" pitchFamily="2" charset="-122"/>
                <a:ea typeface="宋体" panose="02010600030101010101" pitchFamily="2" charset="-122"/>
                <a:sym typeface="+mn-ea"/>
              </a:rPr>
              <a:t>这里的服务世界一流</a:t>
            </a:r>
            <a:endParaRPr lang="zh-CN" altLang="en-US" sz="1200" b="1" dirty="0">
              <a:latin typeface="宋体" panose="02010600030101010101" pitchFamily="2" charset="-122"/>
              <a:ea typeface="宋体" panose="02010600030101010101" pitchFamily="2" charset="-122"/>
              <a:sym typeface="+mn-ea"/>
            </a:endParaRPr>
          </a:p>
          <a:p>
            <a:pPr marL="0" indent="254000" algn="l" eaLnBrk="1" fontAlgn="auto" latinLnBrk="0" hangingPunct="1">
              <a:lnSpc>
                <a:spcPct val="150000"/>
              </a:lnSpc>
              <a:buClrTx/>
              <a:buSzPct val="200000"/>
              <a:buFontTx/>
              <a:extLst>
                <a:ext uri="{35155182-B16C-46BC-9424-99874614C6A1}">
                  <wpsdc:indentchars xmlns:wpsdc="http://www.wps.cn/officeDocument/2017/drawingmlCustomData" val="200" checksum="3013784323"/>
                </a:ext>
              </a:extLst>
            </a:pPr>
            <a:r>
              <a:rPr lang="zh-CN" altLang="en-US" sz="1000" dirty="0">
                <a:latin typeface="宋体" panose="02010600030101010101" pitchFamily="2" charset="-122"/>
                <a:ea typeface="宋体" panose="02010600030101010101" pitchFamily="2" charset="-122"/>
                <a:sym typeface="+mn-ea"/>
              </a:rPr>
              <a:t> 安德森夫妇是来广州旅游的瑞典游客，下榻在广州某饭店。一天，他们到饭店中餐厅用餐。点菜时，客人根据服务员小李的解释、推荐和自己的口味习惯等点了“拔丝香蕉”、“煎牛排”、“贵妃鸡翅”等菜肴。上菜时，小李用熟练的英语为他们重新介绍了“拔丝香蕉”的菜名、制作方法和使用方法，引起了两位客人的极大兴趣，并对中国烹饪赞不绝口。菜上完后，小李发现两位客人对“煎牛排”不是太感兴趣，经过仔细观察，小李主动上前，微笑地问明客人原因，发现客人对这道菜的制作方法不是很满意。小李在征得客人同意后，及时撤下这道菜，并与西餐厅厨房联系，根据客人的要求，对这道菜进行了重新加工。菜肴加工完毕后，又及时地为客人端上餐桌。客人品尝后，连连竖起大拇指，夸奖道：“这里的服务是世界一流的！”</a:t>
            </a:r>
            <a:endParaRPr lang="zh-CN" altLang="en-US" sz="1000" dirty="0">
              <a:latin typeface="宋体" panose="02010600030101010101" pitchFamily="2" charset="-122"/>
              <a:ea typeface="宋体" panose="02010600030101010101" pitchFamily="2" charset="-122"/>
              <a:sym typeface="+mn-ea"/>
            </a:endParaRPr>
          </a:p>
          <a:p>
            <a:pPr marL="0" indent="254000" algn="l" eaLnBrk="1" fontAlgn="auto" latinLnBrk="0" hangingPunct="1">
              <a:lnSpc>
                <a:spcPct val="150000"/>
              </a:lnSpc>
              <a:buClrTx/>
              <a:buSzPct val="200000"/>
              <a:buFontTx/>
              <a:extLst>
                <a:ext uri="{35155182-B16C-46BC-9424-99874614C6A1}">
                  <wpsdc:indentchars xmlns:wpsdc="http://www.wps.cn/officeDocument/2017/drawingmlCustomData" val="200" checksum="3013784323"/>
                </a:ext>
              </a:extLst>
            </a:pPr>
            <a:endParaRPr lang="zh-CN" altLang="en-US" sz="10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 name="圆角矩形 5"/>
          <p:cNvSpPr/>
          <p:nvPr/>
        </p:nvSpPr>
        <p:spPr>
          <a:xfrm>
            <a:off x="730250" y="1441450"/>
            <a:ext cx="6180455" cy="2517140"/>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sz="100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4" name="文本框 13"/>
          <p:cNvSpPr txBox="1"/>
          <p:nvPr/>
        </p:nvSpPr>
        <p:spPr>
          <a:xfrm>
            <a:off x="1416050" y="1136650"/>
            <a:ext cx="2437765" cy="245110"/>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txBody>
          <a:bodyPr wrap="square" rtlCol="0">
            <a:spAutoFit/>
          </a:bodyPr>
          <a:p>
            <a:r>
              <a:rPr lang="zh-CN" altLang="en-US" sz="800">
                <a:sym typeface="+mn-ea"/>
              </a:rPr>
              <a:t> 三</a:t>
            </a:r>
            <a:r>
              <a:rPr lang="zh-CN" altLang="en-US" sz="1000">
                <a:latin typeface="+mn-ea"/>
                <a:ea typeface="+mn-ea"/>
                <a:sym typeface="+mn-ea"/>
              </a:rPr>
              <a:t>、餐饮服务质量管理</a:t>
            </a:r>
            <a:endParaRPr lang="zh-CN" altLang="en-US" sz="1000">
              <a:latin typeface="+mn-ea"/>
              <a:ea typeface="+mn-ea"/>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主题六</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餐饮经营管理</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633095" y="514985"/>
            <a:ext cx="1576705" cy="257810"/>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餐饮日常管理</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878205" y="1517650"/>
            <a:ext cx="5847080" cy="2152650"/>
          </a:xfrm>
          <a:prstGeom prst="rect">
            <a:avLst/>
          </a:prstGeom>
          <a:noFill/>
        </p:spPr>
        <p:txBody>
          <a:bodyPr wrap="square" rtlCol="0">
            <a:noAutofit/>
          </a:bodyPr>
          <a:p>
            <a:pPr marL="0" indent="0" algn="ctr">
              <a:lnSpc>
                <a:spcPct val="90000"/>
              </a:lnSpc>
              <a:buClrTx/>
              <a:buSzPct val="200000"/>
              <a:buFontTx/>
            </a:pPr>
            <a:r>
              <a:rPr lang="en-US" altLang="zh-CN" sz="1000">
                <a:latin typeface="宋体" panose="02010600030101010101" pitchFamily="2" charset="-122"/>
                <a:ea typeface="宋体" panose="02010600030101010101" pitchFamily="2" charset="-122"/>
                <a:cs typeface="宋体" panose="02010600030101010101" pitchFamily="2" charset="-122"/>
              </a:rPr>
              <a:t>    </a:t>
            </a:r>
            <a:r>
              <a:rPr lang="zh-CN" altLang="en-US" sz="1200" b="1" dirty="0">
                <a:latin typeface="宋体" panose="02010600030101010101" pitchFamily="2" charset="-122"/>
                <a:ea typeface="宋体" panose="02010600030101010101" pitchFamily="2" charset="-122"/>
                <a:sym typeface="+mn-ea"/>
              </a:rPr>
              <a:t>这里的服务世界一流</a:t>
            </a:r>
            <a:endParaRPr lang="zh-CN" altLang="en-US" sz="1200" b="1" dirty="0">
              <a:latin typeface="宋体" panose="02010600030101010101" pitchFamily="2" charset="-122"/>
              <a:ea typeface="宋体" panose="02010600030101010101" pitchFamily="2" charset="-122"/>
              <a:sym typeface="+mn-ea"/>
            </a:endParaRPr>
          </a:p>
          <a:p>
            <a:pPr marL="0" indent="254000" algn="l" eaLnBrk="1" fontAlgn="auto" latinLnBrk="0" hangingPunct="1">
              <a:lnSpc>
                <a:spcPct val="150000"/>
              </a:lnSpc>
              <a:buClrTx/>
              <a:buSzPct val="200000"/>
              <a:buFontTx/>
              <a:extLst>
                <a:ext uri="{35155182-B16C-46BC-9424-99874614C6A1}">
                  <wpsdc:indentchars xmlns:wpsdc="http://www.wps.cn/officeDocument/2017/drawingmlCustomData" val="200" checksum="3013784323"/>
                </a:ext>
              </a:extLst>
            </a:pPr>
            <a:r>
              <a:rPr lang="zh-CN" altLang="en-US" sz="1000" dirty="0">
                <a:latin typeface="宋体" panose="02010600030101010101" pitchFamily="2" charset="-122"/>
                <a:ea typeface="宋体" panose="02010600030101010101" pitchFamily="2" charset="-122"/>
                <a:sym typeface="+mn-ea"/>
              </a:rPr>
              <a:t> </a:t>
            </a:r>
            <a:endParaRPr lang="zh-CN" altLang="en-US" sz="1000" dirty="0">
              <a:latin typeface="宋体" panose="02010600030101010101" pitchFamily="2" charset="-122"/>
              <a:ea typeface="宋体" panose="02010600030101010101" pitchFamily="2" charset="-122"/>
              <a:sym typeface="+mn-ea"/>
            </a:endParaRPr>
          </a:p>
          <a:p>
            <a:pPr marL="0" indent="254000" algn="l" eaLnBrk="1" fontAlgn="auto" latinLnBrk="0" hangingPunct="1">
              <a:lnSpc>
                <a:spcPct val="150000"/>
              </a:lnSpc>
              <a:buClrTx/>
              <a:buSzPct val="200000"/>
              <a:buFontTx/>
              <a:extLst>
                <a:ext uri="{35155182-B16C-46BC-9424-99874614C6A1}">
                  <wpsdc:indentchars xmlns:wpsdc="http://www.wps.cn/officeDocument/2017/drawingmlCustomData" val="200" checksum="3013784323"/>
                </a:ext>
              </a:extLst>
            </a:pPr>
            <a:r>
              <a:rPr lang="zh-CN" altLang="en-US" sz="1000" dirty="0">
                <a:latin typeface="宋体" panose="02010600030101010101" pitchFamily="2" charset="-122"/>
                <a:ea typeface="宋体" panose="02010600030101010101" pitchFamily="2" charset="-122"/>
                <a:sym typeface="+mn-ea"/>
              </a:rPr>
              <a:t>思考：要完成一次令顾客满意的服务，应注意服务过程中的哪些具体环节？为外宾提供餐饮服务时，应注意哪些事项？</a:t>
            </a:r>
            <a:endParaRPr lang="zh-CN" altLang="en-US" sz="1000" dirty="0">
              <a:latin typeface="宋体" panose="02010600030101010101" pitchFamily="2" charset="-122"/>
              <a:ea typeface="宋体" panose="02010600030101010101" pitchFamily="2" charset="-122"/>
              <a:sym typeface="+mn-ea"/>
            </a:endParaRPr>
          </a:p>
          <a:p>
            <a:pPr marL="0" indent="254000" algn="l" eaLnBrk="1" fontAlgn="auto" latinLnBrk="0" hangingPunct="1">
              <a:lnSpc>
                <a:spcPct val="150000"/>
              </a:lnSpc>
              <a:buClrTx/>
              <a:buSzPct val="200000"/>
              <a:buFontTx/>
              <a:extLst>
                <a:ext uri="{35155182-B16C-46BC-9424-99874614C6A1}">
                  <wpsdc:indentchars xmlns:wpsdc="http://www.wps.cn/officeDocument/2017/drawingmlCustomData" val="200" checksum="3013784323"/>
                </a:ext>
              </a:extLst>
            </a:pPr>
            <a:r>
              <a:rPr lang="zh-CN" altLang="en-US" sz="1000" dirty="0">
                <a:latin typeface="宋体" panose="02010600030101010101" pitchFamily="2" charset="-122"/>
                <a:ea typeface="宋体" panose="02010600030101010101" pitchFamily="2" charset="-122"/>
                <a:sym typeface="+mn-ea"/>
              </a:rPr>
              <a:t>餐饮企业的经营活动虽然环节繁多，但从总体上讲，主要表现在两个方面：一是为顾客提供食品、饮料等有形产品；二是在提供上述有形产品的同时，为就餐顾客提供面对面的餐饮服务。前者是通过餐饮产品的外形、质量、装饰、声誉及其本身的食用价值来赢得顾客；后者则是通过餐饮服务员热情、周到的服务为顾客创造一种精神上的满足感。在餐饮市场上大多数有形产品同质趋势越来越明显的今天，提高餐饮服务质量，以服务取胜成为餐饮企业管理工作的中心。</a:t>
            </a:r>
            <a:endParaRPr lang="zh-CN" altLang="en-US" sz="1000" dirty="0">
              <a:latin typeface="宋体" panose="02010600030101010101" pitchFamily="2" charset="-122"/>
              <a:ea typeface="宋体" panose="02010600030101010101" pitchFamily="2" charset="-122"/>
            </a:endParaRPr>
          </a:p>
          <a:p>
            <a:pPr marL="0" indent="254000" algn="l" eaLnBrk="1" fontAlgn="auto" latinLnBrk="0" hangingPunct="1">
              <a:lnSpc>
                <a:spcPct val="150000"/>
              </a:lnSpc>
              <a:buClrTx/>
              <a:buSzPct val="200000"/>
              <a:buFontTx/>
              <a:extLst>
                <a:ext uri="{35155182-B16C-46BC-9424-99874614C6A1}">
                  <wpsdc:indentchars xmlns:wpsdc="http://www.wps.cn/officeDocument/2017/drawingmlCustomData" val="200" checksum="3013784323"/>
                </a:ext>
              </a:extLst>
            </a:pPr>
            <a:endParaRPr lang="zh-CN" altLang="en-US" sz="10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 name="圆角矩形 5"/>
          <p:cNvSpPr/>
          <p:nvPr/>
        </p:nvSpPr>
        <p:spPr>
          <a:xfrm>
            <a:off x="730250" y="1441450"/>
            <a:ext cx="6180455" cy="2530475"/>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sz="100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主题六</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餐饮经营管理</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餐饮日常管理</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3" name="文本框 2"/>
          <p:cNvSpPr txBox="1"/>
          <p:nvPr/>
        </p:nvSpPr>
        <p:spPr>
          <a:xfrm>
            <a:off x="882650" y="1822450"/>
            <a:ext cx="5977255" cy="464820"/>
          </a:xfrm>
          <a:prstGeom prst="rect">
            <a:avLst/>
          </a:prstGeom>
          <a:noFill/>
        </p:spPr>
        <p:txBody>
          <a:bodyPr wrap="square" rtlCol="0" anchor="t">
            <a:noAutofit/>
          </a:bodyPr>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en-US" altLang="zh-CN" sz="1000">
                <a:latin typeface="+mn-ea"/>
                <a:ea typeface="+mn-ea"/>
              </a:rPr>
              <a:t>    </a:t>
            </a:r>
            <a:r>
              <a:rPr lang="zh-CN" altLang="en-US" sz="1000">
                <a:latin typeface="+mn-ea"/>
                <a:ea typeface="+mn-ea"/>
              </a:rPr>
              <a:t>酒店之间的竞争从本质上讲是服务质量的竞争，服务质量是酒店生存与发展的基础。因</a:t>
            </a:r>
            <a:endParaRPr lang="zh-CN" altLang="en-US" sz="1000">
              <a:latin typeface="+mn-ea"/>
              <a:ea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zh-CN" altLang="en-US" sz="1000">
                <a:latin typeface="+mn-ea"/>
                <a:ea typeface="+mn-ea"/>
              </a:rPr>
              <a:t>此，不断提高酒店的服务质量、以质量求效益是每一家酒店发展的必经之路。而随着餐饮行</a:t>
            </a:r>
            <a:endParaRPr lang="zh-CN" altLang="en-US" sz="1000">
              <a:latin typeface="+mn-ea"/>
              <a:ea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zh-CN" altLang="en-US" sz="1000">
                <a:latin typeface="+mn-ea"/>
                <a:ea typeface="+mn-ea"/>
              </a:rPr>
              <a:t>业竞争的日趋激烈，客人对餐饮服务质量的要求越来越高，酒店的餐饮部必须不断探索提高</a:t>
            </a:r>
            <a:endParaRPr lang="zh-CN" altLang="en-US" sz="1000">
              <a:latin typeface="+mn-ea"/>
              <a:ea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zh-CN" altLang="en-US" sz="1000">
                <a:latin typeface="+mn-ea"/>
                <a:ea typeface="+mn-ea"/>
              </a:rPr>
              <a:t>和完善自身服务质量的途径和方法，以取得良好的社会效益和经济效益。</a:t>
            </a:r>
            <a:endParaRPr lang="zh-CN" altLang="en-US" sz="1000">
              <a:latin typeface="+mn-ea"/>
              <a:ea typeface="+mn-ea"/>
            </a:endParaRPr>
          </a:p>
          <a:p>
            <a:endParaRPr lang="en-US" altLang="zh-CN" sz="1000">
              <a:latin typeface="+mn-ea"/>
              <a:ea typeface="+mn-ea"/>
            </a:endParaRPr>
          </a:p>
          <a:p>
            <a:endParaRPr lang="en-US" altLang="zh-CN" sz="1000">
              <a:latin typeface="+mn-ea"/>
              <a:ea typeface="+mn-ea"/>
            </a:endParaRPr>
          </a:p>
        </p:txBody>
      </p:sp>
      <p:sp>
        <p:nvSpPr>
          <p:cNvPr id="14" name="文本框 13"/>
          <p:cNvSpPr txBox="1"/>
          <p:nvPr/>
        </p:nvSpPr>
        <p:spPr>
          <a:xfrm>
            <a:off x="1497965" y="1441450"/>
            <a:ext cx="2437765" cy="275590"/>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txBody>
          <a:bodyPr wrap="square" rtlCol="0">
            <a:spAutoFit/>
          </a:bodyPr>
          <a:p>
            <a:pPr marL="0" marR="0" algn="l" rtl="0" eaLnBrk="1" fontAlgn="auto" latinLnBrk="0" hangingPunct="1">
              <a:buClrTx/>
              <a:buSzTx/>
              <a:buFontTx/>
              <a:buNone/>
            </a:pPr>
            <a:r>
              <a:rPr lang="zh-CN" altLang="en-US" sz="800">
                <a:sym typeface="+mn-ea"/>
              </a:rPr>
              <a:t> </a:t>
            </a:r>
            <a:r>
              <a:rPr kumimoji="0" lang="zh-CN" altLang="en-US" sz="1200" b="0" i="0" u="none" strike="noStrike" kern="0" cap="none" spc="0" normalizeH="0" baseline="0" noProof="1">
                <a:latin typeface="+mn-ea"/>
                <a:ea typeface="+mn-ea"/>
                <a:cs typeface="+mn-ea"/>
                <a:sym typeface="+mn-ea"/>
              </a:rPr>
              <a:t>三、餐饮服务质量管理</a:t>
            </a:r>
            <a:endParaRPr kumimoji="0" lang="zh-CN" altLang="en-US" sz="1200" b="0" i="0" u="none" strike="noStrike" kern="0" cap="none" spc="0" normalizeH="0" baseline="0" noProof="1">
              <a:latin typeface="+mn-ea"/>
              <a:ea typeface="+mn-ea"/>
              <a:cs typeface="+mn-ea"/>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主题六</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餐饮经营管理</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餐饮日常管理</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3" name="文本框 2"/>
          <p:cNvSpPr txBox="1"/>
          <p:nvPr/>
        </p:nvSpPr>
        <p:spPr>
          <a:xfrm>
            <a:off x="958850" y="1517650"/>
            <a:ext cx="5907405" cy="1330325"/>
          </a:xfrm>
          <a:prstGeom prst="rect">
            <a:avLst/>
          </a:prstGeom>
          <a:noFill/>
        </p:spPr>
        <p:txBody>
          <a:bodyPr wrap="square" rtlCol="0" anchor="t">
            <a:noAutofit/>
          </a:bodyPr>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en-US" altLang="zh-CN" sz="1000">
                <a:latin typeface="+mn-ea"/>
                <a:ea typeface="+mn-ea"/>
              </a:rPr>
              <a:t> </a:t>
            </a:r>
            <a:r>
              <a:rPr lang="en-US" altLang="zh-CN" sz="1000" b="1">
                <a:latin typeface="+mn-ea"/>
                <a:ea typeface="+mn-ea"/>
              </a:rPr>
              <a:t>1. 餐饮服务质量的含义</a:t>
            </a:r>
            <a:endParaRPr lang="en-US" altLang="zh-CN" sz="1000">
              <a:latin typeface="+mn-ea"/>
              <a:ea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zh-CN" altLang="en-US" sz="1000">
                <a:latin typeface="+mn-ea"/>
                <a:ea typeface="+mn-ea"/>
              </a:rPr>
              <a:t>餐饮服务质量是指餐饮部以其所拥有的设备设施为依托，为客人提供的服务适合和满足客人生理和心理需求的程度。适合是指餐饮部为客人提供服务的使用价值能否为客人所接受和喜爱；满足是指该种使用价值能否为客人带来身心愉悦和享受。因此，餐饮服务的使用价值适合和满足客人需要的程度高低即体现了餐饮服务质量的优劣。</a:t>
            </a:r>
            <a:endParaRPr lang="zh-CN" altLang="en-US" sz="1000">
              <a:latin typeface="+mn-ea"/>
              <a:ea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zh-CN" altLang="en-US" sz="1000" b="1">
                <a:latin typeface="+mn-ea"/>
                <a:ea typeface="+mn-ea"/>
              </a:rPr>
              <a:t>2. 餐饮服务质量的内容</a:t>
            </a:r>
            <a:endParaRPr lang="zh-CN" altLang="en-US" sz="1000" b="1">
              <a:latin typeface="+mn-ea"/>
              <a:ea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zh-CN" altLang="en-US" sz="1000">
                <a:latin typeface="+mn-ea"/>
                <a:ea typeface="+mn-ea"/>
              </a:rPr>
              <a:t>餐饮服务是有形产品和无形劳务的有机结合，餐饮服务质量则是有形产品质量和无形产品质量的完美统一，它们构成了完整的餐饮服务质量内容。有形产品质量和无形劳务质量都是为了提高客人的满意程度，它主要取决于餐饮服务的内容是否适合和满足客人的需要，是否为客人带来享受感。</a:t>
            </a:r>
            <a:endParaRPr lang="zh-CN" altLang="en-US" sz="1000">
              <a:latin typeface="+mn-ea"/>
              <a:ea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endParaRPr lang="en-US" altLang="zh-CN" sz="1000">
              <a:latin typeface="+mn-ea"/>
              <a:ea typeface="+mn-ea"/>
            </a:endParaRPr>
          </a:p>
          <a:p>
            <a:endParaRPr lang="en-US" altLang="zh-CN" sz="1000">
              <a:latin typeface="+mn-ea"/>
              <a:ea typeface="+mn-ea"/>
            </a:endParaRPr>
          </a:p>
        </p:txBody>
      </p:sp>
      <p:sp>
        <p:nvSpPr>
          <p:cNvPr id="14" name="文本框 13"/>
          <p:cNvSpPr txBox="1"/>
          <p:nvPr/>
        </p:nvSpPr>
        <p:spPr>
          <a:xfrm>
            <a:off x="1568450" y="1136650"/>
            <a:ext cx="2437765" cy="275590"/>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txBody>
          <a:bodyPr wrap="square" rtlCol="0">
            <a:spAutoFit/>
          </a:bodyPr>
          <a:p>
            <a:pPr marL="0" marR="0" algn="l" rtl="0" eaLnBrk="1" fontAlgn="auto" latinLnBrk="0" hangingPunct="1">
              <a:buClrTx/>
              <a:buSzTx/>
              <a:buFontTx/>
              <a:buNone/>
            </a:pPr>
            <a:r>
              <a:rPr kumimoji="0" lang="zh-CN" altLang="en-US" sz="1200" b="0" i="0" u="none" strike="noStrike" kern="0" cap="none" spc="0" normalizeH="0" baseline="0" noProof="1">
                <a:latin typeface="+mn-ea"/>
                <a:ea typeface="+mn-ea"/>
                <a:cs typeface="+mn-ea"/>
                <a:sym typeface="+mn-ea"/>
              </a:rPr>
              <a:t>（一）</a:t>
            </a:r>
            <a:r>
              <a:rPr lang="zh-CN" altLang="en-US" sz="1200">
                <a:latin typeface="+mn-ea"/>
                <a:ea typeface="+mn-ea"/>
                <a:sym typeface="+mn-ea"/>
              </a:rPr>
              <a:t>餐饮服务质量的内容</a:t>
            </a:r>
            <a:endParaRPr kumimoji="0" lang="zh-CN" altLang="en-US" sz="1200" b="0" i="0" u="none" strike="noStrike" kern="0" cap="none" spc="0" normalizeH="0" baseline="0" noProof="1">
              <a:latin typeface="+mn-ea"/>
              <a:ea typeface="+mn-ea"/>
              <a:cs typeface="+mn-ea"/>
              <a:sym typeface="+mn-ea"/>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xml><?xml version="1.0" encoding="utf-8"?>
<p:tagLst xmlns:p="http://schemas.openxmlformats.org/presentationml/2006/main">
  <p:tag name="KSO_WM_DIAGRAM_VIRTUALLY_FRAME" val="{&quot;height&quot;:106.33251968503937,&quot;left&quot;:201.5,&quot;top&quot;:171.41748031496064,&quot;width&quot;:300}"/>
</p:tagLst>
</file>

<file path=ppt/tags/tag11.xml><?xml version="1.0" encoding="utf-8"?>
<p:tagLst xmlns:p="http://schemas.openxmlformats.org/presentationml/2006/main">
  <p:tag name="KSO_WM_DIAGRAM_VIRTUALLY_FRAME" val="{&quot;height&quot;:106.33251968503937,&quot;left&quot;:201.5,&quot;top&quot;:171.41748031496064,&quot;width&quot;:300}"/>
</p:tagLst>
</file>

<file path=ppt/tags/tag12.xml><?xml version="1.0" encoding="utf-8"?>
<p:tagLst xmlns:p="http://schemas.openxmlformats.org/presentationml/2006/main">
  <p:tag name="KSO_WM_DIAGRAM_VIRTUALLY_FRAME" val="{&quot;height&quot;:106.33251968503937,&quot;left&quot;:201.5,&quot;top&quot;:171.41748031496064,&quot;width&quot;:300}"/>
</p:tagLst>
</file>

<file path=ppt/tags/tag13.xml><?xml version="1.0" encoding="utf-8"?>
<p:tagLst xmlns:p="http://schemas.openxmlformats.org/presentationml/2006/main">
  <p:tag name="KSO_WM_DIAGRAM_VIRTUALLY_FRAME" val="{&quot;height&quot;:106.33251968503937,&quot;left&quot;:201.5,&quot;top&quot;:171.41748031496064,&quot;width&quot;:300}"/>
</p:tagLst>
</file>

<file path=ppt/tags/tag14.xml><?xml version="1.0" encoding="utf-8"?>
<p:tagLst xmlns:p="http://schemas.openxmlformats.org/presentationml/2006/main">
  <p:tag name="KSO_WM_DIAGRAM_VIRTUALLY_FRAME" val="{&quot;height&quot;:106.33251968503937,&quot;left&quot;:201.5,&quot;top&quot;:171.41748031496064,&quot;width&quot;:300}"/>
</p:tagLst>
</file>

<file path=ppt/tags/tag15.xml><?xml version="1.0" encoding="utf-8"?>
<p:tagLst xmlns:p="http://schemas.openxmlformats.org/presentationml/2006/main">
  <p:tag name="KSO_WM_DIAGRAM_VIRTUALLY_FRAME" val="{&quot;height&quot;:106.33251968503937,&quot;left&quot;:201.5,&quot;top&quot;:171.41748031496064,&quot;width&quot;:300}"/>
</p:tagLst>
</file>

<file path=ppt/tags/tag16.xml><?xml version="1.0" encoding="utf-8"?>
<p:tagLst xmlns:p="http://schemas.openxmlformats.org/presentationml/2006/main">
  <p:tag name="KSO_WM_DIAGRAM_VIRTUALLY_FRAME" val="{&quot;height&quot;:106.33251968503937,&quot;left&quot;:201.5,&quot;top&quot;:171.41748031496064,&quot;width&quot;:300}"/>
</p:tagLst>
</file>

<file path=ppt/tags/tag17.xml><?xml version="1.0" encoding="utf-8"?>
<p:tagLst xmlns:p="http://schemas.openxmlformats.org/presentationml/2006/main">
  <p:tag name="KSO_WM_DIAGRAM_VIRTUALLY_FRAME" val="{&quot;height&quot;:106.33251968503937,&quot;left&quot;:201.5,&quot;top&quot;:171.41748031496064,&quot;width&quot;:300}"/>
</p:tagLst>
</file>

<file path=ppt/tags/tag18.xml><?xml version="1.0" encoding="utf-8"?>
<p:tagLst xmlns:p="http://schemas.openxmlformats.org/presentationml/2006/main">
  <p:tag name="KSO_WM_DIAGRAM_VIRTUALLY_FRAME" val="{&quot;height&quot;:106.33251968503937,&quot;left&quot;:201.5,&quot;top&quot;:171.41748031496064,&quot;width&quot;:300}"/>
</p:tagLst>
</file>

<file path=ppt/tags/tag19.xml><?xml version="1.0" encoding="utf-8"?>
<p:tagLst xmlns:p="http://schemas.openxmlformats.org/presentationml/2006/main">
  <p:tag name="KSO_WM_DIAGRAM_VIRTUALLY_FRAME" val="{&quot;height&quot;:106.33251968503937,&quot;left&quot;:201.5,&quot;top&quot;:171.41748031496064,&quot;width&quot;:300}"/>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0.xml><?xml version="1.0" encoding="utf-8"?>
<p:tagLst xmlns:p="http://schemas.openxmlformats.org/presentationml/2006/main">
  <p:tag name="KSO_WM_DIAGRAM_VIRTUALLY_FRAME" val="{&quot;height&quot;:106.33251968503937,&quot;left&quot;:201.5,&quot;top&quot;:171.41748031496064,&quot;width&quot;:300}"/>
</p:tagLst>
</file>

<file path=ppt/tags/tag21.xml><?xml version="1.0" encoding="utf-8"?>
<p:tagLst xmlns:p="http://schemas.openxmlformats.org/presentationml/2006/main">
  <p:tag name="KSO_WM_DIAGRAM_VIRTUALLY_FRAME" val="{&quot;height&quot;:106.33251968503937,&quot;left&quot;:201.5,&quot;top&quot;:171.41748031496064,&quot;width&quot;:300}"/>
</p:tagLst>
</file>

<file path=ppt/tags/tag22.xml><?xml version="1.0" encoding="utf-8"?>
<p:tagLst xmlns:p="http://schemas.openxmlformats.org/presentationml/2006/main">
  <p:tag name="KSO_WM_DIAGRAM_VIRTUALLY_FRAME" val="{&quot;height&quot;:106.33251968503937,&quot;left&quot;:201.5,&quot;top&quot;:171.41748031496064,&quot;width&quot;:300}"/>
</p:tagLst>
</file>

<file path=ppt/tags/tag23.xml><?xml version="1.0" encoding="utf-8"?>
<p:tagLst xmlns:p="http://schemas.openxmlformats.org/presentationml/2006/main">
  <p:tag name="KSO_WM_DIAGRAM_VIRTUALLY_FRAME" val="{&quot;height&quot;:106.33251968503937,&quot;left&quot;:201.5,&quot;top&quot;:171.41748031496064,&quot;width&quot;:300}"/>
</p:tagLst>
</file>

<file path=ppt/tags/tag24.xml><?xml version="1.0" encoding="utf-8"?>
<p:tagLst xmlns:p="http://schemas.openxmlformats.org/presentationml/2006/main">
  <p:tag name="KSO_WM_DIAGRAM_VIRTUALLY_FRAME" val="{&quot;height&quot;:106.33251968503937,&quot;left&quot;:201.5,&quot;top&quot;:171.41748031496064,&quot;width&quot;:300}"/>
</p:tagLst>
</file>

<file path=ppt/tags/tag25.xml><?xml version="1.0" encoding="utf-8"?>
<p:tagLst xmlns:p="http://schemas.openxmlformats.org/presentationml/2006/main">
  <p:tag name="KSO_WM_DIAGRAM_VIRTUALLY_FRAME" val="{&quot;height&quot;:106.33251968503937,&quot;left&quot;:201.5,&quot;top&quot;:171.41748031496064,&quot;width&quot;:300}"/>
</p:tagLst>
</file>

<file path=ppt/tags/tag26.xml><?xml version="1.0" encoding="utf-8"?>
<p:tagLst xmlns:p="http://schemas.openxmlformats.org/presentationml/2006/main">
  <p:tag name="KSO_WM_DIAGRAM_VIRTUALLY_FRAME" val="{&quot;height&quot;:106.33251968503937,&quot;left&quot;:201.5,&quot;top&quot;:171.41748031496064,&quot;width&quot;:300}"/>
</p:tagLst>
</file>

<file path=ppt/tags/tag27.xml><?xml version="1.0" encoding="utf-8"?>
<p:tagLst xmlns:p="http://schemas.openxmlformats.org/presentationml/2006/main">
  <p:tag name="KSO_WM_UNIT_COMPATIBLE" val="0"/>
  <p:tag name="KSO_WM_UNIT_DIAGRAM_ISREFERUNIT" val="0"/>
  <p:tag name="KSO_WM_TEMPLATE_INDEX" val="20231496"/>
  <p:tag name="KSO_WM_TAG_VERSION" val="3.0"/>
  <p:tag name="KSO_WM_UNIT_FILL_FORE_SCHEMECOLOR_INDEX_1" val="5"/>
  <p:tag name="KSO_WM_UNIT_FILL_FORE_SCHEMECOLOR_INDEX_1_TRANS" val="0"/>
  <p:tag name="KSO_WM_UNIT_FILL_FORE_SCHEMECOLOR_INDEX_2" val="5"/>
  <p:tag name="KSO_WM_UNIT_FILL_FORE_SCHEMECOLOR_INDEX_2_TRANS" val="0"/>
  <p:tag name="KSO_WM_UNIT_FILL_GRADIENT_ANGLE" val="45"/>
  <p:tag name="KSO_WM_DIAGRAM_VERSION" val="3"/>
  <p:tag name="KSO_WM_DIAGRAM_COLOR_TEXT_CAN_REMOVE" val="n"/>
  <p:tag name="KSO_WM_DIAGRAM_MAX_ITEMCNT" val="6"/>
  <p:tag name="KSO_WM_DIAGRAM_VIRTUALLY_FRAME" val="{&quot;height&quot;:322.20526123046875,&quot;left&quot;:-56.997513581523755,&quot;top&quot;:35.3726449753168,&quot;width&quot;:721.0499877929688}"/>
  <p:tag name="KSO_WM_UNIT_ISCONTENTSTITLE" val="0"/>
  <p:tag name="KSO_WM_UNIT_ISNUMDGMTITLE" val="0"/>
  <p:tag name="KSO_WM_UNIT_NOCLEAR" val="0"/>
  <p:tag name="KSO_WM_UNIT_HIGHLIGHT" val="0"/>
  <p:tag name="KSO_WM_UNIT_DIAGRAM_ISNUMVISUAL" val="0"/>
  <p:tag name="KSO_WM_DIAGRAM_GROUP_CODE" val="n1-1"/>
  <p:tag name="KSO_WM_UNIT_TYPE" val="n_h_h_a"/>
  <p:tag name="KSO_WM_UNIT_INDEX" val="1_2_3_1"/>
  <p:tag name="KSO_WM_UNIT_ID" val="diagram20231496_3*n_h_h_a*1_2_3_1"/>
  <p:tag name="KSO_WM_TEMPLATE_CATEGORY" val="diagram"/>
  <p:tag name="KSO_WM_UNIT_LAYERLEVEL" val="1_1_1_1"/>
  <p:tag name="KSO_WM_UNIT_VALUE" val="6"/>
  <p:tag name="KSO_WM_BEAUTIFY_FLAG" val="#wm#"/>
  <p:tag name="KSO_WM_DIAGRAM_COLOR_TRICK" val="1"/>
  <p:tag name="KSO_WM_DIAGRAM_MIN_ITEMCNT" val="1"/>
  <p:tag name="KSO_WM_DIAGRAM_COLOR_MATCH_VALUE" val="{&quot;shape&quot;:{&quot;fill&quot;:{&quot;gradient&quot;:[{&quot;brightness&quot;:0,&quot;colorType&quot;:1,&quot;foreColorIndex&quot;:5,&quot;pos&quot;:0.9900000095367432,&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4"/>
  <p:tag name="KSO_WM_UNIT_FILL_TYPE" val="3"/>
  <p:tag name="KSO_WM_UNIT_PRESET_TEXT" val="添加标题"/>
</p:tagLst>
</file>

<file path=ppt/tags/tag28.xml><?xml version="1.0" encoding="utf-8"?>
<p:tagLst xmlns:p="http://schemas.openxmlformats.org/presentationml/2006/main">
  <p:tag name="KSO_WM_UNIT_COMPATIBLE" val="0"/>
  <p:tag name="KSO_WM_UNIT_DIAGRAM_ISREFERUNIT" val="0"/>
  <p:tag name="KSO_WM_TEMPLATE_INDEX" val="20231496"/>
  <p:tag name="KSO_WM_TAG_VERSION" val="3.0"/>
  <p:tag name="KSO_WM_UNIT_FILL_FORE_SCHEMECOLOR_INDEX_1" val="5"/>
  <p:tag name="KSO_WM_UNIT_FILL_FORE_SCHEMECOLOR_INDEX_1_TRANS" val="0"/>
  <p:tag name="KSO_WM_UNIT_FILL_FORE_SCHEMECOLOR_INDEX_2" val="5"/>
  <p:tag name="KSO_WM_UNIT_FILL_FORE_SCHEMECOLOR_INDEX_2_TRANS" val="0"/>
  <p:tag name="KSO_WM_UNIT_FILL_GRADIENT_ANGLE" val="45"/>
  <p:tag name="KSO_WM_DIAGRAM_VERSION" val="3"/>
  <p:tag name="KSO_WM_DIAGRAM_COLOR_TEXT_CAN_REMOVE" val="n"/>
  <p:tag name="KSO_WM_DIAGRAM_MAX_ITEMCNT" val="6"/>
  <p:tag name="KSO_WM_DIAGRAM_VIRTUALLY_FRAME" val="{&quot;height&quot;:322.20526123046875,&quot;left&quot;:-56.997513581523755,&quot;top&quot;:35.3726449753168,&quot;width&quot;:721.0499877929688}"/>
  <p:tag name="KSO_WM_UNIT_ISCONTENTSTITLE" val="0"/>
  <p:tag name="KSO_WM_UNIT_ISNUMDGMTITLE" val="0"/>
  <p:tag name="KSO_WM_UNIT_NOCLEAR" val="0"/>
  <p:tag name="KSO_WM_UNIT_HIGHLIGHT" val="0"/>
  <p:tag name="KSO_WM_UNIT_DIAGRAM_ISNUMVISUAL" val="0"/>
  <p:tag name="KSO_WM_DIAGRAM_GROUP_CODE" val="n1-1"/>
  <p:tag name="KSO_WM_UNIT_TYPE" val="n_h_h_a"/>
  <p:tag name="KSO_WM_UNIT_INDEX" val="1_2_2_1"/>
  <p:tag name="KSO_WM_UNIT_ID" val="diagram20231496_3*n_h_h_a*1_2_2_1"/>
  <p:tag name="KSO_WM_TEMPLATE_CATEGORY" val="diagram"/>
  <p:tag name="KSO_WM_UNIT_LAYERLEVEL" val="1_1_1_1"/>
  <p:tag name="KSO_WM_BEAUTIFY_FLAG" val="#wm#"/>
  <p:tag name="KSO_WM_DIAGRAM_COLOR_TRICK" val="1"/>
  <p:tag name="KSO_WM_DIAGRAM_MIN_ITEMCNT" val="1"/>
  <p:tag name="KSO_WM_DIAGRAM_COLOR_MATCH_VALUE" val="{&quot;shape&quot;:{&quot;fill&quot;:{&quot;gradient&quot;:[{&quot;brightness&quot;:0,&quot;colorType&quot;:1,&quot;foreColorIndex&quot;:5,&quot;pos&quot;:0.9900000095367432,&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4"/>
  <p:tag name="KSO_WM_UNIT_VALUE" val="5"/>
  <p:tag name="KSO_WM_UNIT_FILL_TYPE" val="3"/>
  <p:tag name="KSO_WM_UNIT_PRESET_TEXT" val="添加标题"/>
</p:tagLst>
</file>

<file path=ppt/tags/tag29.xml><?xml version="1.0" encoding="utf-8"?>
<p:tagLst xmlns:p="http://schemas.openxmlformats.org/presentationml/2006/main">
  <p:tag name="KSO_WM_UNIT_COMPATIBLE" val="0"/>
  <p:tag name="KSO_WM_UNIT_DIAGRAM_ISREFERUNIT" val="0"/>
  <p:tag name="KSO_WM_TEMPLATE_INDEX" val="20231496"/>
  <p:tag name="KSO_WM_TAG_VERSION" val="3.0"/>
  <p:tag name="KSO_WM_UNIT_FILL_FORE_SCHEMECOLOR_INDEX_1" val="5"/>
  <p:tag name="KSO_WM_UNIT_FILL_FORE_SCHEMECOLOR_INDEX_1_TRANS" val="0"/>
  <p:tag name="KSO_WM_UNIT_FILL_FORE_SCHEMECOLOR_INDEX_2" val="5"/>
  <p:tag name="KSO_WM_UNIT_FILL_FORE_SCHEMECOLOR_INDEX_2_TRANS" val="0"/>
  <p:tag name="KSO_WM_UNIT_FILL_GRADIENT_ANGLE" val="45"/>
  <p:tag name="KSO_WM_DIAGRAM_VERSION" val="3"/>
  <p:tag name="KSO_WM_DIAGRAM_COLOR_TEXT_CAN_REMOVE" val="n"/>
  <p:tag name="KSO_WM_DIAGRAM_MAX_ITEMCNT" val="6"/>
  <p:tag name="KSO_WM_DIAGRAM_VIRTUALLY_FRAME" val="{&quot;height&quot;:322.20526123046875,&quot;left&quot;:-56.997513581523755,&quot;top&quot;:35.3726449753168,&quot;width&quot;:721.0499877929688}"/>
  <p:tag name="KSO_WM_UNIT_ISCONTENTSTITLE" val="0"/>
  <p:tag name="KSO_WM_UNIT_ISNUMDGMTITLE" val="0"/>
  <p:tag name="KSO_WM_UNIT_NOCLEAR" val="0"/>
  <p:tag name="KSO_WM_UNIT_HIGHLIGHT" val="0"/>
  <p:tag name="KSO_WM_UNIT_DIAGRAM_ISNUMVISUAL" val="0"/>
  <p:tag name="KSO_WM_DIAGRAM_GROUP_CODE" val="n1-1"/>
  <p:tag name="KSO_WM_UNIT_TYPE" val="n_h_h_a"/>
  <p:tag name="KSO_WM_UNIT_INDEX" val="1_2_1_1"/>
  <p:tag name="KSO_WM_UNIT_ID" val="diagram20231496_3*n_h_h_a*1_2_1_1"/>
  <p:tag name="KSO_WM_TEMPLATE_CATEGORY" val="diagram"/>
  <p:tag name="KSO_WM_UNIT_LAYERLEVEL" val="1_1_1_1"/>
  <p:tag name="KSO_WM_UNIT_VALUE" val="6"/>
  <p:tag name="KSO_WM_BEAUTIFY_FLAG" val="#wm#"/>
  <p:tag name="KSO_WM_DIAGRAM_COLOR_TRICK" val="1"/>
  <p:tag name="KSO_WM_DIAGRAM_MIN_ITEMCNT" val="1"/>
  <p:tag name="KSO_WM_DIAGRAM_COLOR_MATCH_VALUE" val="{&quot;shape&quot;:{&quot;fill&quot;:{&quot;gradient&quot;:[{&quot;brightness&quot;:0,&quot;colorType&quot;:1,&quot;foreColorIndex&quot;:5,&quot;pos&quot;:0.9900000095367432,&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4"/>
  <p:tag name="KSO_WM_UNIT_FILL_TYPE" val="3"/>
  <p:tag name="KSO_WM_UNIT_PRESET_TEXT" val="添加标题"/>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496_3*n_h_h_i*1_2_1_1"/>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03"/>
  <p:tag name="KSO_WM_UNIT_FILL_FORE_SCHEMECOLOR_INDEX_1_TRANS" val="1"/>
  <p:tag name="KSO_WM_UNIT_FILL_FORE_SCHEMECOLOR_INDEX_2_BRIGHTNESS" val="0.4"/>
  <p:tag name="KSO_WM_UNIT_FILL_FORE_SCHEMECOLOR_INDEX_2" val="5"/>
  <p:tag name="KSO_WM_UNIT_FILL_FORE_SCHEMECOLOR_INDEX_2_POS" val="0.5"/>
  <p:tag name="KSO_WM_UNIT_FILL_FORE_SCHEMECOLOR_INDEX_2_TRANS" val="0.2"/>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0"/>
  <p:tag name="KSO_WM_UNIT_FILL_GRADIENT_DIRECTION" val="3"/>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029999999329447746,&quot;transparency&quot;:1},{&quot;brightness&quot;:0.4000000059604645,&quot;colorType&quot;:1,&quot;foreColorIndex&quot;:5,&quot;pos&quot;:0.5,&quot;transparency&quot;:0.20000000298023224},{&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1.xml><?xml version="1.0" encoding="utf-8"?>
<p:tagLst xmlns:p="http://schemas.openxmlformats.org/presentationml/2006/main">
  <p:tag name="KSO_WM_UNIT_TEXT_FILL_FORE_SCHEMECOLOR_INDEX_BRIGHTNESS" val="0"/>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31496_3*n_h_h_f*1_2_1_1"/>
  <p:tag name="KSO_WM_TEMPLATE_CATEGORY" val="diagram"/>
  <p:tag name="KSO_WM_TEMPLATE_INDEX" val="20231496"/>
  <p:tag name="KSO_WM_UNIT_LAYERLEVEL" val="1_1_1_1"/>
  <p:tag name="KSO_WM_TAG_VERSION" val="3.0"/>
  <p:tag name="KSO_WM_UNIT_VALUE" val="34"/>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点击此处添加正文，文字是您思想的提炼，请言简意赅的阐述您的观点"/>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31496_3*n_h_h_i*1_2_2_2"/>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03"/>
  <p:tag name="KSO_WM_UNIT_FILL_FORE_SCHEMECOLOR_INDEX_1_TRANS" val="1"/>
  <p:tag name="KSO_WM_UNIT_FILL_FORE_SCHEMECOLOR_INDEX_2_BRIGHTNESS" val="0.4"/>
  <p:tag name="KSO_WM_UNIT_FILL_FORE_SCHEMECOLOR_INDEX_2" val="5"/>
  <p:tag name="KSO_WM_UNIT_FILL_FORE_SCHEMECOLOR_INDEX_2_POS" val="0.5"/>
  <p:tag name="KSO_WM_UNIT_FILL_FORE_SCHEMECOLOR_INDEX_2_TRANS" val="0.2"/>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0"/>
  <p:tag name="KSO_WM_UNIT_FILL_GRADIENT_DIRECTION" val="3"/>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029999999329447746,&quot;transparency&quot;:1},{&quot;brightness&quot;:0.4000000059604645,&quot;colorType&quot;:1,&quot;foreColorIndex&quot;:5,&quot;pos&quot;:0.5,&quot;transparency&quot;:0.20000000298023224},{&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3.xml><?xml version="1.0" encoding="utf-8"?>
<p:tagLst xmlns:p="http://schemas.openxmlformats.org/presentationml/2006/main">
  <p:tag name="KSO_WM_UNIT_TEXT_FILL_FORE_SCHEMECOLOR_INDEX_BRIGHTNESS" val="0"/>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31496_3*n_h_h_f*1_2_2_1"/>
  <p:tag name="KSO_WM_TEMPLATE_CATEGORY" val="diagram"/>
  <p:tag name="KSO_WM_TEMPLATE_INDEX" val="20231496"/>
  <p:tag name="KSO_WM_UNIT_LAYERLEVEL" val="1_1_1_1"/>
  <p:tag name="KSO_WM_TAG_VERSION" val="3.0"/>
  <p:tag name="KSO_WM_UNIT_VALUE" val="34"/>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点击此处添加正文，文字是您思想的提炼，请言简意赅的阐述您的观点"/>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496_3*n_h_h_i*1_2_3_1"/>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03"/>
  <p:tag name="KSO_WM_UNIT_FILL_FORE_SCHEMECOLOR_INDEX_1_TRANS" val="1"/>
  <p:tag name="KSO_WM_UNIT_FILL_FORE_SCHEMECOLOR_INDEX_2_BRIGHTNESS" val="0.4"/>
  <p:tag name="KSO_WM_UNIT_FILL_FORE_SCHEMECOLOR_INDEX_2" val="5"/>
  <p:tag name="KSO_WM_UNIT_FILL_FORE_SCHEMECOLOR_INDEX_2_POS" val="0.5"/>
  <p:tag name="KSO_WM_UNIT_FILL_FORE_SCHEMECOLOR_INDEX_2_TRANS" val="0.2"/>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0"/>
  <p:tag name="KSO_WM_UNIT_FILL_GRADIENT_DIRECTION" val="3"/>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029999999329447746,&quot;transparency&quot;:1},{&quot;brightness&quot;:0.4000000059604645,&quot;colorType&quot;:1,&quot;foreColorIndex&quot;:5,&quot;pos&quot;:0.5,&quot;transparency&quot;:0.20000000298023224},{&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5.xml><?xml version="1.0" encoding="utf-8"?>
<p:tagLst xmlns:p="http://schemas.openxmlformats.org/presentationml/2006/main">
  <p:tag name="KSO_WM_UNIT_TEXT_FILL_FORE_SCHEMECOLOR_INDEX_BRIGHTNESS" val="0"/>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3_1"/>
  <p:tag name="KSO_WM_UNIT_ID" val="diagram20231496_3*n_h_h_f*1_2_3_1"/>
  <p:tag name="KSO_WM_TEMPLATE_CATEGORY" val="diagram"/>
  <p:tag name="KSO_WM_TEMPLATE_INDEX" val="20231496"/>
  <p:tag name="KSO_WM_UNIT_LAYERLEVEL" val="1_1_1_1"/>
  <p:tag name="KSO_WM_TAG_VERSION" val="3.0"/>
  <p:tag name="KSO_WM_UNIT_VALUE" val="34"/>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点击此处添加正文，文字是您思想的提炼，请言简意赅的阐述您的观点"/>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31496_3*n_h_i*1_1_1"/>
  <p:tag name="KSO_WM_TEMPLATE_CATEGORY" val="diagram"/>
  <p:tag name="KSO_WM_TEMPLATE_INDEX" val="20231496"/>
  <p:tag name="KSO_WM_UNIT_LAYERLEVEL" val="1_1_1"/>
  <p:tag name="KSO_WM_TAG_VERSION" val="3.0"/>
  <p:tag name="KSO_WM_UNIT_LINE_FORE_SCHEMECOLOR_INDEX_1_BRIGHTNESS" val="0.4"/>
  <p:tag name="KSO_WM_UNIT_LINE_FORE_SCHEMECOLOR_INDEX_1" val="5"/>
  <p:tag name="KSO_WM_UNIT_LINE_FORE_SCHEMECOLOR_INDEX_1_POS" val="0"/>
  <p:tag name="KSO_WM_UNIT_LINE_FORE_SCHEMECOLOR_INDEX_1_TRANS" val="0"/>
  <p:tag name="KSO_WM_UNIT_LINE_FORE_SCHEMECOLOR_INDEX_2_BRIGHTNESS" val="0"/>
  <p:tag name="KSO_WM_UNIT_LINE_FORE_SCHEMECOLOR_INDEX_2" val="5"/>
  <p:tag name="KSO_WM_UNIT_LINE_FORE_SCHEMECOLOR_INDEX_2_POS" val="0.17"/>
  <p:tag name="KSO_WM_UNIT_LINE_FORE_SCHEMECOLOR_INDEX_2_TRANS" val="1"/>
  <p:tag name="KSO_WM_UNIT_LINE_GRADIENT_TYPE" val="0"/>
  <p:tag name="KSO_WM_UNIT_LINE_GRADIENT_ANGLE" val="180"/>
  <p:tag name="KSO_WM_UNIT_LINE_GRADIENT_DIRECTION" val="4"/>
  <p:tag name="KSO_WM_UNIT_LINE_FILL_TYPE" val="5"/>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type&quot;:0},&quot;glow&quot;:{&quot;colorType&quot;:0},&quot;line&quot;:{&quot;gradient&quot;:[{&quot;brightness&quot;:0.6000000238418579,&quot;colorType&quot;:1,&quot;foreColorIndex&quot;:5,&quot;pos&quot;:0,&quot;transparency&quot;:0},{&quot;brightness&quot;:0,&quot;colorType&quot;:1,&quot;foreColorIndex&quot;:5,&quot;pos&quot;:0.17000000178813934,&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7.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2"/>
  <p:tag name="KSO_WM_UNIT_ID" val="diagram20231496_3*n_h_h_i*1_2_3_2"/>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8.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31496_3*n_h_h_i*1_2_1_2"/>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31496_3*n_h_i*1_1_2"/>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9"/>
  <p:tag name="KSO_WM_UNIT_FILL_FORE_SCHEMECOLOR_INDEX_2_BRIGHTNESS" val="0"/>
  <p:tag name="KSO_WM_UNIT_FILL_FORE_SCHEMECOLOR_INDEX_2" val="5"/>
  <p:tag name="KSO_WM_UNIT_FILL_FORE_SCHEMECOLOR_INDEX_2_POS" val="1"/>
  <p:tag name="KSO_WM_UNIT_FILL_FORE_SCHEMECOLOR_INDEX_2_TRANS" val="0.9"/>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quot;transparency&quot;:0.8999999761581421},{&quot;brightness&quot;:0,&quot;colorType&quot;:1,&quot;foreColorIndex&quot;:5,&quot;pos&quot;:1,&quot;transparency&quot;:0.89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3"/>
  <p:tag name="KSO_WM_UNIT_ID" val="diagram20231496_3*n_h_i*1_1_3"/>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85"/>
  <p:tag name="KSO_WM_UNIT_FILL_FORE_SCHEMECOLOR_INDEX_2_BRIGHTNESS" val="0"/>
  <p:tag name="KSO_WM_UNIT_FILL_FORE_SCHEMECOLOR_INDEX_2" val="5"/>
  <p:tag name="KSO_WM_UNIT_FILL_FORE_SCHEMECOLOR_INDEX_2_POS" val="1"/>
  <p:tag name="KSO_WM_UNIT_FILL_FORE_SCHEMECOLOR_INDEX_2_TRANS" val="0.85"/>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quot;transparency&quot;:0.8500000238418579},{&quot;brightness&quot;:0,&quot;colorType&quot;:1,&quot;foreColorIndex&quot;:5,&quot;pos&quot;:1,&quot;transparency&quot;:0.85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4"/>
  <p:tag name="KSO_WM_UNIT_ID" val="diagram20231496_3*n_h_i*1_1_4"/>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8"/>
  <p:tag name="KSO_WM_UNIT_FILL_FORE_SCHEMECOLOR_INDEX_2_BRIGHTNESS" val="0"/>
  <p:tag name="KSO_WM_UNIT_FILL_FORE_SCHEMECOLOR_INDEX_2" val="5"/>
  <p:tag name="KSO_WM_UNIT_FILL_FORE_SCHEMECOLOR_INDEX_2_POS" val="1"/>
  <p:tag name="KSO_WM_UNIT_FILL_FORE_SCHEMECOLOR_INDEX_2_TRANS" val="0.8"/>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quot;transparency&quot;:0.800000011920929},{&quot;brightness&quot;:0,&quot;colorType&quot;:1,&quot;foreColorIndex&quot;:5,&quot;pos&quot;:1,&quot;transparency&quot;:0.80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5"/>
  <p:tag name="KSO_WM_UNIT_ID" val="diagram20231496_3*n_h_i*1_1_5"/>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98"/>
  <p:tag name="KSO_WM_UNIT_FILL_FORE_SCHEMECOLOR_INDEX_2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quot;colorType&quot;:1,&quot;foreColorIndex&quot;:5,&quot;pos&quot;:0.9800000190734863,&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43.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496_3*n_h_h_i*1_2_2_1"/>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44.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496_3*n_h_a*1_1_1"/>
  <p:tag name="KSO_WM_TEMPLATE_CATEGORY" val="diagram"/>
  <p:tag name="KSO_WM_TEMPLATE_INDEX" val="20231496"/>
  <p:tag name="KSO_WM_UNIT_LAYERLEVEL" val="1_1_1"/>
  <p:tag name="KSO_WM_TAG_VERSION" val="3.0"/>
  <p:tag name="KSO_WM_UNIT_TEXT_FILL_FORE_SCHEMECOLOR_INDEX_BRIGHTNESS" val="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添加标题"/>
</p:tagLst>
</file>

<file path=ppt/tags/tag45.xml><?xml version="1.0" encoding="utf-8"?>
<p:tagLst xmlns:p="http://schemas.openxmlformats.org/presentationml/2006/main">
  <p:tag name="KSO_WM_SPECIAL_SOURCE" val="bdnull"/>
  <p:tag name="KSO_WM_SLIDE_ID" val="diagram20231496_3"/>
  <p:tag name="KSO_WM_TEMPLATE_SUBCATEGORY" val="0"/>
  <p:tag name="KSO_WM_TEMPLATE_MASTER_TYPE" val="0"/>
  <p:tag name="KSO_WM_TEMPLATE_COLOR_TYPE" val="0"/>
  <p:tag name="KSO_WM_SLIDE_ITEM_CNT" val="3"/>
  <p:tag name="KSO_WM_SLIDE_INDEX" val="3"/>
  <p:tag name="KSO_WM_TAG_VERSION" val="3.0"/>
  <p:tag name="KSO_WM_BEAUTIFY_FLAG" val="#wm#"/>
  <p:tag name="KSO_WM_TEMPLATE_CATEGORY" val="diagram"/>
  <p:tag name="KSO_WM_TEMPLATE_INDEX" val="20231496"/>
  <p:tag name="KSO_WM_SLIDE_TYPE" val="text"/>
  <p:tag name="KSO_WM_SLIDE_SUBTYPE" val="diag"/>
  <p:tag name="KSO_WM_SLIDE_SIZE" val="721.05*258.2"/>
  <p:tag name="KSO_WM_SLIDE_POSITION" val="129.2*187.65"/>
  <p:tag name="KSO_WM_DIAGRAM_GROUP_CODE" val="n1-1"/>
  <p:tag name="KSO_WM_SLIDE_DIAGTYPE" val="n"/>
  <p:tag name="KSO_WM_SLIDE_LAYOUT" val="a_n"/>
  <p:tag name="KSO_WM_SLIDE_LAYOUT_CNT" val="1_1"/>
</p:tagLst>
</file>

<file path=ppt/tags/tag46.xml><?xml version="1.0" encoding="utf-8"?>
<p:tagLst xmlns:p="http://schemas.openxmlformats.org/presentationml/2006/main">
  <p:tag name="KSO_WM_UNIT_TABLE_BEAUTIFY" val="smartTable{fd148d87-e804-4ed3-8c58-8d6bd026f749}"/>
  <p:tag name="TABLE_SKINIDX" val="2"/>
  <p:tag name="TABLE_ENCOLOR" val="#FFFFFF"/>
  <p:tag name="KSO_WM_UNIT_VALUE" val="1457*2272"/>
  <p:tag name="KSO_WM_UNIT_HIGHLIGHT" val="0"/>
  <p:tag name="KSO_WM_UNIT_COMPATIBLE" val="0"/>
  <p:tag name="KSO_WM_UNIT_DIAGRAM_ISNUMVISUAL" val="0"/>
  <p:tag name="KSO_WM_UNIT_DIAGRAM_ISREFERUNIT" val="0"/>
  <p:tag name="KSO_WM_UNIT_TYPE" val="β"/>
  <p:tag name="KSO_WM_UNIT_INDEX" val="1"/>
  <p:tag name="KSO_WM_UNIT_ID" val="mixed20203990_1*β*1"/>
  <p:tag name="KSO_WM_TEMPLATE_CATEGORY" val="mixed"/>
  <p:tag name="KSO_WM_TEMPLATE_INDEX" val="20203990"/>
  <p:tag name="KSO_WM_UNIT_LAYERLEVEL" val="1"/>
  <p:tag name="KSO_WM_TAG_VERSION" val="1.0"/>
  <p:tag name="KSO_WM_BEAUTIFY_FLAG" val="#wm#"/>
  <p:tag name="TABLE_ENDDRAG_ORIGIN_RECT" val="377*171"/>
  <p:tag name="TABLE_ENDDRAG_RECT" val="135*142*377*171"/>
</p:tagLst>
</file>

<file path=ppt/tags/tag47.xml><?xml version="1.0" encoding="utf-8"?>
<p:tagLst xmlns:p="http://schemas.openxmlformats.org/presentationml/2006/main">
  <p:tag name="commondata" val="eyJoZGlkIjoiNmExNjhmYzA3ZGNlMTBjODUxNmQ0YWFkZmM0OTkzYTkifQ=="/>
  <p:tag name="resource_record_key" val="{&quot;13&quot;:[4670873,4663482],&quot;70&quot;:[3327356,3318441,3325372,3318445,3321412,3322139]}"/>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3366</Words>
  <Application>WPS 演示</Application>
  <PresentationFormat>On-screen Show (4:3)</PresentationFormat>
  <Paragraphs>278</Paragraphs>
  <Slides>16</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16</vt:i4>
      </vt:variant>
    </vt:vector>
  </HeadingPairs>
  <TitlesOfParts>
    <vt:vector size="34" baseType="lpstr">
      <vt:lpstr>Arial</vt:lpstr>
      <vt:lpstr>宋体</vt:lpstr>
      <vt:lpstr>Wingdings</vt:lpstr>
      <vt:lpstr>微软雅黑</vt:lpstr>
      <vt:lpstr>微软雅黑 Light</vt:lpstr>
      <vt:lpstr>黑体</vt:lpstr>
      <vt:lpstr>Times New Roman</vt:lpstr>
      <vt:lpstr>Calibri Light</vt:lpstr>
      <vt:lpstr>Impact</vt:lpstr>
      <vt:lpstr>江城圆体 400W</vt:lpstr>
      <vt:lpstr>Microsoft YaHei UI</vt:lpstr>
      <vt:lpstr>Wingdings</vt:lpstr>
      <vt:lpstr>Calibri</vt:lpstr>
      <vt:lpstr>Arial Unicode MS</vt:lpstr>
      <vt:lpstr>Calibri</vt:lpstr>
      <vt:lpstr>+中文正文</vt:lpstr>
      <vt:lpstr>Segoe Print</vt:lpstr>
      <vt:lpstr>Office Theme</vt:lpstr>
      <vt:lpstr>PowerPoint 演示文稿</vt:lpstr>
      <vt:lpstr>C O N T E N T 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【作业目标】</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徐欣欣</cp:lastModifiedBy>
  <cp:revision>434</cp:revision>
  <dcterms:created xsi:type="dcterms:W3CDTF">2024-02-27T01:37:00Z</dcterms:created>
  <dcterms:modified xsi:type="dcterms:W3CDTF">2024-08-29T05:13:38Z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2024-03-10T16:00:00Z</vt:filetime>
  </property>
  <property fmtid="{D5CDD505-2E9C-101B-9397-08002B2CF9AE}" pid="3" name="Creator">
    <vt:lpwstr>Adobe Acrobat 22.0</vt:lpwstr>
  </property>
  <property fmtid="{D5CDD505-2E9C-101B-9397-08002B2CF9AE}" pid="4" name="LastSaved">
    <vt:filetime>2024-03-10T16:00:00Z</vt:filetime>
  </property>
  <property fmtid="{D5CDD505-2E9C-101B-9397-08002B2CF9AE}" pid="5" name="ICV">
    <vt:lpwstr>9A1E159F8A6D483A9E523C81083DDADA_13</vt:lpwstr>
  </property>
  <property fmtid="{D5CDD505-2E9C-101B-9397-08002B2CF9AE}" pid="6" name="KSOProductBuildVer">
    <vt:lpwstr>2052-12.1.0.17147</vt:lpwstr>
  </property>
</Properties>
</file>