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32" r:id="rId9"/>
    <p:sldId id="3969" r:id="rId10"/>
    <p:sldId id="3968" r:id="rId11"/>
    <p:sldId id="3979" r:id="rId12"/>
    <p:sldId id="3980" r:id="rId13"/>
    <p:sldId id="3981" r:id="rId14"/>
    <p:sldId id="3982" r:id="rId15"/>
    <p:sldId id="3983" r:id="rId16"/>
    <p:sldId id="3986" r:id="rId17"/>
    <p:sldId id="3984" r:id="rId18"/>
    <p:sldId id="3985" r:id="rId19"/>
    <p:sldId id="3933" r:id="rId20"/>
    <p:sldId id="3934" r:id="rId21"/>
    <p:sldId id="3935" r:id="rId22"/>
    <p:sldId id="3913" r:id="rId23"/>
    <p:sldId id="3978" r:id="rId24"/>
  </p:sldIdLst>
  <p:sldSz cx="7556500" cy="4254500"/>
  <p:notesSz cx="7556500" cy="4254500"/>
  <p:embeddedFontLst>
    <p:embeddedFont>
      <p:font typeface="微软雅黑" panose="020B0503020204020204" charset="-122"/>
      <p:regular r:id="rId31"/>
    </p:embeddedFont>
    <p:embeddedFont>
      <p:font typeface="微软雅黑 Light" panose="020B0502040204020203" charset="-122"/>
      <p:regular r:id="rId32"/>
    </p:embeddedFont>
    <p:embeddedFont>
      <p:font typeface="黑体" panose="02010609060101010101" charset="-122"/>
      <p:regular r:id="rId33"/>
    </p:embeddedFont>
    <p:embeddedFont>
      <p:font typeface="Calibri Light" panose="020F0302020204030204"/>
      <p:regular r:id="rId34"/>
      <p:italic r:id="rId35"/>
    </p:embeddedFont>
    <p:embeddedFont>
      <p:font typeface="Impact" panose="020B0806030902050204"/>
      <p:regular r:id="rId36"/>
    </p:embeddedFont>
    <p:embeddedFont>
      <p:font typeface="Microsoft YaHei UI" panose="020B0503020204020204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rid nurjamil" initials="fn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howGuides="1">
      <p:cViewPr varScale="1">
        <p:scale>
          <a:sx n="143" d="100"/>
          <a:sy n="143" d="100"/>
        </p:scale>
        <p:origin x="618" y="126"/>
      </p:cViewPr>
      <p:guideLst>
        <p:guide orient="horz" pos="2880"/>
        <p:guide pos="212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49.xml"/><Relationship Id="rId41" Type="http://schemas.openxmlformats.org/officeDocument/2006/relationships/font" Target="fonts/font11.fntdata"/><Relationship Id="rId40" Type="http://schemas.openxmlformats.org/officeDocument/2006/relationships/font" Target="fonts/font10.fntdata"/><Relationship Id="rId4" Type="http://schemas.openxmlformats.org/officeDocument/2006/relationships/slide" Target="slides/slide2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tags" Target="../tags/tag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tags" Target="../tags/tag4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5405" y="1593850"/>
            <a:ext cx="5077460" cy="1833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（1）服务员要特别留意单个客人、快要用餐结束的客人，以避免出现跑账现象。</a:t>
            </a:r>
            <a:endParaRPr sz="10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若客人还未离开餐厅，服务员赶紧上前，对客人说：“对不起，刚才我忘记给您结账了。”把客人想跑账的责任承担下来，是“我忘记导致的”；客人付完账后还要说声：“对不起，耽误您时间了”。给客人留有面子，切勿当众指责客人。</a:t>
            </a:r>
            <a:endParaRPr sz="10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（3）若客人已经离开餐厅，可通过留有的信息联系顾客追单。</a:t>
            </a:r>
            <a:endParaRPr sz="10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68450" y="1212850"/>
            <a:ext cx="4870450" cy="377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sz="1600" b="1">
                <a:ea typeface="宋体" panose="02010600030101010101" pitchFamily="2" charset="-122"/>
                <a:sym typeface="+mn-ea"/>
              </a:rPr>
              <a:t>3.餐厅出现客人跑单</a:t>
            </a:r>
            <a:endParaRPr sz="1600" b="1">
              <a:ea typeface="宋体" panose="02010600030101010101" pitchFamily="2" charset="-122"/>
            </a:endParaRPr>
          </a:p>
          <a:p>
            <a:endParaRPr lang="zh-CN" altLang="en-US" sz="1600" b="1"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3329" name="图片 4" descr="D:\My Documents\新建文件夹 (2)\2457331_202936299828_2.jpg2457331_202936299828_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-1430" b="5275"/>
          <a:stretch>
            <a:fillRect/>
          </a:stretch>
        </p:blipFill>
        <p:spPr>
          <a:xfrm>
            <a:off x="5077460" y="2680970"/>
            <a:ext cx="1664970" cy="12020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20850" y="1746250"/>
            <a:ext cx="5077460" cy="1833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000" b="0" dirty="0">
                <a:ea typeface="宋体" panose="02010600030101010101" pitchFamily="2" charset="-122"/>
              </a:rPr>
              <a:t>（1）表示歉意，婉言拒绝，告知客人酒店有规定上班期间不允许饮酒。</a:t>
            </a:r>
            <a:endParaRPr lang="zh-CN" altLang="en-US" sz="10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000" b="0" dirty="0">
                <a:ea typeface="宋体" panose="02010600030101010101" pitchFamily="2" charset="-122"/>
              </a:rPr>
              <a:t>（2）主动为其服务避开客人注意力，不使其难堪。</a:t>
            </a:r>
            <a:endParaRPr lang="zh-CN" altLang="en-US" sz="10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000" b="0" dirty="0">
                <a:ea typeface="宋体" panose="02010600030101010101" pitchFamily="2" charset="-122"/>
              </a:rPr>
              <a:t>（3）借故为其他客人服务，转移话题。</a:t>
            </a:r>
            <a:endParaRPr lang="zh-CN" altLang="en-US" sz="10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000" b="0" dirty="0">
                <a:ea typeface="宋体" panose="02010600030101010101" pitchFamily="2" charset="-122"/>
              </a:rPr>
              <a:t>（4）如果推脱不掉，可以以茶代酒，满足客人需求。</a:t>
            </a:r>
            <a:endParaRPr lang="zh-CN" altLang="en-US" sz="1000" b="0" dirty="0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68450" y="1212850"/>
            <a:ext cx="4870450" cy="377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600" b="1">
                <a:ea typeface="宋体" panose="02010600030101010101" pitchFamily="2" charset="-122"/>
                <a:sym typeface="+mn-ea"/>
              </a:rPr>
              <a:t>4.客人要求服务员敬酒</a:t>
            </a:r>
            <a:endParaRPr lang="zh-CN" altLang="en-US" sz="1600" b="1">
              <a:ea typeface="宋体" panose="02010600030101010101" pitchFamily="2" charset="-122"/>
            </a:endParaRPr>
          </a:p>
          <a:p>
            <a:endParaRPr lang="zh-CN" sz="1600" b="0">
              <a:ea typeface="宋体" panose="02010600030101010101" pitchFamily="2" charset="-122"/>
              <a:sym typeface="+mn-ea"/>
            </a:endParaRPr>
          </a:p>
          <a:p>
            <a:endParaRPr lang="zh-CN" altLang="en-US" sz="1600" b="0"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3328" name="图片 3" descr="D:\My Documents\新建文件夹 (2)\1416845_174924024163_2.jpg1416845_174924024163_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-1047" b="8679"/>
          <a:stretch>
            <a:fillRect/>
          </a:stretch>
        </p:blipFill>
        <p:spPr>
          <a:xfrm>
            <a:off x="4857750" y="2370455"/>
            <a:ext cx="2175510" cy="1566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44650" y="1744027"/>
            <a:ext cx="5077460" cy="1833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（1）更要热情接待，不能有任何不满情绪。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（2）将客人引领至离厨房比较近的餐位，推荐简单、快速的菜肴，节省时间。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（3）客人未吃完时，服务员绝不能关灯、打扫卫生或催促客人买单。</a:t>
            </a:r>
            <a:endParaRPr lang="zh-CN" altLang="en-US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92250" y="1289050"/>
            <a:ext cx="4870450" cy="377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5.餐厅即将下班，客人到餐厅用餐</a:t>
            </a:r>
            <a:endParaRPr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600" b="1"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1519" name="图片 4" descr="D:\My Documents\新建文件夹 (2)\5713677_211019548000_2.jpg5713677_211019548000_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04" b="3871"/>
          <a:stretch>
            <a:fillRect/>
          </a:stretch>
        </p:blipFill>
        <p:spPr>
          <a:xfrm>
            <a:off x="5205730" y="2660650"/>
            <a:ext cx="1858645" cy="1297305"/>
          </a:xfrm>
          <a:prstGeom prst="rect">
            <a:avLst/>
          </a:prstGeom>
          <a:noFill/>
          <a:ln w="19050" cap="flat" cmpd="sng">
            <a:solidFill>
              <a:srgbClr val="009BD2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20850" y="1670050"/>
            <a:ext cx="5154295" cy="1715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（1）首先关心客人有无被伤到，若有被划伤现象，马上用餐厅急救药箱采取措施。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（2）告知客人继续用餐，服务员立即清理碎片。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（3）若客人是无意打碎的，待客人用餐完毕后婉言向客人收取赔偿费，为了感谢客人的理解，并送顾客一张代金券，让客人下次消费时使用。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68450" y="1136650"/>
            <a:ext cx="4870450" cy="377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eaLnBrk="1" fontAlgn="auto" latinLnBrk="0" hangingPunct="1">
              <a:lnSpc>
                <a:spcPct val="150000"/>
              </a:lnSpc>
            </a:pPr>
            <a:r>
              <a:rPr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6. 客人用餐时损坏酒店物品</a:t>
            </a:r>
            <a:endParaRPr lang="zh-CN" altLang="en-US" sz="1600" b="1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44650" y="1670050"/>
            <a:ext cx="4267200" cy="1833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（1）马上向餐厅管理人员汇报，在不当着其他客人面的情况下，由领班或经理礼貌地做出解释。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（2）讲究方法和策略，应用语言的技巧，巧妙地使客人自觉交还。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（3）如果客人喜欢，价格昂贵的餐具可以帮其联系酒店销售部购买，普通餐具可以赠送给顾客留作纪念。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73200" y="1212850"/>
            <a:ext cx="4965700" cy="377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sz="1600" b="1">
                <a:ea typeface="宋体" panose="02010600030101010101" pitchFamily="2" charset="-122"/>
                <a:sym typeface="+mn-ea"/>
              </a:rPr>
              <a:t>7.发现客人擅自将器皿餐具带离餐厅</a:t>
            </a:r>
            <a:endParaRPr sz="1600" b="1">
              <a:ea typeface="宋体" panose="02010600030101010101" pitchFamily="2" charset="-122"/>
            </a:endParaRPr>
          </a:p>
          <a:p>
            <a:endParaRPr lang="zh-CN" altLang="en-US" sz="1600" b="1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20850" y="1670050"/>
            <a:ext cx="5157470" cy="1833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（1）服务员应立即递上毛巾或餐巾，询问客人有无烫伤并协助客人擦拭。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（2）诚恳地向客人道歉，必要时可由主管或经理出面表示歉意。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（3）不严重的情况下，设法替客人清洁干净，清理现场，再次表示歉意。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（4）可能的情况下，征得客人同意，免费为客人把衣服洗干净。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（5）若衣服无法修复，与客人协商后给予补偿。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68450" y="1216025"/>
            <a:ext cx="5015865" cy="377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8.服务过程中，不小心将汤汁（饮料）弄脏客人衣服</a:t>
            </a:r>
            <a:endParaRPr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600" b="1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44650" y="1746250"/>
            <a:ext cx="5157470" cy="1833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（1）向顾客致歉并迅速将该服务员调至别的区域。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（2）安排一个服务技巧、技能更优秀的服务员为其服务，弥补过失。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（3）顾客结账时征求客人的服务意见并再次致歉。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（4）员工定期强化培训，提高服务意识，改变服务态度。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72565" y="1216025"/>
            <a:ext cx="5111750" cy="377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9.客人反映服务员的服务态度不好</a:t>
            </a:r>
            <a:endParaRPr sz="1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600" b="1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1250" y="1822450"/>
            <a:ext cx="5157470" cy="16046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sz="1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</a:t>
            </a:r>
            <a:r>
              <a:rPr sz="1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1）向顾客道歉。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sz="1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</a:t>
            </a:r>
            <a:r>
              <a:rPr sz="1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2）立即更换。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sz="1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</a:t>
            </a:r>
            <a:r>
              <a:rPr sz="1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3）加强卫生管理不让同类事情再次发生。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80820" y="1216025"/>
            <a:ext cx="5103495" cy="377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10.顾客投诉餐具不干净</a:t>
            </a:r>
            <a:endParaRPr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600" b="1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644650" y="1060450"/>
            <a:ext cx="4876800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306070" algn="ctr" eaLnBrk="1" fontAlgn="auto" latinLnBrk="0" hangingPunct="1">
              <a:lnSpc>
                <a:spcPct val="150000"/>
              </a:lnSpc>
            </a:pPr>
            <a:r>
              <a:rPr lang="zh-CN" sz="1800" b="1" dirty="0">
                <a:ea typeface="宋体" panose="02010600030101010101" pitchFamily="2" charset="-122"/>
              </a:rPr>
              <a:t>顾客投诉的处理</a:t>
            </a:r>
            <a:r>
              <a:rPr lang="zh-CN" sz="1800" b="1" dirty="0" smtClean="0">
                <a:ea typeface="宋体" panose="02010600030101010101" pitchFamily="2" charset="-122"/>
              </a:rPr>
              <a:t>原则</a:t>
            </a:r>
            <a:endParaRPr lang="en-US" altLang="zh-CN" dirty="0">
              <a:ea typeface="宋体" panose="02010600030101010101" pitchFamily="2" charset="-122"/>
            </a:endParaRPr>
          </a:p>
          <a:p>
            <a:pPr marL="0" indent="306070" algn="just" eaLnBrk="1" fontAlgn="auto" latinLnBrk="0" hangingPunct="1">
              <a:lnSpc>
                <a:spcPct val="150000"/>
              </a:lnSpc>
            </a:pPr>
            <a:r>
              <a:rPr lang="zh-CN" sz="1000" b="0" dirty="0" smtClean="0">
                <a:ea typeface="宋体" panose="02010600030101010101" pitchFamily="2" charset="-122"/>
              </a:rPr>
              <a:t>投诉的处理要坚持“宾客至上”的服务宗旨，对顾客投诉持欢迎态度，不予顾客争吵，不为自己辩护。同时，处理投诉要本着顾客满意，酒店损失少的原则进行</a:t>
            </a:r>
            <a:r>
              <a:rPr lang="en-US" altLang="zh-CN" sz="1000" b="0" dirty="0" smtClean="0">
                <a:ea typeface="宋体" panose="02010600030101010101" pitchFamily="2" charset="-122"/>
              </a:rPr>
              <a:t>                                            </a:t>
            </a:r>
            <a:endParaRPr lang="en-US" altLang="zh-CN" sz="1000" b="0" dirty="0" smtClean="0">
              <a:ea typeface="宋体" panose="02010600030101010101" pitchFamily="2" charset="-122"/>
            </a:endParaRPr>
          </a:p>
          <a:p>
            <a:pPr marL="0" indent="306070" algn="just" eaLnBrk="1" fontAlgn="auto" latinLnBrk="0" hangingPunct="1">
              <a:lnSpc>
                <a:spcPct val="150000"/>
              </a:lnSpc>
            </a:pPr>
            <a:r>
              <a:rPr lang="en-US" altLang="zh-CN" sz="1000" dirty="0">
                <a:ea typeface="宋体" panose="02010600030101010101" pitchFamily="2" charset="-122"/>
              </a:rPr>
              <a:t> </a:t>
            </a:r>
            <a:r>
              <a:rPr lang="en-US" altLang="zh-CN" sz="1000" dirty="0" smtClean="0">
                <a:ea typeface="宋体" panose="02010600030101010101" pitchFamily="2" charset="-122"/>
              </a:rPr>
              <a:t>             </a:t>
            </a:r>
            <a:r>
              <a:rPr lang="en-US" altLang="zh-CN" sz="1000" b="0" dirty="0" smtClean="0">
                <a:ea typeface="宋体" panose="02010600030101010101" pitchFamily="2" charset="-122"/>
              </a:rPr>
              <a:t> </a:t>
            </a:r>
            <a:endParaRPr lang="en-US" altLang="zh-CN" sz="1000" b="0" dirty="0" smtClean="0">
              <a:ea typeface="宋体" panose="02010600030101010101" pitchFamily="2" charset="-122"/>
            </a:endParaRPr>
          </a:p>
          <a:p>
            <a:pPr marL="0" indent="306070" algn="just" eaLnBrk="1" fontAlgn="auto" latinLnBrk="0" hangingPunct="1">
              <a:lnSpc>
                <a:spcPct val="150000"/>
              </a:lnSpc>
            </a:pPr>
            <a:r>
              <a:rPr lang="en-US" altLang="zh-CN" sz="1000" dirty="0">
                <a:ea typeface="宋体" panose="02010600030101010101" pitchFamily="2" charset="-122"/>
              </a:rPr>
              <a:t> </a:t>
            </a:r>
            <a:r>
              <a:rPr lang="en-US" altLang="zh-CN" sz="1000" dirty="0" smtClean="0">
                <a:ea typeface="宋体" panose="02010600030101010101" pitchFamily="2" charset="-122"/>
              </a:rPr>
              <a:t>                  </a:t>
            </a:r>
            <a:r>
              <a:rPr lang="en-US" altLang="zh-CN" sz="1000" b="0" dirty="0" smtClean="0">
                <a:ea typeface="宋体" panose="02010600030101010101" pitchFamily="2" charset="-122"/>
              </a:rPr>
              <a:t> </a:t>
            </a:r>
            <a:r>
              <a:rPr lang="zh-CN" sz="1000" b="0" dirty="0" smtClean="0">
                <a:ea typeface="宋体" panose="02010600030101010101" pitchFamily="2" charset="-122"/>
              </a:rPr>
              <a:t>1.不争论原则</a:t>
            </a:r>
            <a:endParaRPr lang="en-US" altLang="zh-CN" sz="1000" b="0" dirty="0" smtClean="0">
              <a:ea typeface="宋体" panose="02010600030101010101" pitchFamily="2" charset="-122"/>
            </a:endParaRPr>
          </a:p>
          <a:p>
            <a:pPr marL="0" indent="306070" algn="just" eaLnBrk="1" fontAlgn="auto" latinLnBrk="0" hangingPunct="1">
              <a:lnSpc>
                <a:spcPct val="150000"/>
              </a:lnSpc>
            </a:pPr>
            <a:r>
              <a:rPr lang="en-US" altLang="zh-CN" sz="1000" dirty="0">
                <a:ea typeface="宋体" panose="02010600030101010101" pitchFamily="2" charset="-122"/>
              </a:rPr>
              <a:t> </a:t>
            </a:r>
            <a:r>
              <a:rPr lang="en-US" altLang="zh-CN" sz="1000" dirty="0" smtClean="0">
                <a:ea typeface="宋体" panose="02010600030101010101" pitchFamily="2" charset="-122"/>
              </a:rPr>
              <a:t>             </a:t>
            </a:r>
            <a:r>
              <a:rPr lang="en-US" altLang="zh-CN" sz="1000" dirty="0" smtClean="0">
                <a:ea typeface="宋体" panose="02010600030101010101" pitchFamily="2" charset="-122"/>
              </a:rPr>
              <a:t>      </a:t>
            </a:r>
            <a:r>
              <a:rPr lang="zh-CN" sz="1000" b="0" dirty="0" smtClean="0">
                <a:ea typeface="宋体" panose="02010600030101010101" pitchFamily="2" charset="-122"/>
              </a:rPr>
              <a:t>2</a:t>
            </a:r>
            <a:r>
              <a:rPr lang="zh-CN" sz="1000" b="0" dirty="0">
                <a:ea typeface="宋体" panose="02010600030101010101" pitchFamily="2" charset="-122"/>
              </a:rPr>
              <a:t>.隐蔽性</a:t>
            </a:r>
            <a:r>
              <a:rPr lang="zh-CN" sz="1000" b="0" dirty="0" smtClean="0">
                <a:ea typeface="宋体" panose="02010600030101010101" pitchFamily="2" charset="-122"/>
              </a:rPr>
              <a:t>原则</a:t>
            </a:r>
            <a:endParaRPr lang="en-US" altLang="zh-CN" sz="1000" b="0" dirty="0" smtClean="0">
              <a:ea typeface="宋体" panose="02010600030101010101" pitchFamily="2" charset="-122"/>
            </a:endParaRPr>
          </a:p>
          <a:p>
            <a:pPr marL="0" indent="306070" algn="just" eaLnBrk="1" fontAlgn="auto" latinLnBrk="0" hangingPunct="1">
              <a:lnSpc>
                <a:spcPct val="150000"/>
              </a:lnSpc>
            </a:pPr>
            <a:r>
              <a:rPr lang="en-US" altLang="zh-CN" sz="1000" dirty="0">
                <a:ea typeface="宋体" panose="02010600030101010101" pitchFamily="2" charset="-122"/>
              </a:rPr>
              <a:t> </a:t>
            </a:r>
            <a:r>
              <a:rPr lang="en-US" altLang="zh-CN" sz="1000" dirty="0" smtClean="0">
                <a:ea typeface="宋体" panose="02010600030101010101" pitchFamily="2" charset="-122"/>
              </a:rPr>
              <a:t>              </a:t>
            </a:r>
            <a:r>
              <a:rPr lang="en-US" altLang="zh-CN" sz="1000" dirty="0" smtClean="0">
                <a:ea typeface="宋体" panose="02010600030101010101" pitchFamily="2" charset="-122"/>
              </a:rPr>
              <a:t>     </a:t>
            </a:r>
            <a:r>
              <a:rPr lang="zh-CN" sz="1000" b="0" dirty="0" smtClean="0">
                <a:ea typeface="宋体" panose="02010600030101010101" pitchFamily="2" charset="-122"/>
              </a:rPr>
              <a:t>3</a:t>
            </a:r>
            <a:r>
              <a:rPr lang="zh-CN" sz="1000" b="0" dirty="0">
                <a:ea typeface="宋体" panose="02010600030101010101" pitchFamily="2" charset="-122"/>
              </a:rPr>
              <a:t>.及时性</a:t>
            </a:r>
            <a:r>
              <a:rPr lang="zh-CN" sz="1000" b="0" dirty="0" smtClean="0">
                <a:ea typeface="宋体" panose="02010600030101010101" pitchFamily="2" charset="-122"/>
              </a:rPr>
              <a:t>原则</a:t>
            </a:r>
            <a:endParaRPr lang="en-US" altLang="zh-CN" sz="1000" b="0" dirty="0" smtClean="0">
              <a:ea typeface="宋体" panose="02010600030101010101" pitchFamily="2" charset="-122"/>
            </a:endParaRPr>
          </a:p>
          <a:p>
            <a:pPr marL="0" indent="306070" algn="just" eaLnBrk="1" fontAlgn="auto" latinLnBrk="0" hangingPunct="1">
              <a:lnSpc>
                <a:spcPct val="150000"/>
              </a:lnSpc>
            </a:pPr>
            <a:r>
              <a:rPr lang="en-US" altLang="zh-CN" sz="1000" dirty="0">
                <a:ea typeface="宋体" panose="02010600030101010101" pitchFamily="2" charset="-122"/>
              </a:rPr>
              <a:t> </a:t>
            </a:r>
            <a:r>
              <a:rPr lang="en-US" altLang="zh-CN" sz="1000" dirty="0" smtClean="0">
                <a:ea typeface="宋体" panose="02010600030101010101" pitchFamily="2" charset="-122"/>
              </a:rPr>
              <a:t>              </a:t>
            </a:r>
            <a:r>
              <a:rPr lang="en-US" altLang="zh-CN" sz="1000" dirty="0" smtClean="0">
                <a:ea typeface="宋体" panose="02010600030101010101" pitchFamily="2" charset="-122"/>
              </a:rPr>
              <a:t>     </a:t>
            </a:r>
            <a:r>
              <a:rPr lang="zh-CN" sz="1000" b="0" dirty="0" smtClean="0">
                <a:ea typeface="宋体" panose="02010600030101010101" pitchFamily="2" charset="-122"/>
              </a:rPr>
              <a:t>4</a:t>
            </a:r>
            <a:r>
              <a:rPr lang="zh-CN" sz="1000" b="0" dirty="0">
                <a:ea typeface="宋体" panose="02010600030101010101" pitchFamily="2" charset="-122"/>
              </a:rPr>
              <a:t>.补偿性原则</a:t>
            </a:r>
            <a:endParaRPr lang="zh-CN" altLang="en-US" sz="1000" b="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93825" y="831850"/>
            <a:ext cx="5334000" cy="3089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一天，李先生在酒店的中餐厅请朋友吃饭。客人点了一道“白灼基围虾”，但服务员没注意听，把它误写为“美极基围虾”。当菜端上来以后，客人说：“这道菜你上错了，请你赶快给我们换一下。服务员一听不乐意了，辩解说：“刚才这位先生点的就是‘美极基围虾’，肯定没错。不信把菜单拿来核对一下。”她的话把刚才点这道菜的客人弄得很不高兴，李先生的脸也沉下来了说：“请你把点菜单拿来给我们看一下吧。要是你错了，得赶快给我们换。”服务员拿来点菜单，李先生等人一看，上面果然写的“美极基围虾”。大家都感到奇怪了。这时候，客人有些气愤地说：“把你们经理叫来，我有话对他</a:t>
            </a:r>
            <a:r>
              <a:rPr lang="en-US" altLang="zh-CN" sz="1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1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她</a:t>
            </a:r>
            <a:r>
              <a:rPr lang="en-US" altLang="zh-CN" sz="1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lang="zh-CN" altLang="en-US" sz="1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说。”￼服务员极不情愿地去叫来了经理。经理便说：“不好意思，你们刚才点的就是这道菜。我们店服务员都是经过严格考核和培训的，记忆力都很好，在客人点菜时会如实地记下每一道菜名。” 客人愤怒地拂袖而起，说道：“好吧，请你赶快给我们结账吧， 以后再也不到这种餐厅来吃饭了！”</a:t>
            </a:r>
            <a:endParaRPr lang="en-US" altLang="zh-CN" sz="1000" b="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1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1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分析：</a:t>
            </a:r>
            <a:r>
              <a:rPr lang="en-US" altLang="zh-CN" sz="1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1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服务员和经理在对客服务时有哪些不当之处？</a:t>
            </a:r>
            <a:endParaRPr lang="en-US" altLang="zh-CN" sz="10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1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2.</a:t>
            </a:r>
            <a:r>
              <a:rPr lang="zh-CN" altLang="en-US" sz="1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对于李先生的这个问题应如何正确处理？</a:t>
            </a:r>
            <a:endParaRPr lang="en-US" altLang="zh-CN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050" y="984250"/>
            <a:ext cx="4629785" cy="3089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sz="1600" b="0" dirty="0">
                <a:ea typeface="宋体" panose="02010600030101010101" pitchFamily="2" charset="-122"/>
                <a:sym typeface="+mn-ea"/>
              </a:rPr>
              <a:t>一、顾客投诉处理</a:t>
            </a:r>
            <a:endParaRPr lang="zh-CN" sz="1600" b="0" dirty="0">
              <a:ea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sz="1600" b="0" dirty="0">
                <a:ea typeface="宋体" panose="02010600030101010101" pitchFamily="2" charset="-122"/>
                <a:sym typeface="+mn-ea"/>
              </a:rPr>
              <a:t>二、餐饮服务中常见问题的处理</a:t>
            </a:r>
            <a:endParaRPr lang="zh-CN" altLang="en-US" sz="16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</a:t>
            </a:r>
            <a:r>
              <a:rPr lang="zh-CN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1.客人在饭菜中吃出杂物</a:t>
            </a:r>
            <a:endParaRPr lang="zh-CN" altLang="en-US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zh-CN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2.顾客反映上菜速度很慢，要求取消所点食物</a:t>
            </a:r>
            <a:endParaRPr lang="zh-CN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</a:t>
            </a: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3.餐厅出现客人跑单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</a:t>
            </a:r>
            <a:r>
              <a:rPr lang="zh-CN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4.客人要求服务员敬酒</a:t>
            </a:r>
            <a:endParaRPr lang="zh-CN" altLang="en-US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</a:t>
            </a: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5.餐厅即将下班，客人到餐厅用餐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</a:t>
            </a: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6. </a:t>
            </a:r>
            <a:r>
              <a:rPr sz="1000"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客人用餐时损坏酒店物品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</a:t>
            </a: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7.发现客人擅自将器皿餐具带离餐厅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</a:t>
            </a: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8.服务过程中，不小心将汤汁（饮料）弄脏客人衣服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</a:t>
            </a: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9.客人反映服务员的服务态度不好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10.顾客投诉餐具不干净</a:t>
            </a: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en-US" sz="1000" b="1" dirty="0">
                <a:ea typeface="宋体" panose="02010600030101010101" pitchFamily="2" charset="-122"/>
              </a:rPr>
              <a:t>   </a:t>
            </a:r>
            <a:endParaRPr sz="1000" b="1" dirty="0">
              <a:ea typeface="宋体" panose="02010600030101010101" pitchFamily="2" charset="-122"/>
            </a:endParaRPr>
          </a:p>
          <a:p>
            <a:pPr algn="l"/>
            <a:endParaRPr lang="zh-CN" altLang="en-US" sz="1000" b="1" dirty="0">
              <a:ea typeface="宋体" panose="02010600030101010101" pitchFamily="2" charset="-122"/>
              <a:sym typeface="+mn-ea"/>
            </a:endParaRPr>
          </a:p>
          <a:p>
            <a:pPr algn="l"/>
            <a:endParaRPr sz="1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1000" b="1" dirty="0">
              <a:ea typeface="宋体" panose="02010600030101010101" pitchFamily="2" charset="-122"/>
              <a:sym typeface="+mn-ea"/>
            </a:endParaRPr>
          </a:p>
          <a:p>
            <a:pPr algn="l"/>
            <a:endParaRPr lang="zh-CN" altLang="en-US" sz="1000" b="1" dirty="0">
              <a:ea typeface="宋体" panose="02010600030101010101" pitchFamily="2" charset="-122"/>
            </a:endParaRPr>
          </a:p>
          <a:p>
            <a:pPr algn="l"/>
            <a:endParaRPr lang="zh-CN" sz="1000" b="0" dirty="0">
              <a:ea typeface="宋体" panose="02010600030101010101" pitchFamily="2" charset="-122"/>
              <a:sym typeface="+mn-ea"/>
            </a:endParaRPr>
          </a:p>
          <a:p>
            <a:pPr algn="l"/>
            <a:endParaRPr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/>
            <a:endParaRPr lang="zh-CN" altLang="en-US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en-US" altLang="zh-CN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2650" y="831850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【作业目标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 dirty="0"/>
          </a:p>
        </p:txBody>
      </p:sp>
      <p:sp>
        <p:nvSpPr>
          <p:cNvPr id="4" name="object 4"/>
          <p:cNvSpPr txBox="1"/>
          <p:nvPr/>
        </p:nvSpPr>
        <p:spPr>
          <a:xfrm>
            <a:off x="882650" y="1064208"/>
            <a:ext cx="5607050" cy="2868093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</a:t>
            </a:r>
            <a:r>
              <a:rPr sz="1100" b="0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.</a:t>
            </a:r>
            <a:r>
              <a:rPr lang="zh-CN" altLang="en-US" sz="1100" b="0" spc="12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掌握餐饮中常见问题的处理方法</a:t>
            </a:r>
            <a:endParaRPr lang="zh-CN" altLang="en-US" sz="1100" b="0" spc="12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12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100" b="0" spc="12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掌握投诉处理的原则</a:t>
            </a: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【作业内容与要求</a:t>
            </a:r>
            <a:r>
              <a:rPr sz="1200" b="1" spc="-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服务过程中，不小心将汤汁（饮料）弄脏客人衣物怎么处理？</a:t>
            </a:r>
            <a:endParaRPr lang="zh-CN" altLang="en-US" sz="1100" b="0" spc="-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客人在饭菜中吃出杂物怎么处理？</a:t>
            </a:r>
            <a:endParaRPr lang="zh-CN" altLang="en-US" sz="1100" b="0" spc="-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顾客反映上菜速度很慢，要求取消所点食物怎么办？</a:t>
            </a:r>
            <a:endParaRPr lang="zh-CN" altLang="en-US" sz="1100" b="0" spc="-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zh-CN" altLang="en-US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餐厅出现客人跑单现象怎么处理？</a:t>
            </a:r>
            <a:endParaRPr lang="zh-CN" altLang="en-US" sz="1100" b="0" spc="-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5.</a:t>
            </a:r>
            <a:r>
              <a:rPr lang="zh-CN" altLang="en-US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餐厅即将下班，客人到餐厅用餐怎么处理？</a:t>
            </a:r>
            <a:endParaRPr lang="zh-CN" altLang="en-US" sz="1100" b="0" spc="-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6.</a:t>
            </a:r>
            <a:r>
              <a:rPr lang="zh-CN" altLang="en-US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客人用餐时损坏酒店物品怎么处理？</a:t>
            </a:r>
            <a:endParaRPr lang="zh-CN" altLang="en-US" sz="1100" b="0" spc="-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7.</a:t>
            </a:r>
            <a:r>
              <a:rPr lang="zh-CN" altLang="en-US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顾客投诉餐具不干净怎么办？</a:t>
            </a:r>
            <a:endParaRPr lang="zh-CN" altLang="en-US" sz="1100" b="0" spc="-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endParaRPr sz="1100" dirty="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7200"/>
            <a:ext cx="2978785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客人对与错并不重要，重要的是他们的感觉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It doesn‘t matter whether the customer is right or wrong. It matters how they feel. </a:t>
            </a:r>
            <a:endParaRPr sz="1200" b="0" spc="-15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85026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主题六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餐饮经营管理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29476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264285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spc="-50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餐饮日常管理</a:t>
            </a:r>
            <a:endParaRPr lang="zh-CN" altLang="en-US" sz="1200" b="1" spc="-50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客人异议处理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餐饮安全规范</a:t>
            </a:r>
            <a:endParaRPr kumimoji="0" lang="zh-CN" altLang="en-US" sz="1200" b="1" i="0" u="none" strike="noStrike" kern="0" cap="none" spc="25" normalizeH="0" baseline="0" noProof="1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1270000"/>
            <a:ext cx="2519680" cy="76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客人投诉的原因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餐饮中常见问题的处理</a:t>
            </a: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投诉处理的原则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68215" y="2308225"/>
            <a:ext cx="2556510" cy="69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分析客人投诉的原因</a:t>
            </a:r>
            <a:endParaRPr lang="zh-CN" altLang="en-US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能灵活处理客人异议</a:t>
            </a:r>
            <a:endParaRPr lang="zh-CN" altLang="en-US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129915"/>
            <a:ext cx="2482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服务意识</a:t>
            </a:r>
            <a:endParaRPr lang="zh-CN" altLang="en-US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为客人提供细致、周到、热情的用餐服务</a:t>
            </a:r>
            <a:endParaRPr lang="zh-CN" altLang="en-US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主题六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2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客人异议处理</a:t>
            </a:r>
            <a:endParaRPr lang="zh-CN" altLang="en-US" sz="2250"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6930" y="1616075"/>
            <a:ext cx="5523865" cy="2068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天，王先生带客人到餐厅就餐，点完菜后他们边吃边谈，席间上了一份三鲜锅巴。15分钟后主人请客人品尝此菜，客人刚吃了一口，就生气地对服务员说：“这是什么味道，像煮烂的一盘粥。”王先生也愤怒的指责服务员没有及时提醒菜肴要即时吃，服务员与客人争执一番后，遭到了投诉。服务员立即向餐厅经理汇报了此情况，经理亲自为客人送上果盘并向客人赔礼道歉，但客人仍不悦的结账离去。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分析：服务员在对客人服务过程中，应严格按照操作规范进行服务，全力把工作做得细致些，如果在上三鲜锅巴时，能够向客人介绍菜肴的特性，并提醒客人要立即食用，那么客人的不快应该可以得到避免。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517015"/>
            <a:ext cx="5731510" cy="211137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3050" y="3727450"/>
            <a:ext cx="2406650" cy="21399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有底色文本框演示色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88130" y="4040505"/>
            <a:ext cx="2437765" cy="213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800">
                <a:ea typeface="宋体" panose="02010600030101010101" pitchFamily="2" charset="-122"/>
              </a:rPr>
              <a:t>有底色文本框演示色</a:t>
            </a:r>
            <a:endParaRPr lang="zh-CN" altLang="en-US" sz="80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92250" y="1218565"/>
            <a:ext cx="5080000" cy="36258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L="0" indent="355600" algn="l"/>
            <a:r>
              <a:rPr lang="zh-CN" sz="1800" b="0">
                <a:ea typeface="宋体" panose="02010600030101010101" pitchFamily="2" charset="-122"/>
              </a:rPr>
              <a:t>一、顾客投诉处理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25650" y="1670050"/>
            <a:ext cx="2133600" cy="21094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L="0" indent="306070" algn="l" eaLnBrk="1" fontAlgn="auto" latinLnBrk="0" hangingPunct="1">
              <a:lnSpc>
                <a:spcPct val="150000"/>
              </a:lnSpc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 礼貌道歉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306070" algn="l" eaLnBrk="1" fontAlgn="auto" latinLnBrk="0" hangingPunct="1">
              <a:lnSpc>
                <a:spcPct val="150000"/>
              </a:lnSpc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 认真倾听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306070" algn="l" eaLnBrk="1" fontAlgn="auto" latinLnBrk="0" hangingPunct="1">
              <a:lnSpc>
                <a:spcPct val="150000"/>
              </a:lnSpc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 达成共情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306070" algn="l" eaLnBrk="1" fontAlgn="auto" latinLnBrk="0" hangingPunct="1">
              <a:lnSpc>
                <a:spcPct val="150000"/>
              </a:lnSpc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4. 共同协商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306070" algn="l" eaLnBrk="1" fontAlgn="auto" latinLnBrk="0" hangingPunct="1">
              <a:lnSpc>
                <a:spcPct val="150000"/>
              </a:lnSpc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5. 解决问题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306070" algn="l" eaLnBrk="1" fontAlgn="auto" latinLnBrk="0" hangingPunct="1">
              <a:lnSpc>
                <a:spcPct val="150000"/>
              </a:lnSpc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6. 弥补措施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306070" algn="l" eaLnBrk="1" fontAlgn="auto" latinLnBrk="0" hangingPunct="1">
              <a:lnSpc>
                <a:spcPct val="150000"/>
              </a:lnSpc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7. 记录经过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306070" algn="l" eaLnBrk="1" fontAlgn="auto" latinLnBrk="0" hangingPunct="1">
              <a:lnSpc>
                <a:spcPct val="150000"/>
              </a:lnSpc>
            </a:pPr>
            <a:endParaRPr kumimoji="0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306070" algn="l"/>
            <a:endParaRPr lang="zh-CN" altLang="en-US" sz="1800" b="1">
              <a:ea typeface="宋体" panose="02010600030101010101" pitchFamily="2" charset="-122"/>
            </a:endParaRPr>
          </a:p>
          <a:p>
            <a:pPr marL="0" indent="306070" algn="l"/>
            <a:endParaRPr lang="zh-CN" altLang="en-US" sz="1800" b="1">
              <a:ea typeface="宋体" panose="02010600030101010101" pitchFamily="2" charset="-122"/>
            </a:endParaRPr>
          </a:p>
          <a:p>
            <a:pPr marL="0" indent="306070" algn="l"/>
            <a:endParaRPr lang="zh-CN" altLang="en-US" sz="1800"/>
          </a:p>
          <a:p>
            <a:pPr marL="0" indent="306070" algn="l"/>
            <a:endParaRPr lang="zh-CN" altLang="en-US" sz="1800">
              <a:sym typeface="+mn-ea"/>
            </a:endParaRPr>
          </a:p>
          <a:p>
            <a:pPr marL="0" indent="306070" algn="l"/>
            <a:endParaRPr lang="zh-CN" altLang="en-US" sz="1800">
              <a:sym typeface="+mn-ea"/>
            </a:endParaRPr>
          </a:p>
          <a:p>
            <a:pPr marL="0" indent="306070" algn="l"/>
            <a:endParaRPr lang="zh-CN" altLang="en-US" sz="1800"/>
          </a:p>
          <a:p>
            <a:pPr marL="0" indent="306070" algn="l"/>
            <a:endParaRPr lang="zh-CN" altLang="en-US" sz="1800" b="1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39850" y="117411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355600" algn="l"/>
            <a:r>
              <a:rPr lang="zh-CN" sz="1800" b="0">
                <a:ea typeface="宋体" panose="02010600030101010101" pitchFamily="2" charset="-122"/>
              </a:rPr>
              <a:t>二、餐饮服务中常见问题的处理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03985" y="1637030"/>
            <a:ext cx="47364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.客人在饭菜中吃出杂物</a:t>
            </a:r>
            <a:endParaRPr lang="zh-CN" altLang="en-US" sz="1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（</a:t>
            </a:r>
            <a:r>
              <a:rPr lang="zh-CN" altLang="en-US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1）以最诚恳的语言向客人表示歉意。</a:t>
            </a:r>
            <a:endParaRPr lang="zh-CN" altLang="en-US" sz="1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（</a:t>
            </a:r>
            <a:r>
              <a:rPr lang="zh-CN" altLang="en-US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2）安抚客人并尽量减少对其他客人的影响。</a:t>
            </a:r>
            <a:endParaRPr lang="zh-CN" altLang="en-US" sz="1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（</a:t>
            </a:r>
            <a:r>
              <a:rPr lang="zh-CN" altLang="en-US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3）按客人要求重新制作或退掉此菜，如果重新制作此菜必须等到新上的菜上桌后，再将有杂物的菜撤回厨房，以免引起客人的误会。</a:t>
            </a:r>
            <a:endParaRPr lang="zh-CN" altLang="en-US" sz="1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（</a:t>
            </a:r>
            <a:r>
              <a:rPr lang="zh-CN" altLang="en-US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4）必要时通知领班或主管以其他方式，如送果盘、打折扣等给客人以示补偿。</a:t>
            </a:r>
            <a:endParaRPr lang="zh-CN" altLang="en-US" sz="1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20850" y="1670050"/>
            <a:ext cx="4692015" cy="17538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000" b="0" dirty="0">
                <a:ea typeface="宋体" panose="02010600030101010101" pitchFamily="2" charset="-122"/>
              </a:rPr>
              <a:t>（</a:t>
            </a:r>
            <a:r>
              <a:rPr lang="en-US" altLang="zh-CN" sz="1000" b="0" dirty="0">
                <a:ea typeface="宋体" panose="02010600030101010101" pitchFamily="2" charset="-122"/>
              </a:rPr>
              <a:t>1</a:t>
            </a:r>
            <a:r>
              <a:rPr lang="zh-CN" altLang="en-US" sz="1000" b="0" dirty="0">
                <a:ea typeface="宋体" panose="02010600030101010101" pitchFamily="2" charset="-122"/>
              </a:rPr>
              <a:t>）</a:t>
            </a:r>
            <a:r>
              <a:rPr lang="zh-CN" sz="1000" b="0" dirty="0">
                <a:ea typeface="宋体" panose="02010600030101010101" pitchFamily="2" charset="-122"/>
              </a:rPr>
              <a:t>仔细检查点菜单，确认是否漏写。若漏写，向客人表示歉意，并做出解释说明，并立即下单通知厨房做菜。</a:t>
            </a:r>
            <a:endParaRPr lang="zh-CN" sz="10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000" b="0" dirty="0">
                <a:ea typeface="宋体" panose="02010600030101010101" pitchFamily="2" charset="-122"/>
              </a:rPr>
              <a:t>（2）如果不是点菜环节的问题，服务员则要到厨房了解菜肴的烹制情况。若正在烹调的话，则回复客人稍等，告知其确切上菜时间；若还没有烹调，那就通知厨房取消制作，并回复客人，然后通知餐厅取消该菜品。</a:t>
            </a:r>
            <a:endParaRPr lang="zh-CN" sz="10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000" b="0" dirty="0">
                <a:ea typeface="宋体" panose="02010600030101010101" pitchFamily="2" charset="-122"/>
              </a:rPr>
              <a:t>（3）在点菜时，不仅向客人介绍菜肴，还应告知烹调时间，避免客人因等待时间较长而出现投诉的情况。</a:t>
            </a:r>
            <a:endParaRPr lang="zh-CN" altLang="en-US" sz="1000" b="0" dirty="0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2415" y="1212850"/>
            <a:ext cx="4870450" cy="377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sz="1600" b="1">
                <a:ea typeface="宋体" panose="02010600030101010101" pitchFamily="2" charset="-122"/>
                <a:sym typeface="+mn-ea"/>
              </a:rPr>
              <a:t>2.顾客反映上菜速度很慢，要求取消所点食物</a:t>
            </a:r>
            <a:endParaRPr lang="zh-CN" sz="1600" b="1">
              <a:ea typeface="宋体" panose="02010600030101010101" pitchFamily="2" charset="-122"/>
              <a:sym typeface="+mn-ea"/>
            </a:endParaRPr>
          </a:p>
          <a:p>
            <a:endParaRPr lang="zh-CN" altLang="en-US" sz="1600" b="1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COMMONDATA" val="eyJoZGlkIjoiZjk5NmJjMzUxZDM0ZWRlNWRkMjE4MmI2MjFlNWI0YjYifQ=="/>
  <p:tag name="RESOURCE_RECORD_KEY" val="{&quot;13&quot;:[4670873,4663482]}"/>
  <p:tag name="commondata" val="eyJoZGlkIjoiYTVmZmRjY2QwNzlhNjlmZTY5YTY4ZGZiYWUxYWRhYjc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3725</Words>
  <Application>WPS 演示</Application>
  <PresentationFormat>自定义</PresentationFormat>
  <Paragraphs>278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  <vt:lpstr>客人对与错并不重要，重要的是他们的感觉。 It doesn‘t matter whether the customer is right or wrong. It matters how they feel.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jing</dc:creator>
  <cp:lastModifiedBy>Wang</cp:lastModifiedBy>
  <cp:revision>431</cp:revision>
  <dcterms:created xsi:type="dcterms:W3CDTF">2024-02-27T01:37:00Z</dcterms:created>
  <dcterms:modified xsi:type="dcterms:W3CDTF">2024-08-28T03:43:35Z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2024-03-06T08:00:00Z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2024-03-06T08:00:00Z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2052-12.1.0.17857</vt:lpwstr>
  </property>
</Properties>
</file>