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938" r:id="rId3"/>
    <p:sldId id="3907" r:id="rId4"/>
    <p:sldId id="3908" r:id="rId5"/>
    <p:sldId id="3909" r:id="rId6"/>
    <p:sldId id="3910" r:id="rId7"/>
    <p:sldId id="4008" r:id="rId8"/>
    <p:sldId id="3970" r:id="rId9"/>
    <p:sldId id="3971" r:id="rId10"/>
    <p:sldId id="3972" r:id="rId11"/>
    <p:sldId id="3987" r:id="rId12"/>
    <p:sldId id="3989" r:id="rId13"/>
    <p:sldId id="3973" r:id="rId14"/>
    <p:sldId id="3974" r:id="rId15"/>
    <p:sldId id="3975" r:id="rId16"/>
    <p:sldId id="3976" r:id="rId17"/>
    <p:sldId id="3940" r:id="rId18"/>
  </p:sldIdLst>
  <p:sldSz cx="7556500" cy="4254500"/>
  <p:notesSz cx="7556500" cy="4254500"/>
  <p:embeddedFontLst>
    <p:embeddedFont>
      <p:font typeface="微软雅黑" panose="020B0503020204020204" charset="-122"/>
      <p:regular r:id="rId25"/>
    </p:embeddedFont>
    <p:embeddedFont>
      <p:font typeface="微软雅黑 Light" panose="020B0502040204020203" charset="-122"/>
      <p:regular r:id="rId26"/>
    </p:embeddedFont>
    <p:embeddedFont>
      <p:font typeface="黑体" panose="02010609060101010101" charset="-122"/>
      <p:regular r:id="rId27"/>
    </p:embeddedFont>
    <p:embeddedFont>
      <p:font typeface="Calibri Light" panose="020F0302020204030204"/>
      <p:regular r:id="rId28"/>
      <p:italic r:id="rId29"/>
    </p:embeddedFont>
    <p:embeddedFont>
      <p:font typeface="Impact" panose="020B0806030902050204"/>
      <p:regular r:id="rId30"/>
    </p:embeddedFont>
    <p:embeddedFont>
      <p:font typeface="Microsoft YaHei UI" panose="020B0503020204020204" charset="-122"/>
      <p:regular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rid nurjamil" initials="fn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howGuides="1">
      <p:cViewPr varScale="1">
        <p:scale>
          <a:sx n="143" d="100"/>
          <a:sy n="143" d="100"/>
        </p:scale>
        <p:origin x="618" y="126"/>
      </p:cViewPr>
      <p:guideLst>
        <p:guide orient="horz" pos="2880"/>
        <p:guide pos="212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46.xml"/><Relationship Id="rId35" Type="http://schemas.openxmlformats.org/officeDocument/2006/relationships/font" Target="fonts/font11.fntdata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2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餐饮安全规范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416050" y="93281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indent="0" algn="l"/>
            <a:r>
              <a:rPr lang="zh-CN" sz="1800" b="0">
                <a:ea typeface="宋体" panose="02010600030101010101" pitchFamily="2" charset="-122"/>
              </a:rPr>
              <a:t>三、餐饮部火灾的预防与应急预案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7050" y="1301115"/>
            <a:ext cx="5196840" cy="253915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sz="1200" b="0" dirty="0">
                <a:ea typeface="宋体" panose="02010600030101010101" pitchFamily="2" charset="-122"/>
              </a:rPr>
              <a:t>（</a:t>
            </a:r>
            <a:r>
              <a:rPr lang="zh-CN" sz="1200" b="0" dirty="0">
                <a:solidFill>
                  <a:schemeClr val="tx1"/>
                </a:solidFill>
                <a:ea typeface="宋体" panose="02010600030101010101" pitchFamily="2" charset="-122"/>
              </a:rPr>
              <a:t>一）火灾预防措施</a:t>
            </a:r>
            <a:endParaRPr lang="zh-CN" sz="1200" b="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sz="1200" b="0" dirty="0">
                <a:solidFill>
                  <a:schemeClr val="tx1"/>
                </a:solidFill>
                <a:ea typeface="宋体" panose="02010600030101010101" pitchFamily="2" charset="-122"/>
              </a:rPr>
              <a:t>（二）火灾的应急预案</a:t>
            </a:r>
            <a:endParaRPr lang="zh-CN" sz="1200" b="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sz="1200" b="0" dirty="0">
                <a:solidFill>
                  <a:schemeClr val="tx1"/>
                </a:solidFill>
                <a:ea typeface="宋体" panose="02010600030101010101" pitchFamily="2" charset="-122"/>
              </a:rPr>
              <a:t>（三）灭火的原理与方法</a:t>
            </a:r>
            <a:endParaRPr lang="zh-CN" sz="1200" b="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000" b="0" dirty="0">
                <a:solidFill>
                  <a:schemeClr val="tx1"/>
                </a:solidFill>
                <a:ea typeface="宋体" panose="02010600030101010101" pitchFamily="2" charset="-122"/>
              </a:rPr>
              <a:t>           </a:t>
            </a:r>
            <a:r>
              <a:rPr lang="zh-CN" sz="1000" b="0" dirty="0">
                <a:solidFill>
                  <a:schemeClr val="tx1"/>
                </a:solidFill>
                <a:ea typeface="宋体" panose="02010600030101010101" pitchFamily="2" charset="-122"/>
              </a:rPr>
              <a:t>1. 火灾原理</a:t>
            </a:r>
            <a:endParaRPr lang="zh-CN" sz="1000" b="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000" b="0" dirty="0">
                <a:solidFill>
                  <a:schemeClr val="tx1"/>
                </a:solidFill>
                <a:ea typeface="宋体" panose="02010600030101010101" pitchFamily="2" charset="-122"/>
              </a:rPr>
              <a:t>        </a:t>
            </a:r>
            <a:r>
              <a:rPr lang="en-US" altLang="zh-CN" sz="1000" b="0" dirty="0" smtClean="0">
                <a:solidFill>
                  <a:schemeClr val="tx1"/>
                </a:solidFill>
                <a:ea typeface="宋体" panose="02010600030101010101" pitchFamily="2" charset="-122"/>
              </a:rPr>
              <a:t> </a:t>
            </a:r>
            <a:r>
              <a:rPr lang="zh-CN" sz="1000" b="0" dirty="0">
                <a:solidFill>
                  <a:schemeClr val="tx1"/>
                </a:solidFill>
                <a:ea typeface="宋体" panose="02010600030101010101" pitchFamily="2" charset="-122"/>
              </a:rPr>
              <a:t>燃烧必须具备三个条件：</a:t>
            </a:r>
            <a:r>
              <a:rPr lang="zh-CN" sz="1000" b="1" dirty="0">
                <a:solidFill>
                  <a:schemeClr val="tx1"/>
                </a:solidFill>
                <a:ea typeface="宋体" panose="02010600030101010101" pitchFamily="2" charset="-122"/>
              </a:rPr>
              <a:t>可燃物、热源、氧气</a:t>
            </a:r>
            <a:r>
              <a:rPr lang="zh-CN" sz="1000" b="0" dirty="0">
                <a:solidFill>
                  <a:schemeClr val="tx1"/>
                </a:solidFill>
                <a:ea typeface="宋体" panose="02010600030101010101" pitchFamily="2" charset="-122"/>
              </a:rPr>
              <a:t>。如果去掉其中一个条件，燃烧即停止。</a:t>
            </a:r>
            <a:endParaRPr lang="zh-CN" sz="1000" b="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000" b="0" dirty="0">
                <a:solidFill>
                  <a:schemeClr val="tx1"/>
                </a:solidFill>
                <a:ea typeface="宋体" panose="02010600030101010101" pitchFamily="2" charset="-122"/>
              </a:rPr>
              <a:t>           </a:t>
            </a:r>
            <a:r>
              <a:rPr lang="zh-CN" sz="1000" b="0" dirty="0">
                <a:solidFill>
                  <a:schemeClr val="tx1"/>
                </a:solidFill>
                <a:ea typeface="宋体" panose="02010600030101010101" pitchFamily="2" charset="-122"/>
              </a:rPr>
              <a:t>2.灭火的基本方法</a:t>
            </a:r>
            <a:endParaRPr lang="zh-CN" sz="1000" b="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000" b="0" dirty="0">
                <a:solidFill>
                  <a:schemeClr val="tx1"/>
                </a:solidFill>
                <a:ea typeface="宋体" panose="02010600030101010101" pitchFamily="2" charset="-122"/>
              </a:rPr>
              <a:t>            </a:t>
            </a:r>
            <a:r>
              <a:rPr lang="zh-CN" sz="10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zh-CN" sz="1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1）隔离法。</a:t>
            </a:r>
            <a:endParaRPr lang="zh-CN" sz="1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</a:t>
            </a:r>
            <a:r>
              <a:rPr lang="zh-CN" sz="10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</a:t>
            </a:r>
            <a:r>
              <a:rPr lang="zh-CN" sz="1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）窒息法。</a:t>
            </a:r>
            <a:endParaRPr lang="zh-CN" sz="1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</a:t>
            </a:r>
            <a:r>
              <a:rPr lang="zh-CN" sz="10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zh-CN" sz="1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3）冷却法。</a:t>
            </a:r>
            <a:endParaRPr lang="zh-CN" sz="1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</a:t>
            </a:r>
            <a:r>
              <a:rPr lang="zh-CN" sz="10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zh-CN" sz="1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4）抑制法</a:t>
            </a:r>
            <a:r>
              <a:rPr lang="zh-CN" sz="1000" b="0" dirty="0">
                <a:solidFill>
                  <a:schemeClr val="tx1"/>
                </a:solidFill>
                <a:ea typeface="宋体" panose="02010600030101010101" pitchFamily="2" charset="-122"/>
              </a:rPr>
              <a:t>。</a:t>
            </a:r>
            <a:endParaRPr lang="zh-CN" sz="1000" b="0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餐饮安全规范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416050" y="1171575"/>
            <a:ext cx="4857750" cy="24244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sz="1400" b="1">
                <a:ea typeface="宋体" panose="02010600030101010101" pitchFamily="2" charset="-122"/>
              </a:rPr>
              <a:t>3.常用的灭火器材及使用方法</a:t>
            </a:r>
            <a:endParaRPr lang="zh-CN" sz="1400" b="1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(1) </a:t>
            </a:r>
            <a:r>
              <a:rPr lang="zh-CN" altLang="en-US" sz="1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二氧化碳灭火器</a:t>
            </a:r>
            <a:r>
              <a:rPr lang="en-US" altLang="zh-CN" sz="1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lang="en-US" altLang="zh-CN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用于扑救电器设备的火灾及食油、汽油、油漆等火灾。</a:t>
            </a:r>
            <a:r>
              <a:rPr lang="zh-CN" altLang="en-US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</a:t>
            </a:r>
            <a:endParaRPr lang="zh-CN" altLang="en-US"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(2) </a:t>
            </a:r>
            <a:r>
              <a:rPr lang="zh-CN" altLang="en-US" sz="1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干粉灭火器</a:t>
            </a:r>
            <a:r>
              <a:rPr lang="en-US" altLang="zh-CN" sz="1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lang="en-US" altLang="zh-CN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用于各种油料燃烧、电器燃烧等。</a:t>
            </a:r>
            <a:r>
              <a:rPr lang="zh-CN" altLang="en-US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</a:t>
            </a:r>
            <a:endParaRPr lang="zh-CN" altLang="en-US"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(3) </a:t>
            </a:r>
            <a:r>
              <a:rPr lang="zh-CN" altLang="en-US" sz="1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泡沫灭火器</a:t>
            </a:r>
            <a:r>
              <a:rPr lang="en-US" altLang="zh-CN" sz="1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:</a:t>
            </a:r>
            <a:r>
              <a:rPr lang="en-US" altLang="zh-CN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用来扑灭油类、可燃液体和可燃固体的初起火灾。此灭火器不          宜扑灭可溶性液体的火灾。</a:t>
            </a:r>
            <a:r>
              <a:rPr lang="zh-CN" altLang="en-US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</a:t>
            </a:r>
            <a:endParaRPr lang="zh-CN" altLang="en-US"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(4) </a:t>
            </a:r>
            <a:r>
              <a:rPr lang="en-US" altLang="zh-CN" sz="1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“1211”</a:t>
            </a:r>
            <a:r>
              <a:rPr lang="zh-CN" altLang="en-US" sz="1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灭火器 </a:t>
            </a:r>
            <a:r>
              <a:rPr lang="en-US" altLang="zh-CN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:用于油类、化工原料、易燃液体、精密设备、电器设备   等燃烧物质的灭火，但不适合于活泼金属、金属氢化物及本身是氧化剂的燃烧物质的火灾。</a:t>
            </a:r>
            <a:endParaRPr lang="en-US" altLang="zh-CN"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altLang="en-US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(5) </a:t>
            </a:r>
            <a:r>
              <a:rPr lang="en-US" altLang="zh-CN" sz="1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水基灭火器:</a:t>
            </a:r>
            <a:r>
              <a:rPr lang="en-US" altLang="zh-CN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用于火场自救</a:t>
            </a:r>
            <a:r>
              <a:rPr lang="zh-CN" altLang="en-US" sz="1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en-US" altLang="zh-CN"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endParaRPr lang="zh-CN" altLang="en-US" sz="10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餐饮安全规范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492250" y="1136650"/>
            <a:ext cx="4949190" cy="222313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800" b="1">
                <a:ea typeface="宋体" panose="02010600030101010101" pitchFamily="2" charset="-122"/>
              </a:rPr>
              <a:t>              </a:t>
            </a:r>
            <a:r>
              <a:rPr lang="zh-CN" sz="1800" b="1">
                <a:ea typeface="宋体" panose="02010600030101010101" pitchFamily="2" charset="-122"/>
              </a:rPr>
              <a:t>餐饮安全管理分类</a:t>
            </a:r>
            <a:endParaRPr lang="zh-CN" sz="1800" b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sz="1000" b="1">
                <a:ea typeface="宋体" panose="02010600030101010101" pitchFamily="2" charset="-122"/>
              </a:rPr>
              <a:t>食品安全：</a:t>
            </a:r>
            <a:r>
              <a:rPr lang="zh-CN" sz="1000" b="0">
                <a:ea typeface="宋体" panose="02010600030101010101" pitchFamily="2" charset="-122"/>
              </a:rPr>
              <a:t>建立餐饮原料进销存流程管理，杜绝采购、加工、销售质量不符合要求的食</a:t>
            </a:r>
            <a:r>
              <a:rPr lang="en-US" altLang="zh-CN" sz="1000" b="0">
                <a:ea typeface="宋体" panose="02010600030101010101" pitchFamily="2" charset="-122"/>
              </a:rPr>
              <a:t>    </a:t>
            </a:r>
            <a:r>
              <a:rPr lang="zh-CN" sz="1000" b="0">
                <a:ea typeface="宋体" panose="02010600030101010101" pitchFamily="2" charset="-122"/>
              </a:rPr>
              <a:t>品，具体建立系列的管理制度。</a:t>
            </a:r>
            <a:endParaRPr lang="zh-CN" sz="1000" b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sz="1000" b="1">
                <a:ea typeface="宋体" panose="02010600030101010101" pitchFamily="2" charset="-122"/>
              </a:rPr>
              <a:t>消防安全：</a:t>
            </a:r>
            <a:r>
              <a:rPr lang="zh-CN" sz="1000" b="0">
                <a:ea typeface="宋体" panose="02010600030101010101" pitchFamily="2" charset="-122"/>
              </a:rPr>
              <a:t>配备消防设备、制定消防制度、做好员工消防知识培训及演练。</a:t>
            </a:r>
            <a:endParaRPr lang="zh-CN" sz="1000" b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sz="1000" b="0">
                <a:ea typeface="宋体" panose="02010600030101010101" pitchFamily="2" charset="-122"/>
              </a:rPr>
              <a:t>操作安全：对各岗位员工做好安全操作培训及制定安全操作规定和制度。</a:t>
            </a:r>
            <a:endParaRPr lang="zh-CN" sz="1000" b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sz="1000" b="1">
                <a:ea typeface="宋体" panose="02010600030101010101" pitchFamily="2" charset="-122"/>
              </a:rPr>
              <a:t>消费者安全：</a:t>
            </a:r>
            <a:r>
              <a:rPr lang="zh-CN" sz="1000" b="0">
                <a:ea typeface="宋体" panose="02010600030101010101" pitchFamily="2" charset="-122"/>
              </a:rPr>
              <a:t>确保消费者在餐厅用餐期间的人身财产安全，预防治安事件的发生。</a:t>
            </a:r>
            <a:endParaRPr lang="zh-CN" altLang="en-US" sz="1000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餐饮安全规范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44650" y="1157754"/>
            <a:ext cx="472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一天，马先生带家人到某餐厅就餐，在迎宾员引领下李先生一家三口找到相对安静的餐位坐了下来。等上菜后用餐的过程中，马先生感觉有点热，于是将外套脱下来，顺手搭在了椅背上，用餐结束后，马先生叫来服务员准备买单，可发现外套口袋中的钱包被偷了。服务员说：“我们酒店从来没有发生过这种事件，您仔细想想放哪了。”马先生本打算周末带家人出来放松一下，没想到发生这样的不快，又看到服务员一脸不懈的表情，愤怒之下报了警。</a:t>
            </a:r>
            <a:endParaRPr kumimoji="0" lang="en-US" altLang="zh-CN" sz="1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1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endParaRPr lang="en-US" altLang="zh-CN" sz="10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1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</a:t>
            </a:r>
            <a:r>
              <a:rPr lang="zh-CN" altLang="en-US" sz="1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作为酒店服务员，为防止贵重物品失窃应采取哪些防范措施？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餐饮安全规范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38250" y="1506220"/>
            <a:ext cx="5080000" cy="135890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sz="1800" b="0">
                <a:ea typeface="宋体" panose="02010600030101010101" pitchFamily="2" charset="-122"/>
              </a:rPr>
              <a:t>一、餐饮部常见事故的预防与处理</a:t>
            </a:r>
            <a:endParaRPr lang="zh-CN" sz="1800" b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altLang="en-US" sz="1800" b="0">
                <a:ea typeface="宋体" panose="02010600030101010101" pitchFamily="2" charset="-122"/>
              </a:rPr>
              <a:t>二、食物中毒的预防与应急预案</a:t>
            </a:r>
            <a:endParaRPr lang="zh-CN" altLang="en-US" sz="1800" b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altLang="en-US" sz="1800" b="0">
                <a:ea typeface="宋体" panose="02010600030101010101" pitchFamily="2" charset="-122"/>
              </a:rPr>
              <a:t>三、餐饮部火灾的预防与应急预案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-28598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843830"/>
            <a:ext cx="95504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【作业目标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 dirty="0"/>
          </a:p>
        </p:txBody>
      </p:sp>
      <p:sp>
        <p:nvSpPr>
          <p:cNvPr id="4" name="object 4"/>
          <p:cNvSpPr txBox="1"/>
          <p:nvPr/>
        </p:nvSpPr>
        <p:spPr>
          <a:xfrm>
            <a:off x="774233" y="1094055"/>
            <a:ext cx="5607050" cy="2734723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lvl="0" algn="l" rtl="0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掌握餐饮部常见事故的预防与处置</a:t>
            </a:r>
            <a:endParaRPr lang="en-US" altLang="zh-CN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lvl="0" algn="l" rtl="0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掌握食物中毒、火灾的预防与应急预案</a:t>
            </a: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【作业内容与要求</a:t>
            </a:r>
            <a:r>
              <a:rPr sz="1200" b="1" spc="-5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】</a:t>
            </a:r>
            <a:endParaRPr sz="12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餐厅客人贵重物品失窃的防范措施有哪些？</a:t>
            </a:r>
            <a:endParaRPr lang="zh-CN" altLang="en-US" sz="1100" b="0" spc="-5" dirty="0" smtClean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酒店物品失窃防护措施有哪些？</a:t>
            </a:r>
            <a:endParaRPr lang="zh-CN" altLang="en-US" sz="1100" b="0" spc="-5" dirty="0" smtClean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zh-CN" altLang="en-US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有毒动植物食物中毒的预防方法有哪些？</a:t>
            </a:r>
            <a:endParaRPr lang="zh-CN" altLang="en-US" sz="1100" b="0" spc="-5" dirty="0" smtClean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4.</a:t>
            </a:r>
            <a:r>
              <a:rPr lang="zh-CN" altLang="en-US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火灾的预防措施有哪些？</a:t>
            </a:r>
            <a:endParaRPr lang="zh-CN" altLang="en-US" sz="1100" b="0" spc="-5" dirty="0" smtClean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5.</a:t>
            </a:r>
            <a:r>
              <a:rPr lang="zh-CN" altLang="en-US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火灾的应急预案有哪些？</a:t>
            </a:r>
            <a:endParaRPr lang="zh-CN" altLang="en-US" sz="1100" b="0" spc="-5" dirty="0" smtClean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6.</a:t>
            </a:r>
            <a:r>
              <a:rPr lang="zh-CN" altLang="en-US" sz="1100" b="0" spc="-5" dirty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灭火的方法有哪些？</a:t>
            </a:r>
            <a:endParaRPr lang="zh-CN" altLang="en-US" sz="1100" b="0" spc="-5" dirty="0" smtClean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endParaRPr sz="1100" dirty="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679450"/>
            <a:ext cx="2834640" cy="38290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从我做起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If it is To Be, it is Up to Me. </a:t>
            </a:r>
            <a:endParaRPr sz="1200" b="0" spc="-15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872985" y="1768643"/>
            <a:ext cx="1587500" cy="85026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主题六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餐饮经营管理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670050"/>
            <a:ext cx="2422525" cy="11430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768475"/>
            <a:ext cx="1948180" cy="1138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餐饮日常管理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客人异议处理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餐饮安全规范</a:t>
            </a:r>
            <a:endParaRPr lang="zh-CN" altLang="en-US" sz="1200" b="1" dirty="0">
              <a:solidFill>
                <a:srgbClr val="FF0000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endParaRPr kumimoji="0" lang="zh-CN" altLang="en-US" sz="1200" b="1" i="0" u="none" strike="noStrike" kern="0" cap="none" spc="25" normalizeH="0" baseline="0" noProof="1">
              <a:solidFill>
                <a:srgbClr val="FF0000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445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27075" y="1327012"/>
            <a:ext cx="2519680" cy="53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lvl="0" algn="l" rtl="0">
              <a:lnSpc>
                <a:spcPct val="150000"/>
              </a:lnSpc>
            </a:pPr>
            <a:r>
              <a:rPr lang="en-US" altLang="zh-CN" sz="87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</a:t>
            </a:r>
            <a:r>
              <a:rPr lang="zh-CN" altLang="en-US" sz="87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掌握</a:t>
            </a:r>
            <a:r>
              <a:rPr lang="zh-CN" altLang="en-US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餐饮部常见事故的预防与</a:t>
            </a:r>
            <a:r>
              <a:rPr lang="zh-CN" altLang="en-US" sz="87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处置</a:t>
            </a:r>
            <a:endParaRPr lang="en-US" altLang="zh-CN" sz="87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lvl="0" algn="l" rtl="0">
              <a:lnSpc>
                <a:spcPct val="150000"/>
              </a:lnSpc>
            </a:pPr>
            <a:r>
              <a:rPr lang="en-US" altLang="zh-CN" sz="87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</a:t>
            </a:r>
            <a:r>
              <a:rPr lang="zh-CN" altLang="en-US" sz="87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掌握</a:t>
            </a:r>
            <a:r>
              <a:rPr lang="zh-CN" altLang="en-US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食物中毒、火灾的预防与应急</a:t>
            </a:r>
            <a:r>
              <a:rPr lang="zh-CN" altLang="en-US" sz="87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预案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27075" y="2232349"/>
            <a:ext cx="2479675" cy="5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lvl="0" algn="l" rtl="0">
              <a:lnSpc>
                <a:spcPct val="150000"/>
              </a:lnSpc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</a:t>
            </a:r>
            <a:r>
              <a:rPr lang="zh-CN" altLang="en-US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能预防并处理餐饮部常见</a:t>
            </a:r>
            <a:r>
              <a:rPr lang="zh-CN" altLang="en-US" sz="87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事故</a:t>
            </a:r>
            <a:endParaRPr lang="en-US" altLang="zh-CN" sz="87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lvl="0" algn="l" rtl="0">
              <a:lnSpc>
                <a:spcPct val="150000"/>
              </a:lnSpc>
            </a:pPr>
            <a:r>
              <a:rPr lang="en-US" altLang="zh-CN" sz="87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</a:t>
            </a:r>
            <a:r>
              <a:rPr lang="zh-CN" altLang="en-US" sz="87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能</a:t>
            </a:r>
            <a:r>
              <a:rPr lang="zh-CN" altLang="en-US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根据应急预案处理食物中毒和</a:t>
            </a:r>
            <a:r>
              <a:rPr lang="zh-CN" altLang="en-US" sz="87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火灾</a:t>
            </a:r>
            <a:endParaRPr lang="zh-CN" altLang="en-US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lvl="0" algn="l" rtl="0">
              <a:lnSpc>
                <a:spcPct val="150000"/>
              </a:lnSpc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</a:t>
            </a:r>
            <a:r>
              <a:rPr lang="zh-CN" altLang="en-US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提高对客服务的</a:t>
            </a:r>
            <a:r>
              <a:rPr lang="zh-CN" altLang="en-US" sz="87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意识</a:t>
            </a:r>
            <a:endParaRPr lang="en-US" altLang="zh-CN" sz="87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lvl="0" algn="l" rtl="0">
              <a:lnSpc>
                <a:spcPct val="150000"/>
              </a:lnSpc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</a:t>
            </a:r>
            <a:r>
              <a:rPr lang="en-US" altLang="zh-CN" sz="87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.</a:t>
            </a:r>
            <a:r>
              <a:rPr lang="zh-CN" altLang="en-US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树立提供优质服务的理念，热爱餐饮</a:t>
            </a:r>
            <a:r>
              <a:rPr lang="zh-CN" altLang="en-US" sz="87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服务行业</a:t>
            </a:r>
            <a:endParaRPr lang="zh-CN" altLang="en-US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主题六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746250"/>
            <a:ext cx="2854325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3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餐饮安全规范</a:t>
            </a:r>
            <a:endParaRPr lang="zh-CN" altLang="en-US" sz="2250"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客人异议处理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6930" y="1616075"/>
            <a:ext cx="5523865" cy="2068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sz="1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天，李先生带家人到某餐厅就餐，在迎宾员引领下李先生一家三口找到相对安静的餐位坐了下来。等上菜后用餐的过程中，李先生感觉有点热，于是将外套脱下来，顺手搭在了椅背上，用餐结束后，李先生叫来服务员准备买单，可发现外套口袋中的钱包被偷了。服务员说：“我们酒店从来没有发生过这种事件，您仔细想想放哪了。”李先生本打算周末带家人出来放松一下，没想到发生这样的不快，又看到服务员一脸不懈的表情，愤怒之下报了警。</a:t>
            </a:r>
            <a:endParaRPr sz="10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sz="1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析：客人往往在就餐刚开始防范意识比较高，过后就会逐渐放松警惕。服务员在对客人服务过程中，应严格按照安全制度规范服务，在客人脱下外套的那一刻，服务员应及时上前提醒并及时为客人衣服罩上衣服套，就会减少或避免这样的事件发生。</a:t>
            </a:r>
            <a:endParaRPr sz="10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91210" y="1517015"/>
            <a:ext cx="5731510" cy="211137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餐饮安全规范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416050" y="117411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indent="0" algn="l"/>
            <a:r>
              <a:rPr lang="zh-CN" sz="1800" b="0">
                <a:ea typeface="宋体" panose="02010600030101010101" pitchFamily="2" charset="-122"/>
              </a:rPr>
              <a:t>一、餐饮部常见事故的预防与处理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44650" y="1517650"/>
            <a:ext cx="462280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356870" algn="l" eaLnBrk="1" fontAlgn="auto" latinLnBrk="0" hangingPunct="1">
              <a:lnSpc>
                <a:spcPct val="150000"/>
              </a:lnSpc>
            </a:pPr>
            <a:r>
              <a:rPr lang="zh-CN" sz="1400" b="0" dirty="0">
                <a:ea typeface="宋体" panose="02010600030101010101" pitchFamily="2" charset="-122"/>
              </a:rPr>
              <a:t>（一）餐厅客人贵重物品失窃</a:t>
            </a:r>
            <a:endParaRPr lang="zh-CN" sz="1400" b="0" dirty="0">
              <a:ea typeface="宋体" panose="02010600030101010101" pitchFamily="2" charset="-122"/>
            </a:endParaRPr>
          </a:p>
          <a:p>
            <a:pPr marL="0" indent="356870" algn="l" eaLnBrk="1" fontAlgn="auto" latinLnBrk="0" hangingPunct="1">
              <a:lnSpc>
                <a:spcPct val="150000"/>
              </a:lnSpc>
            </a:pPr>
            <a:r>
              <a:rPr lang="zh-CN" sz="1400" b="0" dirty="0">
                <a:ea typeface="宋体" panose="02010600030101010101" pitchFamily="2" charset="-122"/>
              </a:rPr>
              <a:t>（二）酒店物品失窃</a:t>
            </a:r>
            <a:endParaRPr lang="zh-CN" sz="1400" b="0" dirty="0">
              <a:ea typeface="宋体" panose="02010600030101010101" pitchFamily="2" charset="-122"/>
            </a:endParaRPr>
          </a:p>
          <a:p>
            <a:pPr marL="0" indent="356870" algn="l" eaLnBrk="1" fontAlgn="auto" latinLnBrk="0" hangingPunct="1">
              <a:lnSpc>
                <a:spcPct val="150000"/>
              </a:lnSpc>
            </a:pPr>
            <a:r>
              <a:rPr lang="zh-CN" sz="1400" b="0" dirty="0">
                <a:ea typeface="宋体" panose="02010600030101010101" pitchFamily="2" charset="-122"/>
              </a:rPr>
              <a:t>（三）用具割伤</a:t>
            </a:r>
            <a:endParaRPr lang="zh-CN" sz="1400" b="0" dirty="0">
              <a:ea typeface="宋体" panose="02010600030101010101" pitchFamily="2" charset="-122"/>
            </a:endParaRPr>
          </a:p>
          <a:p>
            <a:pPr marL="0" indent="356870" algn="l" eaLnBrk="1" fontAlgn="auto" latinLnBrk="0" hangingPunct="1">
              <a:lnSpc>
                <a:spcPct val="150000"/>
              </a:lnSpc>
            </a:pPr>
            <a:r>
              <a:rPr lang="zh-CN" sz="1400" b="0" dirty="0">
                <a:ea typeface="宋体" panose="02010600030101010101" pitchFamily="2" charset="-122"/>
              </a:rPr>
              <a:t>（四）跌伤或砸伤</a:t>
            </a:r>
            <a:endParaRPr lang="zh-CN" sz="1400" b="0" dirty="0">
              <a:ea typeface="宋体" panose="02010600030101010101" pitchFamily="2" charset="-122"/>
            </a:endParaRPr>
          </a:p>
          <a:p>
            <a:pPr marL="0" indent="356870" algn="l" eaLnBrk="1" fontAlgn="auto" latinLnBrk="0" hangingPunct="1">
              <a:lnSpc>
                <a:spcPct val="150000"/>
              </a:lnSpc>
            </a:pPr>
            <a:r>
              <a:rPr lang="zh-CN" sz="1400" b="0" dirty="0">
                <a:ea typeface="宋体" panose="02010600030101010101" pitchFamily="2" charset="-122"/>
              </a:rPr>
              <a:t>（五）扭伤</a:t>
            </a:r>
            <a:endParaRPr lang="zh-CN" sz="1400" b="0" dirty="0">
              <a:ea typeface="宋体" panose="02010600030101010101" pitchFamily="2" charset="-122"/>
            </a:endParaRPr>
          </a:p>
          <a:p>
            <a:pPr marL="0" indent="356870" algn="l" eaLnBrk="1" fontAlgn="auto" latinLnBrk="0" hangingPunct="1">
              <a:lnSpc>
                <a:spcPct val="150000"/>
              </a:lnSpc>
            </a:pPr>
            <a:r>
              <a:rPr lang="zh-CN" sz="1400" b="0" dirty="0">
                <a:ea typeface="宋体" panose="02010600030101010101" pitchFamily="2" charset="-122"/>
              </a:rPr>
              <a:t>（六）烧烫伤</a:t>
            </a:r>
            <a:endParaRPr lang="zh-CN" sz="1400" b="0" dirty="0">
              <a:ea typeface="宋体" panose="02010600030101010101" pitchFamily="2" charset="-122"/>
            </a:endParaRPr>
          </a:p>
          <a:p>
            <a:pPr marL="0" indent="356870" algn="l" eaLnBrk="1" fontAlgn="auto" latinLnBrk="0" hangingPunct="1">
              <a:lnSpc>
                <a:spcPct val="150000"/>
              </a:lnSpc>
            </a:pPr>
            <a:r>
              <a:rPr lang="zh-CN" sz="1400" b="0" dirty="0">
                <a:ea typeface="宋体" panose="02010600030101010101" pitchFamily="2" charset="-122"/>
              </a:rPr>
              <a:t>（七）电击伤</a:t>
            </a:r>
            <a:endParaRPr lang="zh-CN" sz="1400" b="0" dirty="0">
              <a:ea typeface="宋体" panose="02010600030101010101" pitchFamily="2" charset="-122"/>
            </a:endParaRPr>
          </a:p>
          <a:p>
            <a:pPr marL="0" indent="356870" algn="l" eaLnBrk="1" fontAlgn="auto" latinLnBrk="0" hangingPunct="1">
              <a:lnSpc>
                <a:spcPct val="150000"/>
              </a:lnSpc>
            </a:pPr>
            <a:r>
              <a:rPr lang="zh-CN" sz="1400" b="0" dirty="0">
                <a:ea typeface="宋体" panose="02010600030101010101" pitchFamily="2" charset="-122"/>
              </a:rPr>
              <a:t>（八）停水、停电及停气的处理</a:t>
            </a:r>
            <a:endParaRPr lang="zh-CN" sz="1400" b="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餐饮安全规范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416050" y="113665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indent="0" algn="l"/>
            <a:r>
              <a:rPr lang="zh-CN" sz="1800" b="0">
                <a:ea typeface="宋体" panose="02010600030101010101" pitchFamily="2" charset="-122"/>
              </a:rPr>
              <a:t>二、食物中毒的预防与应急预案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49450" y="1542415"/>
            <a:ext cx="4368800" cy="161290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sz="1400" b="0" dirty="0">
                <a:ea typeface="宋体" panose="02010600030101010101" pitchFamily="2" charset="-122"/>
              </a:rPr>
              <a:t>（一）食物中毒的种类</a:t>
            </a:r>
            <a:endParaRPr lang="zh-CN" sz="1400" b="0" dirty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000" b="0" dirty="0">
                <a:ea typeface="宋体" panose="02010600030101010101" pitchFamily="2" charset="-122"/>
              </a:rPr>
              <a:t>          </a:t>
            </a:r>
            <a:r>
              <a:rPr lang="zh-CN" altLang="en-US" sz="1000" b="0" dirty="0">
                <a:ea typeface="宋体" panose="02010600030101010101" pitchFamily="2" charset="-122"/>
              </a:rPr>
              <a:t>1.细菌性食物中毒</a:t>
            </a:r>
            <a:endParaRPr lang="zh-CN" altLang="en-US" sz="1000" b="0" dirty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000" b="0" dirty="0">
                <a:ea typeface="宋体" panose="02010600030101010101" pitchFamily="2" charset="-122"/>
              </a:rPr>
              <a:t>          </a:t>
            </a:r>
            <a:r>
              <a:rPr lang="zh-CN" altLang="en-US" sz="1000" b="0" dirty="0">
                <a:ea typeface="宋体" panose="02010600030101010101" pitchFamily="2" charset="-122"/>
              </a:rPr>
              <a:t>2.真菌毒素食物中毒</a:t>
            </a:r>
            <a:endParaRPr lang="zh-CN" altLang="en-US" sz="1000" b="0" dirty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000" b="0" dirty="0">
                <a:ea typeface="宋体" panose="02010600030101010101" pitchFamily="2" charset="-122"/>
              </a:rPr>
              <a:t>          </a:t>
            </a:r>
            <a:r>
              <a:rPr lang="zh-CN" altLang="en-US" sz="1000" b="0" dirty="0">
                <a:ea typeface="宋体" panose="02010600030101010101" pitchFamily="2" charset="-122"/>
              </a:rPr>
              <a:t>3.化学性食物中毒</a:t>
            </a:r>
            <a:endParaRPr lang="zh-CN" altLang="en-US" sz="1000" b="0" dirty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en-US" altLang="zh-CN" sz="1000" b="0" dirty="0">
                <a:ea typeface="宋体" panose="02010600030101010101" pitchFamily="2" charset="-122"/>
              </a:rPr>
              <a:t>          </a:t>
            </a:r>
            <a:r>
              <a:rPr lang="zh-CN" altLang="en-US" sz="1000" b="0" dirty="0">
                <a:ea typeface="宋体" panose="02010600030101010101" pitchFamily="2" charset="-122"/>
              </a:rPr>
              <a:t>4.细菌性食物中毒</a:t>
            </a:r>
            <a:endParaRPr lang="zh-CN" altLang="en-US" sz="1000" b="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主题六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餐饮经营管理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餐饮安全规范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35050" y="1149350"/>
            <a:ext cx="355536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356870" algn="l"/>
            <a:r>
              <a:rPr lang="zh-CN" sz="1400" b="1">
                <a:ea typeface="宋体" panose="02010600030101010101" pitchFamily="2" charset="-122"/>
              </a:rPr>
              <a:t>（二）食物中毒的应急预案</a:t>
            </a:r>
            <a:endParaRPr lang="zh-CN" altLang="en-US" sz="1400" b="1"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7050" y="1517650"/>
            <a:ext cx="4513580" cy="240065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sz="1000" b="0" dirty="0">
                <a:ea typeface="宋体" panose="02010600030101010101" pitchFamily="2" charset="-122"/>
              </a:rPr>
              <a:t>1.首先应了解中毒者人数、症状程度等基本情况，总机或危机应急中心应立即向饭店总经理等高层领导报告，按指示处理，并向饭店总机或危机应急中心报警。</a:t>
            </a:r>
            <a:endParaRPr lang="zh-CN" sz="1000" b="0" dirty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sz="1000" b="0" dirty="0">
                <a:ea typeface="宋体" panose="02010600030101010101" pitchFamily="2" charset="-122"/>
              </a:rPr>
              <a:t>2.安排饭店工作人员应妥善安置中毒者，保护好现场并将食物留样。</a:t>
            </a:r>
            <a:endParaRPr lang="zh-CN" sz="1000" b="0" dirty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sz="1000" b="0" dirty="0">
                <a:ea typeface="宋体" panose="02010600030101010101" pitchFamily="2" charset="-122"/>
              </a:rPr>
              <a:t>3.安排医务人员携带急救药品和器材赶往现场，实施必要的紧急抢救，并根据具体情况决定是否将中毒者送往医院抢救，或等待急救中心专业人员处理。</a:t>
            </a:r>
            <a:endParaRPr lang="zh-CN" sz="1000" b="0" dirty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sz="1000" b="0" dirty="0">
                <a:ea typeface="宋体" panose="02010600030101010101" pitchFamily="2" charset="-122"/>
              </a:rPr>
              <a:t>4.安排食品化验员了解详细情况，找出可能污染的食品及餐具，并对病人的呕吐物等加以封存，对食物取样化验。</a:t>
            </a:r>
            <a:endParaRPr lang="zh-CN" sz="1000" b="0" dirty="0">
              <a:ea typeface="宋体" panose="02010600030101010101" pitchFamily="2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sz="1000" b="0" dirty="0">
                <a:ea typeface="宋体" panose="02010600030101010101" pitchFamily="2" charset="-122"/>
              </a:rPr>
              <a:t>5.饭店安保部应派人做好现场保护工作，协助医护人员抢救中毒者，并视情况决定是否报警。 </a:t>
            </a:r>
            <a:endParaRPr lang="zh-CN" altLang="en-US" sz="1000" b="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COMMONDATA" val="eyJoZGlkIjoiZjk5NmJjMzUxZDM0ZWRlNWRkMjE4MmI2MjFlNWI0YjYifQ=="/>
  <p:tag name="RESOURCE_RECORD_KEY" val="{&quot;13&quot;:[4670873,4663482]}"/>
  <p:tag name="commondata" val="eyJoZGlkIjoiYTVmZmRjY2QwNzlhNjlmZTY5YTY4ZGZiYWUxYWRhYjc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2392</Words>
  <Application>WPS 演示</Application>
  <PresentationFormat>自定义</PresentationFormat>
  <Paragraphs>178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江城圆体 400W</vt:lpstr>
      <vt:lpstr>Microsoft YaHei UI</vt:lpstr>
      <vt:lpstr>Calibri</vt:lpstr>
      <vt:lpstr>Arial Unicode MS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【作业目标】</vt:lpstr>
      <vt:lpstr>从我做起。 If it is To Be, it is Up to Me.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jing</dc:creator>
  <cp:lastModifiedBy>Wang</cp:lastModifiedBy>
  <cp:revision>431</cp:revision>
  <dcterms:created xsi:type="dcterms:W3CDTF">2024-02-27T01:37:00Z</dcterms:created>
  <dcterms:modified xsi:type="dcterms:W3CDTF">2024-08-28T03:43:09Z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2024-03-06T08:00:00Z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2024-03-06T08:00:00Z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2052-12.1.0.17857</vt:lpwstr>
  </property>
</Properties>
</file>